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90" r:id="rId10"/>
    <p:sldId id="291" r:id="rId11"/>
    <p:sldId id="284" r:id="rId12"/>
    <p:sldId id="285" r:id="rId13"/>
    <p:sldId id="286" r:id="rId14"/>
    <p:sldId id="287" r:id="rId15"/>
    <p:sldId id="288" r:id="rId16"/>
    <p:sldId id="295" r:id="rId17"/>
    <p:sldId id="301" r:id="rId18"/>
    <p:sldId id="292" r:id="rId19"/>
    <p:sldId id="289" r:id="rId20"/>
    <p:sldId id="294" r:id="rId21"/>
    <p:sldId id="293" r:id="rId22"/>
    <p:sldId id="296" r:id="rId23"/>
    <p:sldId id="297" r:id="rId24"/>
    <p:sldId id="298" r:id="rId25"/>
    <p:sldId id="299" r:id="rId26"/>
    <p:sldId id="266" r:id="rId27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2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E7DF06-EB9E-4001-ACE3-094A98540EF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669EBD-BA6C-431B-86A0-9A4F3C5FC5DE}">
      <dgm:prSet/>
      <dgm:spPr/>
      <dgm:t>
        <a:bodyPr/>
        <a:lstStyle/>
        <a:p>
          <a:r>
            <a:rPr lang="es-MX" dirty="0"/>
            <a:t>Contenido del saco </a:t>
          </a:r>
          <a:r>
            <a:rPr lang="es-MX" dirty="0" err="1"/>
            <a:t>eventr</a:t>
          </a:r>
          <a:r>
            <a:rPr lang="es-AR" dirty="0" err="1"/>
            <a:t>ó</a:t>
          </a:r>
          <a:r>
            <a:rPr lang="es-MX" dirty="0" err="1"/>
            <a:t>geno</a:t>
          </a:r>
          <a:r>
            <a:rPr lang="es-MX" dirty="0"/>
            <a:t> supera los 20%-25% del volumen de la cavidad abdominal </a:t>
          </a:r>
          <a:endParaRPr lang="en-US" dirty="0"/>
        </a:p>
      </dgm:t>
    </dgm:pt>
    <dgm:pt modelId="{6BD25890-CF98-4810-8BA3-85E263B7C0BC}" type="parTrans" cxnId="{1ACC7EC7-8E12-4476-BA3D-E544AE4B98E0}">
      <dgm:prSet/>
      <dgm:spPr/>
      <dgm:t>
        <a:bodyPr/>
        <a:lstStyle/>
        <a:p>
          <a:endParaRPr lang="en-US"/>
        </a:p>
      </dgm:t>
    </dgm:pt>
    <dgm:pt modelId="{7D4D2444-33AA-4EE0-AD36-283A5ACB14B3}" type="sibTrans" cxnId="{1ACC7EC7-8E12-4476-BA3D-E544AE4B98E0}">
      <dgm:prSet/>
      <dgm:spPr/>
      <dgm:t>
        <a:bodyPr/>
        <a:lstStyle/>
        <a:p>
          <a:endParaRPr lang="en-US"/>
        </a:p>
      </dgm:t>
    </dgm:pt>
    <dgm:pt modelId="{CDC9B3BD-8632-4485-B65B-74FA585E9E00}">
      <dgm:prSet/>
      <dgm:spPr/>
      <dgm:t>
        <a:bodyPr/>
        <a:lstStyle/>
        <a:p>
          <a:r>
            <a:rPr lang="es-MX" dirty="0"/>
            <a:t>Se mide mediante TC:</a:t>
          </a:r>
        </a:p>
        <a:p>
          <a:r>
            <a:rPr lang="es-MX" dirty="0"/>
            <a:t>	I = Volumen saco/</a:t>
          </a:r>
          <a:endParaRPr lang="en-US" dirty="0"/>
        </a:p>
        <a:p>
          <a:r>
            <a:rPr lang="es-MX" dirty="0"/>
            <a:t>		Volumen cavidad </a:t>
          </a:r>
          <a:r>
            <a:rPr lang="es-MX" dirty="0" err="1"/>
            <a:t>abd</a:t>
          </a:r>
          <a:r>
            <a:rPr lang="es-MX" dirty="0"/>
            <a:t>  </a:t>
          </a:r>
          <a:endParaRPr lang="en-US" dirty="0"/>
        </a:p>
      </dgm:t>
    </dgm:pt>
    <dgm:pt modelId="{64757D66-8AB5-4EBC-8ED5-88CB6BBA82B2}" type="parTrans" cxnId="{307F761F-B59A-4988-B9E8-0EF6BBDAC166}">
      <dgm:prSet/>
      <dgm:spPr/>
      <dgm:t>
        <a:bodyPr/>
        <a:lstStyle/>
        <a:p>
          <a:endParaRPr lang="en-US"/>
        </a:p>
      </dgm:t>
    </dgm:pt>
    <dgm:pt modelId="{FC7B68E2-9612-48A3-8377-5CDEB6ED4D03}" type="sibTrans" cxnId="{307F761F-B59A-4988-B9E8-0EF6BBDAC166}">
      <dgm:prSet/>
      <dgm:spPr/>
      <dgm:t>
        <a:bodyPr/>
        <a:lstStyle/>
        <a:p>
          <a:endParaRPr lang="en-US"/>
        </a:p>
      </dgm:t>
    </dgm:pt>
    <dgm:pt modelId="{7D3F9678-8B3F-4ADF-9BA0-D7408D4190C0}">
      <dgm:prSet/>
      <dgm:spPr/>
      <dgm:t>
        <a:bodyPr/>
        <a:lstStyle/>
        <a:p>
          <a:endParaRPr lang="en-US" dirty="0"/>
        </a:p>
      </dgm:t>
    </dgm:pt>
    <dgm:pt modelId="{58E1B05C-8BEA-41B8-9010-8BD5A2CD41B4}" type="parTrans" cxnId="{10B48888-F9D7-4F78-9E03-ACBF54E51F6D}">
      <dgm:prSet/>
      <dgm:spPr/>
      <dgm:t>
        <a:bodyPr/>
        <a:lstStyle/>
        <a:p>
          <a:endParaRPr lang="en-US"/>
        </a:p>
      </dgm:t>
    </dgm:pt>
    <dgm:pt modelId="{929D122D-DCE5-46A1-A5C8-97734DE76187}" type="sibTrans" cxnId="{10B48888-F9D7-4F78-9E03-ACBF54E51F6D}">
      <dgm:prSet/>
      <dgm:spPr/>
      <dgm:t>
        <a:bodyPr/>
        <a:lstStyle/>
        <a:p>
          <a:endParaRPr lang="en-US"/>
        </a:p>
      </dgm:t>
    </dgm:pt>
    <dgm:pt modelId="{5F34D21E-6A44-4E6A-9897-2B28F26C02BD}">
      <dgm:prSet/>
      <dgm:spPr/>
      <dgm:t>
        <a:bodyPr/>
        <a:lstStyle/>
        <a:p>
          <a:endParaRPr lang="en-US" dirty="0"/>
        </a:p>
      </dgm:t>
    </dgm:pt>
    <dgm:pt modelId="{5BB750B4-09FB-4DCE-A6BF-4BA69F21808C}" type="parTrans" cxnId="{062D0C0F-DC52-45EF-A6FB-1AF415B83AE5}">
      <dgm:prSet/>
      <dgm:spPr/>
      <dgm:t>
        <a:bodyPr/>
        <a:lstStyle/>
        <a:p>
          <a:endParaRPr lang="en-US"/>
        </a:p>
      </dgm:t>
    </dgm:pt>
    <dgm:pt modelId="{7D414CD5-09E3-4CD9-9E52-79F74E2DE7B3}" type="sibTrans" cxnId="{062D0C0F-DC52-45EF-A6FB-1AF415B83AE5}">
      <dgm:prSet/>
      <dgm:spPr/>
      <dgm:t>
        <a:bodyPr/>
        <a:lstStyle/>
        <a:p>
          <a:endParaRPr lang="en-US"/>
        </a:p>
      </dgm:t>
    </dgm:pt>
    <dgm:pt modelId="{46EB933F-4F73-4BA6-A778-0BC9D3E90702}" type="pres">
      <dgm:prSet presAssocID="{99E7DF06-EB9E-4001-ACE3-094A98540EF8}" presName="linear" presStyleCnt="0">
        <dgm:presLayoutVars>
          <dgm:animLvl val="lvl"/>
          <dgm:resizeHandles val="exact"/>
        </dgm:presLayoutVars>
      </dgm:prSet>
      <dgm:spPr/>
    </dgm:pt>
    <dgm:pt modelId="{CCE0572A-2673-4BEE-943A-7F2F9421285F}" type="pres">
      <dgm:prSet presAssocID="{D6669EBD-BA6C-431B-86A0-9A4F3C5FC5DE}" presName="parentText" presStyleLbl="node1" presStyleIdx="0" presStyleCnt="2" custLinFactY="-17570" custLinFactNeighborX="1149" custLinFactNeighborY="-100000">
        <dgm:presLayoutVars>
          <dgm:chMax val="0"/>
          <dgm:bulletEnabled val="1"/>
        </dgm:presLayoutVars>
      </dgm:prSet>
      <dgm:spPr/>
    </dgm:pt>
    <dgm:pt modelId="{6AC4F093-5B76-46E1-B79D-CAD7344AD2C9}" type="pres">
      <dgm:prSet presAssocID="{7D4D2444-33AA-4EE0-AD36-283A5ACB14B3}" presName="spacer" presStyleCnt="0"/>
      <dgm:spPr/>
    </dgm:pt>
    <dgm:pt modelId="{270D4807-DF64-43C5-87C7-AC70A2E143FB}" type="pres">
      <dgm:prSet presAssocID="{CDC9B3BD-8632-4485-B65B-74FA585E9E00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99E78A36-3AE8-4183-8607-A5B56171936C}" type="pres">
      <dgm:prSet presAssocID="{CDC9B3BD-8632-4485-B65B-74FA585E9E00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7BA4A30D-B613-4DFC-8B8B-51B365A3D8B1}" type="presOf" srcId="{D6669EBD-BA6C-431B-86A0-9A4F3C5FC5DE}" destId="{CCE0572A-2673-4BEE-943A-7F2F9421285F}" srcOrd="0" destOrd="0" presId="urn:microsoft.com/office/officeart/2005/8/layout/vList2"/>
    <dgm:cxn modelId="{062D0C0F-DC52-45EF-A6FB-1AF415B83AE5}" srcId="{7D3F9678-8B3F-4ADF-9BA0-D7408D4190C0}" destId="{5F34D21E-6A44-4E6A-9897-2B28F26C02BD}" srcOrd="0" destOrd="0" parTransId="{5BB750B4-09FB-4DCE-A6BF-4BA69F21808C}" sibTransId="{7D414CD5-09E3-4CD9-9E52-79F74E2DE7B3}"/>
    <dgm:cxn modelId="{307F761F-B59A-4988-B9E8-0EF6BBDAC166}" srcId="{99E7DF06-EB9E-4001-ACE3-094A98540EF8}" destId="{CDC9B3BD-8632-4485-B65B-74FA585E9E00}" srcOrd="1" destOrd="0" parTransId="{64757D66-8AB5-4EBC-8ED5-88CB6BBA82B2}" sibTransId="{FC7B68E2-9612-48A3-8377-5CDEB6ED4D03}"/>
    <dgm:cxn modelId="{B6F32C23-867D-4BF0-8D02-D5329F89AA57}" type="presOf" srcId="{CDC9B3BD-8632-4485-B65B-74FA585E9E00}" destId="{270D4807-DF64-43C5-87C7-AC70A2E143FB}" srcOrd="0" destOrd="0" presId="urn:microsoft.com/office/officeart/2005/8/layout/vList2"/>
    <dgm:cxn modelId="{D2CB3433-B6F3-43F9-B309-C7FC57286933}" type="presOf" srcId="{99E7DF06-EB9E-4001-ACE3-094A98540EF8}" destId="{46EB933F-4F73-4BA6-A778-0BC9D3E90702}" srcOrd="0" destOrd="0" presId="urn:microsoft.com/office/officeart/2005/8/layout/vList2"/>
    <dgm:cxn modelId="{10B48888-F9D7-4F78-9E03-ACBF54E51F6D}" srcId="{CDC9B3BD-8632-4485-B65B-74FA585E9E00}" destId="{7D3F9678-8B3F-4ADF-9BA0-D7408D4190C0}" srcOrd="0" destOrd="0" parTransId="{58E1B05C-8BEA-41B8-9010-8BD5A2CD41B4}" sibTransId="{929D122D-DCE5-46A1-A5C8-97734DE76187}"/>
    <dgm:cxn modelId="{ADB0A5AA-26EF-4200-A6C5-A775E115E800}" type="presOf" srcId="{5F34D21E-6A44-4E6A-9897-2B28F26C02BD}" destId="{99E78A36-3AE8-4183-8607-A5B56171936C}" srcOrd="0" destOrd="1" presId="urn:microsoft.com/office/officeart/2005/8/layout/vList2"/>
    <dgm:cxn modelId="{1ACC7EC7-8E12-4476-BA3D-E544AE4B98E0}" srcId="{99E7DF06-EB9E-4001-ACE3-094A98540EF8}" destId="{D6669EBD-BA6C-431B-86A0-9A4F3C5FC5DE}" srcOrd="0" destOrd="0" parTransId="{6BD25890-CF98-4810-8BA3-85E263B7C0BC}" sibTransId="{7D4D2444-33AA-4EE0-AD36-283A5ACB14B3}"/>
    <dgm:cxn modelId="{418405DA-9D9F-4BA7-A7F1-9C0E7FD4CA92}" type="presOf" srcId="{7D3F9678-8B3F-4ADF-9BA0-D7408D4190C0}" destId="{99E78A36-3AE8-4183-8607-A5B56171936C}" srcOrd="0" destOrd="0" presId="urn:microsoft.com/office/officeart/2005/8/layout/vList2"/>
    <dgm:cxn modelId="{930F131D-9455-49DA-803E-4C3C040FD7DB}" type="presParOf" srcId="{46EB933F-4F73-4BA6-A778-0BC9D3E90702}" destId="{CCE0572A-2673-4BEE-943A-7F2F9421285F}" srcOrd="0" destOrd="0" presId="urn:microsoft.com/office/officeart/2005/8/layout/vList2"/>
    <dgm:cxn modelId="{89DEE964-04C1-4836-A9A3-B962A3B25E4C}" type="presParOf" srcId="{46EB933F-4F73-4BA6-A778-0BC9D3E90702}" destId="{6AC4F093-5B76-46E1-B79D-CAD7344AD2C9}" srcOrd="1" destOrd="0" presId="urn:microsoft.com/office/officeart/2005/8/layout/vList2"/>
    <dgm:cxn modelId="{CBEF93A8-89AE-4DE0-A2AE-C06C11C827E4}" type="presParOf" srcId="{46EB933F-4F73-4BA6-A778-0BC9D3E90702}" destId="{270D4807-DF64-43C5-87C7-AC70A2E143FB}" srcOrd="2" destOrd="0" presId="urn:microsoft.com/office/officeart/2005/8/layout/vList2"/>
    <dgm:cxn modelId="{8B45A6D5-D77C-490B-BB92-F3655454B46D}" type="presParOf" srcId="{46EB933F-4F73-4BA6-A778-0BC9D3E90702}" destId="{99E78A36-3AE8-4183-8607-A5B56171936C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E0572A-2673-4BEE-943A-7F2F9421285F}">
      <dsp:nvSpPr>
        <dsp:cNvPr id="0" name=""/>
        <dsp:cNvSpPr/>
      </dsp:nvSpPr>
      <dsp:spPr>
        <a:xfrm>
          <a:off x="0" y="0"/>
          <a:ext cx="5430518" cy="16754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500" kern="1200" dirty="0"/>
            <a:t>Contenido del saco </a:t>
          </a:r>
          <a:r>
            <a:rPr lang="es-MX" sz="2500" kern="1200" dirty="0" err="1"/>
            <a:t>eventr</a:t>
          </a:r>
          <a:r>
            <a:rPr lang="es-AR" sz="2500" kern="1200" dirty="0" err="1"/>
            <a:t>ó</a:t>
          </a:r>
          <a:r>
            <a:rPr lang="es-MX" sz="2500" kern="1200" dirty="0" err="1"/>
            <a:t>geno</a:t>
          </a:r>
          <a:r>
            <a:rPr lang="es-MX" sz="2500" kern="1200" dirty="0"/>
            <a:t> supera los 20%-25% del volumen de la cavidad abdominal </a:t>
          </a:r>
          <a:endParaRPr lang="en-US" sz="2500" kern="1200" dirty="0"/>
        </a:p>
      </dsp:txBody>
      <dsp:txXfrm>
        <a:off x="81790" y="81790"/>
        <a:ext cx="5266938" cy="1511896"/>
      </dsp:txXfrm>
    </dsp:sp>
    <dsp:sp modelId="{270D4807-DF64-43C5-87C7-AC70A2E143FB}">
      <dsp:nvSpPr>
        <dsp:cNvPr id="0" name=""/>
        <dsp:cNvSpPr/>
      </dsp:nvSpPr>
      <dsp:spPr>
        <a:xfrm>
          <a:off x="0" y="1868825"/>
          <a:ext cx="5430518" cy="16754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500" kern="1200" dirty="0"/>
            <a:t>Se mide mediante TC: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500" kern="1200" dirty="0"/>
            <a:t>	I = Volumen saco/</a:t>
          </a:r>
          <a:endParaRPr lang="en-US" sz="2500" kern="1200" dirty="0"/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500" kern="1200" dirty="0"/>
            <a:t>		Volumen cavidad </a:t>
          </a:r>
          <a:r>
            <a:rPr lang="es-MX" sz="2500" kern="1200" dirty="0" err="1"/>
            <a:t>abd</a:t>
          </a:r>
          <a:r>
            <a:rPr lang="es-MX" sz="2500" kern="1200" dirty="0"/>
            <a:t>  </a:t>
          </a:r>
          <a:endParaRPr lang="en-US" sz="2500" kern="1200" dirty="0"/>
        </a:p>
      </dsp:txBody>
      <dsp:txXfrm>
        <a:off x="81790" y="1950615"/>
        <a:ext cx="5266938" cy="1511896"/>
      </dsp:txXfrm>
    </dsp:sp>
    <dsp:sp modelId="{99E78A36-3AE8-4183-8607-A5B56171936C}">
      <dsp:nvSpPr>
        <dsp:cNvPr id="0" name=""/>
        <dsp:cNvSpPr/>
      </dsp:nvSpPr>
      <dsp:spPr>
        <a:xfrm>
          <a:off x="0" y="3544301"/>
          <a:ext cx="5430518" cy="685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419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000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000" kern="1200" dirty="0"/>
        </a:p>
      </dsp:txBody>
      <dsp:txXfrm>
        <a:off x="0" y="3544301"/>
        <a:ext cx="5430518" cy="6856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3D3B6-88B5-4E46-8051-FDA595910F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73990C-9AE0-456C-A40C-888806847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A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9C5875-02D4-4B2C-B602-DAB844EB6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3FCF-3A5E-46A4-8A91-33E2BB0081E6}" type="datetimeFigureOut">
              <a:rPr lang="es-AR" smtClean="0"/>
              <a:t>9/5/2025</a:t>
            </a:fld>
            <a:endParaRPr lang="es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FB4C3-5297-4905-BAA7-0B2B1CD1F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CE5AF-02E8-47B2-B5F9-0AF8935DF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29C2A-4366-4010-BE3E-49CBF6CE07EC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97829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2D0DA-D01C-44FA-946E-2FFA7B2BF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67BC8E-7F51-46B3-8278-041B1F6604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8691E-DD88-4DA6-B855-C2EEC7E7F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3FCF-3A5E-46A4-8A91-33E2BB0081E6}" type="datetimeFigureOut">
              <a:rPr lang="es-AR" smtClean="0"/>
              <a:t>9/5/2025</a:t>
            </a:fld>
            <a:endParaRPr lang="es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83E7F-5DFA-4791-867D-75BFDAB35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B4274-EE87-426D-A0F7-2728C8E7A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29C2A-4366-4010-BE3E-49CBF6CE07EC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21154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E32EAB-D9C7-4E69-93BC-4541928F77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21B5D3-F2CF-4702-B587-95293D7FBE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C811A-ED7E-44EF-B08B-022095D56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3FCF-3A5E-46A4-8A91-33E2BB0081E6}" type="datetimeFigureOut">
              <a:rPr lang="es-AR" smtClean="0"/>
              <a:t>9/5/2025</a:t>
            </a:fld>
            <a:endParaRPr lang="es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E6856-3E83-4D01-BCAB-F90655E92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C61BEA-572A-452B-8D20-D025DECD1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29C2A-4366-4010-BE3E-49CBF6CE07EC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23139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DAE6E-D7A8-464C-8D24-271B7BDE2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EFB0C-974A-402F-90D1-0CC8DE19D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71F55-F84D-4ACF-955C-7D8628D19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3FCF-3A5E-46A4-8A91-33E2BB0081E6}" type="datetimeFigureOut">
              <a:rPr lang="es-AR" smtClean="0"/>
              <a:t>9/5/2025</a:t>
            </a:fld>
            <a:endParaRPr lang="es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8C183-2907-4DDE-925A-2B6409858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3353A-458F-468C-AEE5-648E6D2AD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29C2A-4366-4010-BE3E-49CBF6CE07EC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16039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A4007-07C5-4EB0-A147-A62D23427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5FA5EB-A4C8-420F-A9A7-482026FF77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137E5D-6C99-4A7E-B40F-45BF02B3A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3FCF-3A5E-46A4-8A91-33E2BB0081E6}" type="datetimeFigureOut">
              <a:rPr lang="es-AR" smtClean="0"/>
              <a:t>9/5/2025</a:t>
            </a:fld>
            <a:endParaRPr lang="es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D9BE46-6704-4F35-BA89-513DBD236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12429-CBCB-48B2-96C0-1E9A123E3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29C2A-4366-4010-BE3E-49CBF6CE07EC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47662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B63C2-28EB-43AD-8205-2BE0B139C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6CB33-E750-4B1F-A233-404F6818B7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D26E9F-306C-4339-A24E-2EB3481EF1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C54BA5-5D47-4729-B188-413EBC7EA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3FCF-3A5E-46A4-8A91-33E2BB0081E6}" type="datetimeFigureOut">
              <a:rPr lang="es-AR" smtClean="0"/>
              <a:t>9/5/2025</a:t>
            </a:fld>
            <a:endParaRPr lang="es-A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141E9E-68D8-48DD-AA4A-1673BBACE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BFDC38-9BFB-4883-B120-D21E6E43C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29C2A-4366-4010-BE3E-49CBF6CE07EC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55836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7F3F9-0DDC-4E0F-87BD-A1868AFA9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0C5778-B35E-4C1B-BC36-A240FEC9BC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C0BE3E-8945-40C1-B072-9135118AD5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4A5F1-3DC8-4E89-B93B-6F2EB4DE06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26B084-5117-455F-B6CD-196D556699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59F474-0982-406E-B3C4-8D2DB5F93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3FCF-3A5E-46A4-8A91-33E2BB0081E6}" type="datetimeFigureOut">
              <a:rPr lang="es-AR" smtClean="0"/>
              <a:t>9/5/2025</a:t>
            </a:fld>
            <a:endParaRPr lang="es-A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8B6D95-3199-493A-A8DE-C6263100C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F2C39B-27B6-4CC4-8EB2-40D17DDA0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29C2A-4366-4010-BE3E-49CBF6CE07EC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22890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6A4CC-1C46-437D-AED1-0855A362D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CEBA18-D5F1-4C32-90B3-8D14F9E0E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3FCF-3A5E-46A4-8A91-33E2BB0081E6}" type="datetimeFigureOut">
              <a:rPr lang="es-AR" smtClean="0"/>
              <a:t>9/5/2025</a:t>
            </a:fld>
            <a:endParaRPr lang="es-A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5EF872-1C01-462F-AFE7-55A9CB82E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841BBF-625C-4C1E-9510-62DC624FA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29C2A-4366-4010-BE3E-49CBF6CE07EC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83361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D99BD4-FA09-4E60-AF44-CC91485FB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3FCF-3A5E-46A4-8A91-33E2BB0081E6}" type="datetimeFigureOut">
              <a:rPr lang="es-AR" smtClean="0"/>
              <a:t>9/5/2025</a:t>
            </a:fld>
            <a:endParaRPr lang="es-A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C2625E-8C11-4BE3-993A-BE318D0D4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E8BBA0-D5D1-4A14-A38E-AD9C990FA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29C2A-4366-4010-BE3E-49CBF6CE07EC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50408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2908E-2C6D-4DB6-8B43-F300A6633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55874-3E9B-4D77-8B34-35533278C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065588-08B9-4F44-B645-961F14DDF6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6B46C3-3B0C-4E3C-875F-F804102AC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3FCF-3A5E-46A4-8A91-33E2BB0081E6}" type="datetimeFigureOut">
              <a:rPr lang="es-AR" smtClean="0"/>
              <a:t>9/5/2025</a:t>
            </a:fld>
            <a:endParaRPr lang="es-A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AAFE87-B69F-483B-88E5-16A2DB3E6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1FDEAF-D81E-48B0-96A9-06D5640DE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29C2A-4366-4010-BE3E-49CBF6CE07EC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97116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4BA5F-87DB-4786-8831-E6C262C6F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E541B3-E428-4782-A109-3545B333F6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974C41-1147-46FA-90A7-AD40EF3CD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BB5C15-1419-4002-A52D-3552548C1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3FCF-3A5E-46A4-8A91-33E2BB0081E6}" type="datetimeFigureOut">
              <a:rPr lang="es-AR" smtClean="0"/>
              <a:t>9/5/2025</a:t>
            </a:fld>
            <a:endParaRPr lang="es-A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781F86-78A3-4607-B8FE-6F55105B8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9929D3-0EEF-4CF9-B516-E88AEDBC9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29C2A-4366-4010-BE3E-49CBF6CE07EC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85345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14D19E-9597-4869-9E75-96C161555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E2E1F-9560-4087-95A0-2921C2BA5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41F2A-5F81-4740-88BD-6281F1FE2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93FCF-3A5E-46A4-8A91-33E2BB0081E6}" type="datetimeFigureOut">
              <a:rPr lang="es-AR" smtClean="0"/>
              <a:t>9/5/2025</a:t>
            </a:fld>
            <a:endParaRPr lang="es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F92F8-3C94-4F64-BB5E-DFF27B0D27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52F2B-CCAF-4DB1-976C-BE84FD80D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29C2A-4366-4010-BE3E-49CBF6CE07EC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62583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6.jpg"/><Relationship Id="rId10" Type="http://schemas.microsoft.com/office/2007/relationships/diagramDrawing" Target="../diagrams/drawing1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3.png"/><Relationship Id="rId7" Type="http://schemas.openxmlformats.org/officeDocument/2006/relationships/image" Target="../media/image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3.png"/><Relationship Id="rId7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Freeform 3"/>
          <p:cNvSpPr/>
          <p:nvPr/>
        </p:nvSpPr>
        <p:spPr>
          <a:xfrm rot="16200000">
            <a:off x="7398717" y="3265913"/>
            <a:ext cx="7972102" cy="1286216"/>
          </a:xfrm>
          <a:prstGeom prst="rect">
            <a:avLst/>
          </a:prstGeom>
          <a:solidFill>
            <a:srgbClr val="145DA0"/>
          </a:solidFill>
          <a:ln w="12700">
            <a:miter lim="400000"/>
          </a:ln>
        </p:spPr>
        <p:txBody>
          <a:bodyPr lIns="30479" rIns="30479"/>
          <a:lstStyle/>
          <a:p>
            <a:endParaRPr sz="1200"/>
          </a:p>
        </p:txBody>
      </p:sp>
      <p:sp>
        <p:nvSpPr>
          <p:cNvPr id="95" name="Freeform 5"/>
          <p:cNvSpPr/>
          <p:nvPr/>
        </p:nvSpPr>
        <p:spPr>
          <a:xfrm>
            <a:off x="7276326" y="-178153"/>
            <a:ext cx="1765167" cy="176516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sz="1200"/>
          </a:p>
        </p:txBody>
      </p:sp>
      <p:sp>
        <p:nvSpPr>
          <p:cNvPr id="96" name="Freeform 7"/>
          <p:cNvSpPr/>
          <p:nvPr/>
        </p:nvSpPr>
        <p:spPr>
          <a:xfrm>
            <a:off x="6724286" y="928932"/>
            <a:ext cx="5011361" cy="59919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21593" y="21526"/>
                </a:moveTo>
                <a:cubicBezTo>
                  <a:pt x="21593" y="21595"/>
                  <a:pt x="21566" y="21600"/>
                  <a:pt x="21496" y="21600"/>
                </a:cubicBezTo>
                <a:cubicBezTo>
                  <a:pt x="14332" y="21599"/>
                  <a:pt x="7168" y="21599"/>
                  <a:pt x="3" y="21599"/>
                </a:cubicBezTo>
                <a:cubicBezTo>
                  <a:pt x="-7" y="21570"/>
                  <a:pt x="9" y="21543"/>
                  <a:pt x="16" y="21516"/>
                </a:cubicBezTo>
                <a:cubicBezTo>
                  <a:pt x="331" y="20337"/>
                  <a:pt x="646" y="19158"/>
                  <a:pt x="962" y="17979"/>
                </a:cubicBezTo>
                <a:cubicBezTo>
                  <a:pt x="1413" y="16298"/>
                  <a:pt x="1864" y="14618"/>
                  <a:pt x="2314" y="12937"/>
                </a:cubicBezTo>
                <a:cubicBezTo>
                  <a:pt x="2870" y="10861"/>
                  <a:pt x="3425" y="8785"/>
                  <a:pt x="3980" y="6710"/>
                </a:cubicBezTo>
                <a:cubicBezTo>
                  <a:pt x="4545" y="4601"/>
                  <a:pt x="5110" y="2493"/>
                  <a:pt x="5676" y="385"/>
                </a:cubicBezTo>
                <a:cubicBezTo>
                  <a:pt x="5710" y="257"/>
                  <a:pt x="5732" y="125"/>
                  <a:pt x="5788" y="1"/>
                </a:cubicBezTo>
                <a:cubicBezTo>
                  <a:pt x="11024" y="1"/>
                  <a:pt x="16261" y="1"/>
                  <a:pt x="21497" y="0"/>
                </a:cubicBezTo>
                <a:cubicBezTo>
                  <a:pt x="21568" y="0"/>
                  <a:pt x="21592" y="7"/>
                  <a:pt x="21592" y="75"/>
                </a:cubicBezTo>
                <a:cubicBezTo>
                  <a:pt x="21590" y="7225"/>
                  <a:pt x="21590" y="14376"/>
                  <a:pt x="21593" y="21526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sz="1200"/>
          </a:p>
        </p:txBody>
      </p:sp>
      <p:sp>
        <p:nvSpPr>
          <p:cNvPr id="97" name="Freeform 8"/>
          <p:cNvSpPr/>
          <p:nvPr/>
        </p:nvSpPr>
        <p:spPr>
          <a:xfrm>
            <a:off x="-393096" y="6249617"/>
            <a:ext cx="1765167" cy="176516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sz="1200"/>
          </a:p>
        </p:txBody>
      </p:sp>
      <p:sp>
        <p:nvSpPr>
          <p:cNvPr id="98" name="TextBox 10"/>
          <p:cNvSpPr txBox="1"/>
          <p:nvPr/>
        </p:nvSpPr>
        <p:spPr>
          <a:xfrm>
            <a:off x="1215932" y="4157628"/>
            <a:ext cx="5011361" cy="776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3100"/>
              </a:lnSpc>
              <a:defRPr sz="2500" i="1">
                <a:solidFill>
                  <a:srgbClr val="005493"/>
                </a:solidFill>
                <a:latin typeface="DM Sans Italics"/>
                <a:ea typeface="DM Sans Italics"/>
                <a:cs typeface="DM Sans Italics"/>
                <a:sym typeface="DM Sans Italics"/>
              </a:defRPr>
            </a:lvl1pPr>
          </a:lstStyle>
          <a:p>
            <a:pPr algn="ctr"/>
            <a:r>
              <a:rPr lang="es-AR" sz="2400" b="1" noProof="0" dirty="0"/>
              <a:t>“Manejo multidisciplinario de defectos complejos de pared abdominal”</a:t>
            </a:r>
          </a:p>
        </p:txBody>
      </p:sp>
      <p:sp>
        <p:nvSpPr>
          <p:cNvPr id="99" name="TextBox 11"/>
          <p:cNvSpPr txBox="1"/>
          <p:nvPr/>
        </p:nvSpPr>
        <p:spPr>
          <a:xfrm>
            <a:off x="586478" y="930271"/>
            <a:ext cx="6137808" cy="1346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1300"/>
              </a:lnSpc>
              <a:defRPr sz="9400" b="1">
                <a:solidFill>
                  <a:srgbClr val="005493"/>
                </a:solidFill>
                <a:latin typeface="Now Bold"/>
                <a:ea typeface="Now Bold"/>
                <a:cs typeface="Now Bold"/>
                <a:sym typeface="Now Bold"/>
              </a:defRPr>
            </a:lvl1pPr>
          </a:lstStyle>
          <a:p>
            <a:r>
              <a:rPr sz="7667" dirty="0"/>
              <a:t>+HCP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F104D6-F2B6-3150-7F1B-97FCCBC936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3348" y="515800"/>
            <a:ext cx="2352681" cy="2352681"/>
          </a:xfrm>
          <a:prstGeom prst="rect">
            <a:avLst/>
          </a:prstGeom>
        </p:spPr>
      </p:pic>
      <p:sp>
        <p:nvSpPr>
          <p:cNvPr id="100" name="TextBox 12"/>
          <p:cNvSpPr txBox="1"/>
          <p:nvPr/>
        </p:nvSpPr>
        <p:spPr>
          <a:xfrm>
            <a:off x="586478" y="2578689"/>
            <a:ext cx="6137808" cy="641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defRPr sz="4500" b="1">
                <a:solidFill>
                  <a:srgbClr val="56AEFF"/>
                </a:solidFill>
                <a:latin typeface="Now Bold"/>
                <a:ea typeface="Now Bold"/>
                <a:cs typeface="Now Bold"/>
                <a:sym typeface="Now Bold"/>
              </a:defRPr>
            </a:lvl1pPr>
          </a:lstStyle>
          <a:p>
            <a:r>
              <a:rPr lang="en-US" sz="3600" dirty="0"/>
              <a:t>SERVICIO DE CIRUGIA GENERAL</a:t>
            </a:r>
            <a:endParaRPr sz="3600" dirty="0"/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D9BF3554-570C-EE80-1AB6-1B0D7372D181}"/>
              </a:ext>
            </a:extLst>
          </p:cNvPr>
          <p:cNvSpPr txBox="1"/>
          <p:nvPr/>
        </p:nvSpPr>
        <p:spPr>
          <a:xfrm>
            <a:off x="1654444" y="3164223"/>
            <a:ext cx="6137808" cy="641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defRPr sz="4500" b="1">
                <a:solidFill>
                  <a:srgbClr val="56AEFF"/>
                </a:solidFill>
                <a:latin typeface="Now Bold"/>
                <a:ea typeface="Now Bold"/>
                <a:cs typeface="Now Bold"/>
                <a:sym typeface="Now Bold"/>
              </a:defRPr>
            </a:lvl1pPr>
          </a:lstStyle>
          <a:p>
            <a:r>
              <a:rPr lang="en-US" sz="3600" dirty="0">
                <a:solidFill>
                  <a:srgbClr val="005493"/>
                </a:solidFill>
              </a:rPr>
              <a:t>ATENEO CENTRAL</a:t>
            </a:r>
            <a:endParaRPr sz="3600" dirty="0">
              <a:solidFill>
                <a:srgbClr val="005493"/>
              </a:solidFill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E1EF995A-E61F-B539-8711-036D2ACEDEE3}"/>
              </a:ext>
            </a:extLst>
          </p:cNvPr>
          <p:cNvSpPr txBox="1"/>
          <p:nvPr/>
        </p:nvSpPr>
        <p:spPr>
          <a:xfrm>
            <a:off x="3311676" y="5728956"/>
            <a:ext cx="5011361" cy="397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3100"/>
              </a:lnSpc>
              <a:defRPr sz="2500" i="1">
                <a:solidFill>
                  <a:srgbClr val="005493"/>
                </a:solidFill>
                <a:latin typeface="DM Sans Italics"/>
                <a:ea typeface="DM Sans Italics"/>
                <a:cs typeface="DM Sans Italics"/>
                <a:sym typeface="DM Sans Italics"/>
              </a:defRPr>
            </a:lvl1pPr>
          </a:lstStyle>
          <a:p>
            <a:r>
              <a:rPr lang="es-AR" sz="2800" b="1" dirty="0"/>
              <a:t>Dra. Natalia Brescia</a:t>
            </a:r>
            <a:endParaRPr lang="es-AR" sz="2800" b="1" noProof="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29DC4-CDC8-DEB3-9250-63092EFD8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Freeform 2">
            <a:extLst>
              <a:ext uri="{FF2B5EF4-FFF2-40B4-BE49-F238E27FC236}">
                <a16:creationId xmlns:a16="http://schemas.microsoft.com/office/drawing/2014/main" id="{AFF70A45-F290-E0D3-3851-FC3E5C193EE3}"/>
              </a:ext>
            </a:extLst>
          </p:cNvPr>
          <p:cNvSpPr/>
          <p:nvPr/>
        </p:nvSpPr>
        <p:spPr>
          <a:xfrm>
            <a:off x="-3398896" y="-2575501"/>
            <a:ext cx="6797791" cy="679779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9F067C-DE05-F17F-4A11-F161D45A9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97" y="285304"/>
            <a:ext cx="1814409" cy="1814409"/>
          </a:xfrm>
          <a:prstGeom prst="rect">
            <a:avLst/>
          </a:prstGeom>
        </p:spPr>
      </p:pic>
      <p:sp>
        <p:nvSpPr>
          <p:cNvPr id="268" name="TextBox 44">
            <a:extLst>
              <a:ext uri="{FF2B5EF4-FFF2-40B4-BE49-F238E27FC236}">
                <a16:creationId xmlns:a16="http://schemas.microsoft.com/office/drawing/2014/main" id="{11054A6C-194D-16B0-95B2-2D5786E0845B}"/>
              </a:ext>
            </a:extLst>
          </p:cNvPr>
          <p:cNvSpPr txBox="1"/>
          <p:nvPr/>
        </p:nvSpPr>
        <p:spPr>
          <a:xfrm>
            <a:off x="3032135" y="4369675"/>
            <a:ext cx="974407" cy="221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ts val="1900"/>
              </a:lnSpc>
              <a:defRPr sz="1600" spc="80">
                <a:latin typeface="DM Sans"/>
                <a:ea typeface="DM Sans"/>
                <a:cs typeface="DM Sans"/>
                <a:sym typeface="DM Sans"/>
              </a:defRPr>
            </a:lvl1pPr>
          </a:lstStyle>
          <a:p>
            <a:endParaRPr lang="es-AR" sz="1067" dirty="0"/>
          </a:p>
        </p:txBody>
      </p:sp>
      <p:sp>
        <p:nvSpPr>
          <p:cNvPr id="275" name="Freeform 51">
            <a:extLst>
              <a:ext uri="{FF2B5EF4-FFF2-40B4-BE49-F238E27FC236}">
                <a16:creationId xmlns:a16="http://schemas.microsoft.com/office/drawing/2014/main" id="{A60FB3D9-B9C4-018F-9287-A8D3A7C3727F}"/>
              </a:ext>
            </a:extLst>
          </p:cNvPr>
          <p:cNvSpPr/>
          <p:nvPr/>
        </p:nvSpPr>
        <p:spPr>
          <a:xfrm>
            <a:off x="11203169" y="6049700"/>
            <a:ext cx="1143419" cy="114341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6" name="Freeform 52">
            <a:extLst>
              <a:ext uri="{FF2B5EF4-FFF2-40B4-BE49-F238E27FC236}">
                <a16:creationId xmlns:a16="http://schemas.microsoft.com/office/drawing/2014/main" id="{C288EA16-3943-5AED-3349-36024DFFEC3E}"/>
              </a:ext>
            </a:extLst>
          </p:cNvPr>
          <p:cNvSpPr/>
          <p:nvPr/>
        </p:nvSpPr>
        <p:spPr>
          <a:xfrm>
            <a:off x="-492161" y="-661848"/>
            <a:ext cx="1143419" cy="114341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7" name="Freeform 53">
            <a:extLst>
              <a:ext uri="{FF2B5EF4-FFF2-40B4-BE49-F238E27FC236}">
                <a16:creationId xmlns:a16="http://schemas.microsoft.com/office/drawing/2014/main" id="{E96F8F72-0CC7-4334-6BE1-32ACFB406573}"/>
              </a:ext>
            </a:extLst>
          </p:cNvPr>
          <p:cNvSpPr/>
          <p:nvPr/>
        </p:nvSpPr>
        <p:spPr>
          <a:xfrm>
            <a:off x="9598714" y="-91192"/>
            <a:ext cx="1992626" cy="38041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8" name="Freeform 54">
            <a:extLst>
              <a:ext uri="{FF2B5EF4-FFF2-40B4-BE49-F238E27FC236}">
                <a16:creationId xmlns:a16="http://schemas.microsoft.com/office/drawing/2014/main" id="{FAF0D672-19BE-76BA-FA60-84CCF948A461}"/>
              </a:ext>
            </a:extLst>
          </p:cNvPr>
          <p:cNvSpPr/>
          <p:nvPr/>
        </p:nvSpPr>
        <p:spPr>
          <a:xfrm>
            <a:off x="600660" y="6615290"/>
            <a:ext cx="1992627" cy="38041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59E178D-77F8-1ED3-6BA8-F1BD0DE5B0EA}"/>
              </a:ext>
            </a:extLst>
          </p:cNvPr>
          <p:cNvSpPr txBox="1">
            <a:spLocks/>
          </p:cNvSpPr>
          <p:nvPr/>
        </p:nvSpPr>
        <p:spPr>
          <a:xfrm>
            <a:off x="1596973" y="529727"/>
            <a:ext cx="7316021" cy="7793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/>
              <a:t>DURACION DEL NPP</a:t>
            </a:r>
            <a:endParaRPr lang="es-A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ADA111-F2E6-1FE1-90C7-81C4B8ECC105}"/>
              </a:ext>
            </a:extLst>
          </p:cNvPr>
          <p:cNvSpPr txBox="1"/>
          <p:nvPr/>
        </p:nvSpPr>
        <p:spPr>
          <a:xfrm>
            <a:off x="3164420" y="2154368"/>
            <a:ext cx="8135637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200" dirty="0"/>
              <a:t>Buena Tolerancia??</a:t>
            </a:r>
          </a:p>
          <a:p>
            <a:r>
              <a:rPr lang="es-MX" sz="3200" dirty="0"/>
              <a:t>	</a:t>
            </a:r>
            <a:r>
              <a:rPr lang="es-MX" sz="3200" dirty="0">
                <a:sym typeface="Wingdings" panose="05000000000000000000" pitchFamily="2" charset="2"/>
              </a:rPr>
              <a:t></a:t>
            </a:r>
            <a:r>
              <a:rPr lang="es-MX" sz="3200" dirty="0"/>
              <a:t>SE ESTIMA TIEMPO DETERMINADO 	ENTRE 2-3 SEMANAS DEL INICIO DEL 	TRATAMIENTO</a:t>
            </a:r>
          </a:p>
          <a:p>
            <a:endParaRPr lang="es-MX" sz="3200" dirty="0"/>
          </a:p>
          <a:p>
            <a:pPr algn="ctr"/>
            <a:r>
              <a:rPr lang="es-MX" sz="3200" u="sng" dirty="0"/>
              <a:t>SE VALORA SEGÚN CLINICA DEL PACIENTE Y TC AL MOMENTO QUIRURGICO </a:t>
            </a:r>
            <a:endParaRPr lang="es-AR" sz="3200" u="sng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1758860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Freeform 2"/>
          <p:cNvSpPr/>
          <p:nvPr/>
        </p:nvSpPr>
        <p:spPr>
          <a:xfrm>
            <a:off x="-2652282" y="-2537000"/>
            <a:ext cx="6797791" cy="679779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7ED7C2-06A6-CF7D-2C66-3671719E7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97" y="285304"/>
            <a:ext cx="1814409" cy="1814409"/>
          </a:xfrm>
          <a:prstGeom prst="rect">
            <a:avLst/>
          </a:prstGeom>
        </p:spPr>
      </p:pic>
      <p:sp>
        <p:nvSpPr>
          <p:cNvPr id="268" name="TextBox 44"/>
          <p:cNvSpPr txBox="1"/>
          <p:nvPr/>
        </p:nvSpPr>
        <p:spPr>
          <a:xfrm>
            <a:off x="3032135" y="4369675"/>
            <a:ext cx="974407" cy="221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ts val="1900"/>
              </a:lnSpc>
              <a:defRPr sz="1600" spc="80">
                <a:latin typeface="DM Sans"/>
                <a:ea typeface="DM Sans"/>
                <a:cs typeface="DM Sans"/>
                <a:sym typeface="DM Sans"/>
              </a:defRPr>
            </a:lvl1pPr>
          </a:lstStyle>
          <a:p>
            <a:endParaRPr lang="es-AR" sz="1067" dirty="0"/>
          </a:p>
        </p:txBody>
      </p:sp>
      <p:sp>
        <p:nvSpPr>
          <p:cNvPr id="275" name="Freeform 51"/>
          <p:cNvSpPr/>
          <p:nvPr/>
        </p:nvSpPr>
        <p:spPr>
          <a:xfrm>
            <a:off x="11203169" y="6049700"/>
            <a:ext cx="1143419" cy="114341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6" name="Freeform 52"/>
          <p:cNvSpPr/>
          <p:nvPr/>
        </p:nvSpPr>
        <p:spPr>
          <a:xfrm>
            <a:off x="-492161" y="-661848"/>
            <a:ext cx="1143419" cy="114341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7" name="Freeform 53"/>
          <p:cNvSpPr/>
          <p:nvPr/>
        </p:nvSpPr>
        <p:spPr>
          <a:xfrm>
            <a:off x="9598714" y="-91192"/>
            <a:ext cx="1992626" cy="38041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8" name="Freeform 54"/>
          <p:cNvSpPr/>
          <p:nvPr/>
        </p:nvSpPr>
        <p:spPr>
          <a:xfrm>
            <a:off x="600660" y="6615290"/>
            <a:ext cx="1992627" cy="38041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212BBC-6452-5F75-4F46-97612B8A0223}"/>
              </a:ext>
            </a:extLst>
          </p:cNvPr>
          <p:cNvSpPr txBox="1">
            <a:spLocks/>
          </p:cNvSpPr>
          <p:nvPr/>
        </p:nvSpPr>
        <p:spPr>
          <a:xfrm>
            <a:off x="1596973" y="529727"/>
            <a:ext cx="7316021" cy="7793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/>
              <a:t>Algunos casos realizados </a:t>
            </a:r>
            <a:endParaRPr lang="es-AR" b="1" dirty="0"/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2534EC8F-D593-6036-8E9F-30F4012FE7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71" y="1534110"/>
            <a:ext cx="3813742" cy="5084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565971-3D44-CE5D-17C1-D5CC42AA1F74}"/>
              </a:ext>
            </a:extLst>
          </p:cNvPr>
          <p:cNvSpPr/>
          <p:nvPr/>
        </p:nvSpPr>
        <p:spPr>
          <a:xfrm>
            <a:off x="3131014" y="4649244"/>
            <a:ext cx="1388962" cy="5258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215D85-2A47-E668-D57E-D75D9F6C79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161" y="1519289"/>
            <a:ext cx="3813741" cy="5084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D081C9-E8A6-C2BE-9B1A-64473A307096}"/>
              </a:ext>
            </a:extLst>
          </p:cNvPr>
          <p:cNvSpPr/>
          <p:nvPr/>
        </p:nvSpPr>
        <p:spPr>
          <a:xfrm>
            <a:off x="3004238" y="1754215"/>
            <a:ext cx="1030147" cy="113721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4B1ABC-965D-FFFC-48AC-F4012AAC7C75}"/>
              </a:ext>
            </a:extLst>
          </p:cNvPr>
          <p:cNvSpPr/>
          <p:nvPr/>
        </p:nvSpPr>
        <p:spPr>
          <a:xfrm>
            <a:off x="7274871" y="1754215"/>
            <a:ext cx="2511706" cy="59030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Freeform 2"/>
          <p:cNvSpPr/>
          <p:nvPr/>
        </p:nvSpPr>
        <p:spPr>
          <a:xfrm>
            <a:off x="-2652282" y="-2537000"/>
            <a:ext cx="6797791" cy="679779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7ED7C2-06A6-CF7D-2C66-3671719E7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97" y="285304"/>
            <a:ext cx="1814409" cy="1814409"/>
          </a:xfrm>
          <a:prstGeom prst="rect">
            <a:avLst/>
          </a:prstGeom>
        </p:spPr>
      </p:pic>
      <p:sp>
        <p:nvSpPr>
          <p:cNvPr id="268" name="TextBox 44"/>
          <p:cNvSpPr txBox="1"/>
          <p:nvPr/>
        </p:nvSpPr>
        <p:spPr>
          <a:xfrm>
            <a:off x="3032135" y="4369675"/>
            <a:ext cx="974407" cy="221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ts val="1900"/>
              </a:lnSpc>
              <a:defRPr sz="1600" spc="80">
                <a:latin typeface="DM Sans"/>
                <a:ea typeface="DM Sans"/>
                <a:cs typeface="DM Sans"/>
                <a:sym typeface="DM Sans"/>
              </a:defRPr>
            </a:lvl1pPr>
          </a:lstStyle>
          <a:p>
            <a:endParaRPr lang="es-AR" sz="1067" dirty="0"/>
          </a:p>
        </p:txBody>
      </p:sp>
      <p:sp>
        <p:nvSpPr>
          <p:cNvPr id="275" name="Freeform 51"/>
          <p:cNvSpPr/>
          <p:nvPr/>
        </p:nvSpPr>
        <p:spPr>
          <a:xfrm>
            <a:off x="11203169" y="6049700"/>
            <a:ext cx="1143419" cy="114341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6" name="Freeform 52"/>
          <p:cNvSpPr/>
          <p:nvPr/>
        </p:nvSpPr>
        <p:spPr>
          <a:xfrm>
            <a:off x="-492161" y="-661848"/>
            <a:ext cx="1143419" cy="114341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7" name="Freeform 53"/>
          <p:cNvSpPr/>
          <p:nvPr/>
        </p:nvSpPr>
        <p:spPr>
          <a:xfrm>
            <a:off x="9598714" y="-91192"/>
            <a:ext cx="1992626" cy="38041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8" name="Freeform 54"/>
          <p:cNvSpPr/>
          <p:nvPr/>
        </p:nvSpPr>
        <p:spPr>
          <a:xfrm>
            <a:off x="600660" y="6615290"/>
            <a:ext cx="1992627" cy="38041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pic>
        <p:nvPicPr>
          <p:cNvPr id="5" name="Picture 4" descr="A large silver refrigerator with a picture on the door&#10;&#10;Description automatically generated">
            <a:extLst>
              <a:ext uri="{FF2B5EF4-FFF2-40B4-BE49-F238E27FC236}">
                <a16:creationId xmlns:a16="http://schemas.microsoft.com/office/drawing/2014/main" id="{920F4A8D-C14A-5278-77B0-D88999E243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877" y="61844"/>
            <a:ext cx="5097117" cy="6796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&quot;Not Allowed&quot; Symbol 2">
            <a:extLst>
              <a:ext uri="{FF2B5EF4-FFF2-40B4-BE49-F238E27FC236}">
                <a16:creationId xmlns:a16="http://schemas.microsoft.com/office/drawing/2014/main" id="{C13085B2-FC73-2759-58DC-2EC42C2741C1}"/>
              </a:ext>
            </a:extLst>
          </p:cNvPr>
          <p:cNvSpPr/>
          <p:nvPr/>
        </p:nvSpPr>
        <p:spPr>
          <a:xfrm>
            <a:off x="7209322" y="391074"/>
            <a:ext cx="4382017" cy="6144480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308487-BCFA-6156-147D-4A003B91ED1F}"/>
              </a:ext>
            </a:extLst>
          </p:cNvPr>
          <p:cNvSpPr txBox="1">
            <a:spLocks/>
          </p:cNvSpPr>
          <p:nvPr/>
        </p:nvSpPr>
        <p:spPr>
          <a:xfrm>
            <a:off x="600660" y="2412566"/>
            <a:ext cx="6875585" cy="250945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8000" b="1" dirty="0"/>
              <a:t>No Apto para impresionables!</a:t>
            </a:r>
            <a:endParaRPr lang="es-AR" sz="80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Freeform 2"/>
          <p:cNvSpPr/>
          <p:nvPr/>
        </p:nvSpPr>
        <p:spPr>
          <a:xfrm>
            <a:off x="-2652282" y="-2537000"/>
            <a:ext cx="6797791" cy="679779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68" name="TextBox 44"/>
          <p:cNvSpPr txBox="1"/>
          <p:nvPr/>
        </p:nvSpPr>
        <p:spPr>
          <a:xfrm>
            <a:off x="3032135" y="4369675"/>
            <a:ext cx="974407" cy="221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ts val="1900"/>
              </a:lnSpc>
              <a:defRPr sz="1600" spc="80">
                <a:latin typeface="DM Sans"/>
                <a:ea typeface="DM Sans"/>
                <a:cs typeface="DM Sans"/>
                <a:sym typeface="DM Sans"/>
              </a:defRPr>
            </a:lvl1pPr>
          </a:lstStyle>
          <a:p>
            <a:endParaRPr lang="es-AR" sz="1067" dirty="0"/>
          </a:p>
        </p:txBody>
      </p:sp>
      <p:sp>
        <p:nvSpPr>
          <p:cNvPr id="275" name="Freeform 51"/>
          <p:cNvSpPr/>
          <p:nvPr/>
        </p:nvSpPr>
        <p:spPr>
          <a:xfrm>
            <a:off x="11203169" y="6049700"/>
            <a:ext cx="1143419" cy="114341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6" name="Freeform 52"/>
          <p:cNvSpPr/>
          <p:nvPr/>
        </p:nvSpPr>
        <p:spPr>
          <a:xfrm>
            <a:off x="-492161" y="-661848"/>
            <a:ext cx="1143419" cy="114341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7" name="Freeform 53"/>
          <p:cNvSpPr/>
          <p:nvPr/>
        </p:nvSpPr>
        <p:spPr>
          <a:xfrm>
            <a:off x="9598714" y="-91192"/>
            <a:ext cx="1992626" cy="38041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8" name="Freeform 54"/>
          <p:cNvSpPr/>
          <p:nvPr/>
        </p:nvSpPr>
        <p:spPr>
          <a:xfrm>
            <a:off x="600660" y="6615290"/>
            <a:ext cx="1992627" cy="38041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pic>
        <p:nvPicPr>
          <p:cNvPr id="4" name="WhatsApp Video 2025-03-31 at 20.25.20">
            <a:hlinkClick r:id="" action="ppaction://media"/>
            <a:extLst>
              <a:ext uri="{FF2B5EF4-FFF2-40B4-BE49-F238E27FC236}">
                <a16:creationId xmlns:a16="http://schemas.microsoft.com/office/drawing/2014/main" id="{75C4F0F9-1154-4786-B1C8-FC3A43C820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7026" y="487856"/>
            <a:ext cx="10457947" cy="58822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7ED7C2-06A6-CF7D-2C66-3671719E7C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5097" y="285304"/>
            <a:ext cx="1814409" cy="1814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Freeform 2"/>
          <p:cNvSpPr/>
          <p:nvPr/>
        </p:nvSpPr>
        <p:spPr>
          <a:xfrm>
            <a:off x="-2652282" y="-2537000"/>
            <a:ext cx="6797791" cy="679779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68" name="TextBox 44"/>
          <p:cNvSpPr txBox="1"/>
          <p:nvPr/>
        </p:nvSpPr>
        <p:spPr>
          <a:xfrm>
            <a:off x="3032135" y="4369675"/>
            <a:ext cx="974407" cy="221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ts val="1900"/>
              </a:lnSpc>
              <a:defRPr sz="1600" spc="80">
                <a:latin typeface="DM Sans"/>
                <a:ea typeface="DM Sans"/>
                <a:cs typeface="DM Sans"/>
                <a:sym typeface="DM Sans"/>
              </a:defRPr>
            </a:lvl1pPr>
          </a:lstStyle>
          <a:p>
            <a:endParaRPr lang="es-AR" sz="1067" dirty="0"/>
          </a:p>
        </p:txBody>
      </p:sp>
      <p:sp>
        <p:nvSpPr>
          <p:cNvPr id="275" name="Freeform 51"/>
          <p:cNvSpPr/>
          <p:nvPr/>
        </p:nvSpPr>
        <p:spPr>
          <a:xfrm>
            <a:off x="11203169" y="6049700"/>
            <a:ext cx="1143419" cy="114341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6" name="Freeform 52"/>
          <p:cNvSpPr/>
          <p:nvPr/>
        </p:nvSpPr>
        <p:spPr>
          <a:xfrm>
            <a:off x="-492161" y="-661848"/>
            <a:ext cx="1143419" cy="114341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7" name="Freeform 53"/>
          <p:cNvSpPr/>
          <p:nvPr/>
        </p:nvSpPr>
        <p:spPr>
          <a:xfrm>
            <a:off x="9598714" y="-91192"/>
            <a:ext cx="1992626" cy="38041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8" name="Freeform 54"/>
          <p:cNvSpPr/>
          <p:nvPr/>
        </p:nvSpPr>
        <p:spPr>
          <a:xfrm>
            <a:off x="600660" y="6615290"/>
            <a:ext cx="1992627" cy="38041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pic>
        <p:nvPicPr>
          <p:cNvPr id="4" name="WhatsApp Video 2025-03-31 at 20.25.20 (1)">
            <a:hlinkClick r:id="" action="ppaction://media"/>
            <a:extLst>
              <a:ext uri="{FF2B5EF4-FFF2-40B4-BE49-F238E27FC236}">
                <a16:creationId xmlns:a16="http://schemas.microsoft.com/office/drawing/2014/main" id="{ECACE40F-BA0D-4D55-ABC5-EF77E02338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427" y="456265"/>
            <a:ext cx="10569145" cy="59454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6D6179-8E1D-02F9-3ADD-D204ACA5B3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2697" y="437704"/>
            <a:ext cx="1814409" cy="1814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Freeform 2"/>
          <p:cNvSpPr/>
          <p:nvPr/>
        </p:nvSpPr>
        <p:spPr>
          <a:xfrm>
            <a:off x="-2652282" y="-2537000"/>
            <a:ext cx="6797791" cy="679779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68" name="TextBox 44"/>
          <p:cNvSpPr txBox="1"/>
          <p:nvPr/>
        </p:nvSpPr>
        <p:spPr>
          <a:xfrm>
            <a:off x="3032135" y="4369675"/>
            <a:ext cx="974407" cy="221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ts val="1900"/>
              </a:lnSpc>
              <a:defRPr sz="1600" spc="80">
                <a:latin typeface="DM Sans"/>
                <a:ea typeface="DM Sans"/>
                <a:cs typeface="DM Sans"/>
                <a:sym typeface="DM Sans"/>
              </a:defRPr>
            </a:lvl1pPr>
          </a:lstStyle>
          <a:p>
            <a:endParaRPr lang="es-AR" sz="1067" dirty="0"/>
          </a:p>
        </p:txBody>
      </p:sp>
      <p:sp>
        <p:nvSpPr>
          <p:cNvPr id="275" name="Freeform 51"/>
          <p:cNvSpPr/>
          <p:nvPr/>
        </p:nvSpPr>
        <p:spPr>
          <a:xfrm>
            <a:off x="11203169" y="6049700"/>
            <a:ext cx="1143419" cy="114341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6" name="Freeform 52"/>
          <p:cNvSpPr/>
          <p:nvPr/>
        </p:nvSpPr>
        <p:spPr>
          <a:xfrm>
            <a:off x="-492161" y="-661848"/>
            <a:ext cx="1143419" cy="114341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7" name="Freeform 53"/>
          <p:cNvSpPr/>
          <p:nvPr/>
        </p:nvSpPr>
        <p:spPr>
          <a:xfrm>
            <a:off x="9598714" y="-91192"/>
            <a:ext cx="1992626" cy="38041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8" name="Freeform 54"/>
          <p:cNvSpPr/>
          <p:nvPr/>
        </p:nvSpPr>
        <p:spPr>
          <a:xfrm>
            <a:off x="600660" y="6615290"/>
            <a:ext cx="1992627" cy="38041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pic>
        <p:nvPicPr>
          <p:cNvPr id="2" name="WhatsApp Video 2025-03-31 at 20.25.56">
            <a:hlinkClick r:id="" action="ppaction://media"/>
            <a:extLst>
              <a:ext uri="{FF2B5EF4-FFF2-40B4-BE49-F238E27FC236}">
                <a16:creationId xmlns:a16="http://schemas.microsoft.com/office/drawing/2014/main" id="{6AAF92B5-AF24-A714-5C75-8BBE7A8713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8639" y="404179"/>
            <a:ext cx="10754722" cy="60496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E57C05-EB5E-2FC1-1096-3FC1052584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2697" y="437704"/>
            <a:ext cx="1814409" cy="1814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F3861-C395-6957-A3B0-B2A0F89CD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Freeform 2">
            <a:extLst>
              <a:ext uri="{FF2B5EF4-FFF2-40B4-BE49-F238E27FC236}">
                <a16:creationId xmlns:a16="http://schemas.microsoft.com/office/drawing/2014/main" id="{F01482E2-C96E-BD47-A304-0A6F0EB8956B}"/>
              </a:ext>
            </a:extLst>
          </p:cNvPr>
          <p:cNvSpPr/>
          <p:nvPr/>
        </p:nvSpPr>
        <p:spPr>
          <a:xfrm>
            <a:off x="-2652282" y="-2537000"/>
            <a:ext cx="6797791" cy="679779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68" name="TextBox 44">
            <a:extLst>
              <a:ext uri="{FF2B5EF4-FFF2-40B4-BE49-F238E27FC236}">
                <a16:creationId xmlns:a16="http://schemas.microsoft.com/office/drawing/2014/main" id="{1E146C93-7DCE-060C-173D-CEFA404BEF85}"/>
              </a:ext>
            </a:extLst>
          </p:cNvPr>
          <p:cNvSpPr txBox="1"/>
          <p:nvPr/>
        </p:nvSpPr>
        <p:spPr>
          <a:xfrm>
            <a:off x="3032135" y="4369675"/>
            <a:ext cx="974407" cy="221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ts val="1900"/>
              </a:lnSpc>
              <a:defRPr sz="1600" spc="80">
                <a:latin typeface="DM Sans"/>
                <a:ea typeface="DM Sans"/>
                <a:cs typeface="DM Sans"/>
                <a:sym typeface="DM Sans"/>
              </a:defRPr>
            </a:lvl1pPr>
          </a:lstStyle>
          <a:p>
            <a:endParaRPr lang="es-AR" sz="1067" dirty="0"/>
          </a:p>
        </p:txBody>
      </p:sp>
      <p:sp>
        <p:nvSpPr>
          <p:cNvPr id="275" name="Freeform 51">
            <a:extLst>
              <a:ext uri="{FF2B5EF4-FFF2-40B4-BE49-F238E27FC236}">
                <a16:creationId xmlns:a16="http://schemas.microsoft.com/office/drawing/2014/main" id="{C73988BD-DF80-2E96-4264-31F830005124}"/>
              </a:ext>
            </a:extLst>
          </p:cNvPr>
          <p:cNvSpPr/>
          <p:nvPr/>
        </p:nvSpPr>
        <p:spPr>
          <a:xfrm>
            <a:off x="11203169" y="6049700"/>
            <a:ext cx="1143419" cy="114341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6" name="Freeform 52">
            <a:extLst>
              <a:ext uri="{FF2B5EF4-FFF2-40B4-BE49-F238E27FC236}">
                <a16:creationId xmlns:a16="http://schemas.microsoft.com/office/drawing/2014/main" id="{A613FFE9-DE15-BE9F-E36D-605D4425FF18}"/>
              </a:ext>
            </a:extLst>
          </p:cNvPr>
          <p:cNvSpPr/>
          <p:nvPr/>
        </p:nvSpPr>
        <p:spPr>
          <a:xfrm>
            <a:off x="-492161" y="-661848"/>
            <a:ext cx="1143419" cy="114341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7" name="Freeform 53">
            <a:extLst>
              <a:ext uri="{FF2B5EF4-FFF2-40B4-BE49-F238E27FC236}">
                <a16:creationId xmlns:a16="http://schemas.microsoft.com/office/drawing/2014/main" id="{29C233C1-ED3D-11DC-5C42-CEC097FBB4E9}"/>
              </a:ext>
            </a:extLst>
          </p:cNvPr>
          <p:cNvSpPr/>
          <p:nvPr/>
        </p:nvSpPr>
        <p:spPr>
          <a:xfrm>
            <a:off x="9598714" y="-91192"/>
            <a:ext cx="1992626" cy="38041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8" name="Freeform 54">
            <a:extLst>
              <a:ext uri="{FF2B5EF4-FFF2-40B4-BE49-F238E27FC236}">
                <a16:creationId xmlns:a16="http://schemas.microsoft.com/office/drawing/2014/main" id="{7B5A728C-9AD2-EB59-D6F4-6CF53800ED86}"/>
              </a:ext>
            </a:extLst>
          </p:cNvPr>
          <p:cNvSpPr/>
          <p:nvPr/>
        </p:nvSpPr>
        <p:spPr>
          <a:xfrm>
            <a:off x="600660" y="6615290"/>
            <a:ext cx="1992627" cy="38041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pic>
        <p:nvPicPr>
          <p:cNvPr id="5" name="Picture 4" descr="A person's body with surgery tools&#10;&#10;AI-generated content may be incorrect.">
            <a:extLst>
              <a:ext uri="{FF2B5EF4-FFF2-40B4-BE49-F238E27FC236}">
                <a16:creationId xmlns:a16="http://schemas.microsoft.com/office/drawing/2014/main" id="{3190D63E-6886-5D0D-3A80-DD23E529EF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12"/>
          <a:stretch/>
        </p:blipFill>
        <p:spPr>
          <a:xfrm rot="10800000">
            <a:off x="1197682" y="325900"/>
            <a:ext cx="5143500" cy="6246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person's chest with a wound&#10;&#10;AI-generated content may be incorrect.">
            <a:extLst>
              <a:ext uri="{FF2B5EF4-FFF2-40B4-BE49-F238E27FC236}">
                <a16:creationId xmlns:a16="http://schemas.microsoft.com/office/drawing/2014/main" id="{AF7D7B87-142E-392D-A504-A5611741A1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368" r="-1983" b="16772"/>
          <a:stretch/>
        </p:blipFill>
        <p:spPr>
          <a:xfrm>
            <a:off x="6622694" y="511178"/>
            <a:ext cx="4658593" cy="5835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08CA5B-2505-43B3-51B4-8EE31B9B3D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5097" y="285304"/>
            <a:ext cx="1814409" cy="1814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6909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0865C-77FA-6C4C-46B0-4CD6C01C4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Freeform 2">
            <a:extLst>
              <a:ext uri="{FF2B5EF4-FFF2-40B4-BE49-F238E27FC236}">
                <a16:creationId xmlns:a16="http://schemas.microsoft.com/office/drawing/2014/main" id="{8DCE49C2-D8F5-5396-CBC5-E6B82B61880E}"/>
              </a:ext>
            </a:extLst>
          </p:cNvPr>
          <p:cNvSpPr/>
          <p:nvPr/>
        </p:nvSpPr>
        <p:spPr>
          <a:xfrm>
            <a:off x="-2652282" y="-2537000"/>
            <a:ext cx="6797791" cy="679779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326512-478B-E8BD-9009-CEF0603BC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97" y="285304"/>
            <a:ext cx="1814409" cy="1814409"/>
          </a:xfrm>
          <a:prstGeom prst="rect">
            <a:avLst/>
          </a:prstGeom>
        </p:spPr>
      </p:pic>
      <p:sp>
        <p:nvSpPr>
          <p:cNvPr id="268" name="TextBox 44">
            <a:extLst>
              <a:ext uri="{FF2B5EF4-FFF2-40B4-BE49-F238E27FC236}">
                <a16:creationId xmlns:a16="http://schemas.microsoft.com/office/drawing/2014/main" id="{9921ED09-6868-6A46-C61C-A959EF9003BA}"/>
              </a:ext>
            </a:extLst>
          </p:cNvPr>
          <p:cNvSpPr txBox="1"/>
          <p:nvPr/>
        </p:nvSpPr>
        <p:spPr>
          <a:xfrm>
            <a:off x="3032135" y="4369675"/>
            <a:ext cx="974407" cy="221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ts val="1900"/>
              </a:lnSpc>
              <a:defRPr sz="1600" spc="80">
                <a:latin typeface="DM Sans"/>
                <a:ea typeface="DM Sans"/>
                <a:cs typeface="DM Sans"/>
                <a:sym typeface="DM Sans"/>
              </a:defRPr>
            </a:lvl1pPr>
          </a:lstStyle>
          <a:p>
            <a:endParaRPr lang="es-AR" sz="1067" dirty="0"/>
          </a:p>
        </p:txBody>
      </p:sp>
      <p:sp>
        <p:nvSpPr>
          <p:cNvPr id="275" name="Freeform 51">
            <a:extLst>
              <a:ext uri="{FF2B5EF4-FFF2-40B4-BE49-F238E27FC236}">
                <a16:creationId xmlns:a16="http://schemas.microsoft.com/office/drawing/2014/main" id="{561CA433-7BB3-4C9C-5652-13794FC78F76}"/>
              </a:ext>
            </a:extLst>
          </p:cNvPr>
          <p:cNvSpPr/>
          <p:nvPr/>
        </p:nvSpPr>
        <p:spPr>
          <a:xfrm>
            <a:off x="11203169" y="6049700"/>
            <a:ext cx="1143419" cy="114341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6" name="Freeform 52">
            <a:extLst>
              <a:ext uri="{FF2B5EF4-FFF2-40B4-BE49-F238E27FC236}">
                <a16:creationId xmlns:a16="http://schemas.microsoft.com/office/drawing/2014/main" id="{30F5228C-15C3-3F99-7892-93DC2A6718FF}"/>
              </a:ext>
            </a:extLst>
          </p:cNvPr>
          <p:cNvSpPr/>
          <p:nvPr/>
        </p:nvSpPr>
        <p:spPr>
          <a:xfrm>
            <a:off x="-492161" y="-661848"/>
            <a:ext cx="1143419" cy="114341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7" name="Freeform 53">
            <a:extLst>
              <a:ext uri="{FF2B5EF4-FFF2-40B4-BE49-F238E27FC236}">
                <a16:creationId xmlns:a16="http://schemas.microsoft.com/office/drawing/2014/main" id="{43C701FC-5F54-05EA-23EF-344BBF7AE6D3}"/>
              </a:ext>
            </a:extLst>
          </p:cNvPr>
          <p:cNvSpPr/>
          <p:nvPr/>
        </p:nvSpPr>
        <p:spPr>
          <a:xfrm>
            <a:off x="9598714" y="-91192"/>
            <a:ext cx="1992626" cy="38041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8" name="Freeform 54">
            <a:extLst>
              <a:ext uri="{FF2B5EF4-FFF2-40B4-BE49-F238E27FC236}">
                <a16:creationId xmlns:a16="http://schemas.microsoft.com/office/drawing/2014/main" id="{B4457C4A-E057-E027-1452-7787ED36FF5A}"/>
              </a:ext>
            </a:extLst>
          </p:cNvPr>
          <p:cNvSpPr/>
          <p:nvPr/>
        </p:nvSpPr>
        <p:spPr>
          <a:xfrm>
            <a:off x="600660" y="6615290"/>
            <a:ext cx="1992627" cy="38041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pic>
        <p:nvPicPr>
          <p:cNvPr id="8" name="Picture 7" descr="A group of people performing surgery&#10;&#10;AI-generated content may be incorrect.">
            <a:extLst>
              <a:ext uri="{FF2B5EF4-FFF2-40B4-BE49-F238E27FC236}">
                <a16:creationId xmlns:a16="http://schemas.microsoft.com/office/drawing/2014/main" id="{7F63D7A9-4E94-B728-A914-DF2C895A31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164" b="25193"/>
          <a:stretch/>
        </p:blipFill>
        <p:spPr>
          <a:xfrm>
            <a:off x="3892562" y="31991"/>
            <a:ext cx="5267303" cy="67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4053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DB067-9C36-9C60-5896-53ECE1914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Freeform 2">
            <a:extLst>
              <a:ext uri="{FF2B5EF4-FFF2-40B4-BE49-F238E27FC236}">
                <a16:creationId xmlns:a16="http://schemas.microsoft.com/office/drawing/2014/main" id="{08017595-B08D-1E52-1235-D2EF8EFF4B1F}"/>
              </a:ext>
            </a:extLst>
          </p:cNvPr>
          <p:cNvSpPr/>
          <p:nvPr/>
        </p:nvSpPr>
        <p:spPr>
          <a:xfrm>
            <a:off x="-2652282" y="-2537000"/>
            <a:ext cx="6797791" cy="679779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88F6F7-9EE7-CE6D-B397-6D7FC5C72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97" y="285304"/>
            <a:ext cx="1814409" cy="1814409"/>
          </a:xfrm>
          <a:prstGeom prst="rect">
            <a:avLst/>
          </a:prstGeom>
        </p:spPr>
      </p:pic>
      <p:sp>
        <p:nvSpPr>
          <p:cNvPr id="268" name="TextBox 44">
            <a:extLst>
              <a:ext uri="{FF2B5EF4-FFF2-40B4-BE49-F238E27FC236}">
                <a16:creationId xmlns:a16="http://schemas.microsoft.com/office/drawing/2014/main" id="{F1B12AEE-28E9-21D2-C27D-984338F50217}"/>
              </a:ext>
            </a:extLst>
          </p:cNvPr>
          <p:cNvSpPr txBox="1"/>
          <p:nvPr/>
        </p:nvSpPr>
        <p:spPr>
          <a:xfrm>
            <a:off x="3032135" y="4369675"/>
            <a:ext cx="974407" cy="221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ts val="1900"/>
              </a:lnSpc>
              <a:defRPr sz="1600" spc="80">
                <a:latin typeface="DM Sans"/>
                <a:ea typeface="DM Sans"/>
                <a:cs typeface="DM Sans"/>
                <a:sym typeface="DM Sans"/>
              </a:defRPr>
            </a:lvl1pPr>
          </a:lstStyle>
          <a:p>
            <a:endParaRPr lang="es-AR" sz="1067" dirty="0"/>
          </a:p>
        </p:txBody>
      </p:sp>
      <p:sp>
        <p:nvSpPr>
          <p:cNvPr id="275" name="Freeform 51">
            <a:extLst>
              <a:ext uri="{FF2B5EF4-FFF2-40B4-BE49-F238E27FC236}">
                <a16:creationId xmlns:a16="http://schemas.microsoft.com/office/drawing/2014/main" id="{6CE6AE56-46EE-64C0-2A2B-099C78B927E5}"/>
              </a:ext>
            </a:extLst>
          </p:cNvPr>
          <p:cNvSpPr/>
          <p:nvPr/>
        </p:nvSpPr>
        <p:spPr>
          <a:xfrm>
            <a:off x="11203169" y="6049700"/>
            <a:ext cx="1143419" cy="114341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6" name="Freeform 52">
            <a:extLst>
              <a:ext uri="{FF2B5EF4-FFF2-40B4-BE49-F238E27FC236}">
                <a16:creationId xmlns:a16="http://schemas.microsoft.com/office/drawing/2014/main" id="{2DBAD0A8-6318-3BC7-FC24-BD45F36DFE96}"/>
              </a:ext>
            </a:extLst>
          </p:cNvPr>
          <p:cNvSpPr/>
          <p:nvPr/>
        </p:nvSpPr>
        <p:spPr>
          <a:xfrm>
            <a:off x="-492161" y="-661848"/>
            <a:ext cx="1143419" cy="114341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7" name="Freeform 53">
            <a:extLst>
              <a:ext uri="{FF2B5EF4-FFF2-40B4-BE49-F238E27FC236}">
                <a16:creationId xmlns:a16="http://schemas.microsoft.com/office/drawing/2014/main" id="{FEAE8982-724F-13C0-C05B-B87D9EE72071}"/>
              </a:ext>
            </a:extLst>
          </p:cNvPr>
          <p:cNvSpPr/>
          <p:nvPr/>
        </p:nvSpPr>
        <p:spPr>
          <a:xfrm>
            <a:off x="9598714" y="-91192"/>
            <a:ext cx="1992626" cy="38041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8" name="Freeform 54">
            <a:extLst>
              <a:ext uri="{FF2B5EF4-FFF2-40B4-BE49-F238E27FC236}">
                <a16:creationId xmlns:a16="http://schemas.microsoft.com/office/drawing/2014/main" id="{4BF157CB-8591-B26B-E607-DA51253EB453}"/>
              </a:ext>
            </a:extLst>
          </p:cNvPr>
          <p:cNvSpPr/>
          <p:nvPr/>
        </p:nvSpPr>
        <p:spPr>
          <a:xfrm>
            <a:off x="600660" y="6615290"/>
            <a:ext cx="1992627" cy="38041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pic>
        <p:nvPicPr>
          <p:cNvPr id="4" name="Picture 3" descr="A group of people performing surgery&#10;&#10;AI-generated content may be incorrect.">
            <a:extLst>
              <a:ext uri="{FF2B5EF4-FFF2-40B4-BE49-F238E27FC236}">
                <a16:creationId xmlns:a16="http://schemas.microsoft.com/office/drawing/2014/main" id="{1D9B5DA8-EF9E-DA9E-C72D-2F32D7BE3F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164" b="25193"/>
          <a:stretch/>
        </p:blipFill>
        <p:spPr>
          <a:xfrm>
            <a:off x="6560009" y="66528"/>
            <a:ext cx="5267303" cy="67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4EFB65-6432-1AE2-28B4-2444079DAB16}"/>
              </a:ext>
            </a:extLst>
          </p:cNvPr>
          <p:cNvSpPr txBox="1">
            <a:spLocks/>
          </p:cNvSpPr>
          <p:nvPr/>
        </p:nvSpPr>
        <p:spPr>
          <a:xfrm>
            <a:off x="2268415" y="2915420"/>
            <a:ext cx="4921657" cy="177208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8000" b="1" dirty="0"/>
              <a:t>Yo avise…</a:t>
            </a:r>
            <a:endParaRPr lang="es-AR" sz="8000" b="1" dirty="0"/>
          </a:p>
        </p:txBody>
      </p:sp>
    </p:spTree>
    <p:extLst>
      <p:ext uri="{BB962C8B-B14F-4D97-AF65-F5344CB8AC3E}">
        <p14:creationId xmlns:p14="http://schemas.microsoft.com/office/powerpoint/2010/main" val="3693165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Freeform 2"/>
          <p:cNvSpPr/>
          <p:nvPr/>
        </p:nvSpPr>
        <p:spPr>
          <a:xfrm>
            <a:off x="-2652282" y="-2537000"/>
            <a:ext cx="6797791" cy="679779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68" name="TextBox 44"/>
          <p:cNvSpPr txBox="1"/>
          <p:nvPr/>
        </p:nvSpPr>
        <p:spPr>
          <a:xfrm>
            <a:off x="3032135" y="4369675"/>
            <a:ext cx="974407" cy="221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ts val="1900"/>
              </a:lnSpc>
              <a:defRPr sz="1600" spc="80">
                <a:latin typeface="DM Sans"/>
                <a:ea typeface="DM Sans"/>
                <a:cs typeface="DM Sans"/>
                <a:sym typeface="DM Sans"/>
              </a:defRPr>
            </a:lvl1pPr>
          </a:lstStyle>
          <a:p>
            <a:endParaRPr lang="es-AR" sz="1067" dirty="0"/>
          </a:p>
        </p:txBody>
      </p:sp>
      <p:sp>
        <p:nvSpPr>
          <p:cNvPr id="275" name="Freeform 51"/>
          <p:cNvSpPr/>
          <p:nvPr/>
        </p:nvSpPr>
        <p:spPr>
          <a:xfrm>
            <a:off x="11203169" y="6049700"/>
            <a:ext cx="1143419" cy="114341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6" name="Freeform 52"/>
          <p:cNvSpPr/>
          <p:nvPr/>
        </p:nvSpPr>
        <p:spPr>
          <a:xfrm>
            <a:off x="-492161" y="-661848"/>
            <a:ext cx="1143419" cy="114341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7" name="Freeform 53"/>
          <p:cNvSpPr/>
          <p:nvPr/>
        </p:nvSpPr>
        <p:spPr>
          <a:xfrm>
            <a:off x="9598714" y="-91192"/>
            <a:ext cx="1992626" cy="38041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8" name="Freeform 54"/>
          <p:cNvSpPr/>
          <p:nvPr/>
        </p:nvSpPr>
        <p:spPr>
          <a:xfrm>
            <a:off x="600660" y="6615290"/>
            <a:ext cx="1992627" cy="38041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pic>
        <p:nvPicPr>
          <p:cNvPr id="2" name="Content Placeholder 11">
            <a:extLst>
              <a:ext uri="{FF2B5EF4-FFF2-40B4-BE49-F238E27FC236}">
                <a16:creationId xmlns:a16="http://schemas.microsoft.com/office/drawing/2014/main" id="{2BEBE1DD-F3DD-88C7-5526-2963416276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48" y="1318788"/>
            <a:ext cx="5829952" cy="4730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Content Placeholder 13">
            <a:extLst>
              <a:ext uri="{FF2B5EF4-FFF2-40B4-BE49-F238E27FC236}">
                <a16:creationId xmlns:a16="http://schemas.microsoft.com/office/drawing/2014/main" id="{50AAEF4D-8640-4104-3042-5A37E690BB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207" y="1318788"/>
            <a:ext cx="5829952" cy="4730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7ED7C2-06A6-CF7D-2C66-3671719E7C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5097" y="285304"/>
            <a:ext cx="1814409" cy="1814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red logo&#10;&#10;AI-generated content may be incorrect.">
            <a:extLst>
              <a:ext uri="{FF2B5EF4-FFF2-40B4-BE49-F238E27FC236}">
                <a16:creationId xmlns:a16="http://schemas.microsoft.com/office/drawing/2014/main" id="{8C7ED7C2-06A6-CF7D-2C66-3671719E7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5097" y="285304"/>
            <a:ext cx="1814409" cy="1814409"/>
          </a:xfrm>
          <a:prstGeom prst="rect">
            <a:avLst/>
          </a:prstGeom>
        </p:spPr>
      </p:pic>
      <p:sp>
        <p:nvSpPr>
          <p:cNvPr id="268" name="TextBox 44"/>
          <p:cNvSpPr txBox="1"/>
          <p:nvPr/>
        </p:nvSpPr>
        <p:spPr>
          <a:xfrm>
            <a:off x="3032135" y="4369675"/>
            <a:ext cx="974407" cy="221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ts val="1900"/>
              </a:lnSpc>
              <a:defRPr sz="1600" spc="80">
                <a:latin typeface="DM Sans"/>
                <a:ea typeface="DM Sans"/>
                <a:cs typeface="DM Sans"/>
                <a:sym typeface="DM Sans"/>
              </a:defRPr>
            </a:lvl1pPr>
          </a:lstStyle>
          <a:p>
            <a:endParaRPr lang="es-AR" sz="1067"/>
          </a:p>
        </p:txBody>
      </p:sp>
      <p:sp>
        <p:nvSpPr>
          <p:cNvPr id="275" name="Freeform 51"/>
          <p:cNvSpPr/>
          <p:nvPr/>
        </p:nvSpPr>
        <p:spPr>
          <a:xfrm>
            <a:off x="11203169" y="6049700"/>
            <a:ext cx="1143419" cy="114341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6" name="Freeform 52"/>
          <p:cNvSpPr/>
          <p:nvPr/>
        </p:nvSpPr>
        <p:spPr>
          <a:xfrm>
            <a:off x="-492161" y="-661848"/>
            <a:ext cx="1143419" cy="114341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7" name="Freeform 53"/>
          <p:cNvSpPr/>
          <p:nvPr/>
        </p:nvSpPr>
        <p:spPr>
          <a:xfrm>
            <a:off x="9598714" y="-91192"/>
            <a:ext cx="1992626" cy="38041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8" name="Freeform 54"/>
          <p:cNvSpPr/>
          <p:nvPr/>
        </p:nvSpPr>
        <p:spPr>
          <a:xfrm>
            <a:off x="600660" y="6615290"/>
            <a:ext cx="1992627" cy="38041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09D418-5871-9003-D14B-5208DFA9C9E7}"/>
              </a:ext>
            </a:extLst>
          </p:cNvPr>
          <p:cNvSpPr txBox="1">
            <a:spLocks/>
          </p:cNvSpPr>
          <p:nvPr/>
        </p:nvSpPr>
        <p:spPr>
          <a:xfrm>
            <a:off x="1676400" y="786845"/>
            <a:ext cx="10515600" cy="13255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800" dirty="0">
                <a:solidFill>
                  <a:srgbClr val="005493"/>
                </a:solidFill>
                <a:latin typeface="Arial" panose="020B0604020202020204" pitchFamily="34" charset="0"/>
                <a:cs typeface="Arial" panose="020B0604020202020204" pitchFamily="34" charset="0"/>
                <a:sym typeface="Now Bold"/>
              </a:rPr>
              <a:t>Eventración con Perdida de Domicilio</a:t>
            </a:r>
            <a:endParaRPr lang="es-AR" sz="4800" dirty="0">
              <a:solidFill>
                <a:srgbClr val="005493"/>
              </a:solidFill>
              <a:latin typeface="Arial" panose="020B0604020202020204" pitchFamily="34" charset="0"/>
              <a:cs typeface="Arial" panose="020B0604020202020204" pitchFamily="34" charset="0"/>
              <a:sym typeface="Now Bold"/>
            </a:endParaRPr>
          </a:p>
        </p:txBody>
      </p:sp>
      <p:pic>
        <p:nvPicPr>
          <p:cNvPr id="4" name="Content Placeholder 6" descr="A diagram of the human body&#10;&#10;AI-generated content may be incorrect.">
            <a:extLst>
              <a:ext uri="{FF2B5EF4-FFF2-40B4-BE49-F238E27FC236}">
                <a16:creationId xmlns:a16="http://schemas.microsoft.com/office/drawing/2014/main" id="{1722E170-42E9-B0DA-26D9-B1480403BE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740" y="2302614"/>
            <a:ext cx="5181600" cy="3396133"/>
          </a:xfrm>
          <a:prstGeom prst="rect">
            <a:avLst/>
          </a:prstGeom>
        </p:spPr>
      </p:pic>
      <p:graphicFrame>
        <p:nvGraphicFramePr>
          <p:cNvPr id="280" name="Content Placeholder 2">
            <a:extLst>
              <a:ext uri="{FF2B5EF4-FFF2-40B4-BE49-F238E27FC236}">
                <a16:creationId xmlns:a16="http://schemas.microsoft.com/office/drawing/2014/main" id="{C0F5638C-D2FD-4F46-7859-F65EEACD72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5062493"/>
              </p:ext>
            </p:extLst>
          </p:nvPr>
        </p:nvGraphicFramePr>
        <p:xfrm>
          <a:off x="741682" y="2454157"/>
          <a:ext cx="5430518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6DC5D-3898-3230-2464-F51112F41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Freeform 2">
            <a:extLst>
              <a:ext uri="{FF2B5EF4-FFF2-40B4-BE49-F238E27FC236}">
                <a16:creationId xmlns:a16="http://schemas.microsoft.com/office/drawing/2014/main" id="{6F734538-4E47-3C8E-0679-41CAEE99EF78}"/>
              </a:ext>
            </a:extLst>
          </p:cNvPr>
          <p:cNvSpPr/>
          <p:nvPr/>
        </p:nvSpPr>
        <p:spPr>
          <a:xfrm>
            <a:off x="-2652282" y="-2537000"/>
            <a:ext cx="6797791" cy="679779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BB1F82-BF10-0942-BE81-4F688F2C9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5097" y="285304"/>
            <a:ext cx="1814409" cy="1814409"/>
          </a:xfrm>
          <a:prstGeom prst="rect">
            <a:avLst/>
          </a:prstGeom>
        </p:spPr>
      </p:pic>
      <p:sp>
        <p:nvSpPr>
          <p:cNvPr id="268" name="TextBox 44">
            <a:extLst>
              <a:ext uri="{FF2B5EF4-FFF2-40B4-BE49-F238E27FC236}">
                <a16:creationId xmlns:a16="http://schemas.microsoft.com/office/drawing/2014/main" id="{5F2F4BC8-9835-51DD-58AE-F9968CFD655A}"/>
              </a:ext>
            </a:extLst>
          </p:cNvPr>
          <p:cNvSpPr txBox="1"/>
          <p:nvPr/>
        </p:nvSpPr>
        <p:spPr>
          <a:xfrm>
            <a:off x="3032135" y="4369675"/>
            <a:ext cx="974407" cy="221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ts val="1900"/>
              </a:lnSpc>
              <a:defRPr sz="1600" spc="80">
                <a:latin typeface="DM Sans"/>
                <a:ea typeface="DM Sans"/>
                <a:cs typeface="DM Sans"/>
                <a:sym typeface="DM Sans"/>
              </a:defRPr>
            </a:lvl1pPr>
          </a:lstStyle>
          <a:p>
            <a:endParaRPr lang="es-AR" sz="1067" dirty="0"/>
          </a:p>
        </p:txBody>
      </p:sp>
      <p:sp>
        <p:nvSpPr>
          <p:cNvPr id="275" name="Freeform 51">
            <a:extLst>
              <a:ext uri="{FF2B5EF4-FFF2-40B4-BE49-F238E27FC236}">
                <a16:creationId xmlns:a16="http://schemas.microsoft.com/office/drawing/2014/main" id="{96CD4F3E-F5F3-7797-6E77-5C97B57FBFA6}"/>
              </a:ext>
            </a:extLst>
          </p:cNvPr>
          <p:cNvSpPr/>
          <p:nvPr/>
        </p:nvSpPr>
        <p:spPr>
          <a:xfrm>
            <a:off x="11203169" y="6049700"/>
            <a:ext cx="1143419" cy="1143418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6" name="Freeform 52">
            <a:extLst>
              <a:ext uri="{FF2B5EF4-FFF2-40B4-BE49-F238E27FC236}">
                <a16:creationId xmlns:a16="http://schemas.microsoft.com/office/drawing/2014/main" id="{D48F0FB4-233C-4066-2751-500E801FFBAF}"/>
              </a:ext>
            </a:extLst>
          </p:cNvPr>
          <p:cNvSpPr/>
          <p:nvPr/>
        </p:nvSpPr>
        <p:spPr>
          <a:xfrm>
            <a:off x="-492161" y="-661848"/>
            <a:ext cx="1143419" cy="1143419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7" name="Freeform 53">
            <a:extLst>
              <a:ext uri="{FF2B5EF4-FFF2-40B4-BE49-F238E27FC236}">
                <a16:creationId xmlns:a16="http://schemas.microsoft.com/office/drawing/2014/main" id="{72C43FEA-9FB4-2C67-70C9-4240566B332D}"/>
              </a:ext>
            </a:extLst>
          </p:cNvPr>
          <p:cNvSpPr/>
          <p:nvPr/>
        </p:nvSpPr>
        <p:spPr>
          <a:xfrm>
            <a:off x="9598714" y="-91192"/>
            <a:ext cx="1992626" cy="380411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8" name="Freeform 54">
            <a:extLst>
              <a:ext uri="{FF2B5EF4-FFF2-40B4-BE49-F238E27FC236}">
                <a16:creationId xmlns:a16="http://schemas.microsoft.com/office/drawing/2014/main" id="{F3AAAE64-9DC6-9047-7233-7AABBCD495E7}"/>
              </a:ext>
            </a:extLst>
          </p:cNvPr>
          <p:cNvSpPr/>
          <p:nvPr/>
        </p:nvSpPr>
        <p:spPr>
          <a:xfrm>
            <a:off x="600660" y="6615290"/>
            <a:ext cx="1992627" cy="380411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pic>
        <p:nvPicPr>
          <p:cNvPr id="9" name="WhatsApp Video 2025-04-03 at 21.43.06">
            <a:hlinkClick r:id="" action="ppaction://media"/>
            <a:extLst>
              <a:ext uri="{FF2B5EF4-FFF2-40B4-BE49-F238E27FC236}">
                <a16:creationId xmlns:a16="http://schemas.microsoft.com/office/drawing/2014/main" id="{5D8046A6-F53A-34F1-E510-B09B76BC1B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608" t="10106" r="1567" b="5263"/>
          <a:stretch/>
        </p:blipFill>
        <p:spPr>
          <a:xfrm>
            <a:off x="4302493" y="123486"/>
            <a:ext cx="4263991" cy="6373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466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1BEB1-1918-453A-BF53-D0247A5FD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Freeform 2">
            <a:extLst>
              <a:ext uri="{FF2B5EF4-FFF2-40B4-BE49-F238E27FC236}">
                <a16:creationId xmlns:a16="http://schemas.microsoft.com/office/drawing/2014/main" id="{FF7412B8-4CE3-DCE7-0AD8-F94F05D69554}"/>
              </a:ext>
            </a:extLst>
          </p:cNvPr>
          <p:cNvSpPr/>
          <p:nvPr/>
        </p:nvSpPr>
        <p:spPr>
          <a:xfrm>
            <a:off x="-2652282" y="-2537000"/>
            <a:ext cx="6797791" cy="679779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754A65-158F-7550-AF79-BE4D61721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97" y="285304"/>
            <a:ext cx="1814409" cy="1814409"/>
          </a:xfrm>
          <a:prstGeom prst="rect">
            <a:avLst/>
          </a:prstGeom>
        </p:spPr>
      </p:pic>
      <p:sp>
        <p:nvSpPr>
          <p:cNvPr id="268" name="TextBox 44">
            <a:extLst>
              <a:ext uri="{FF2B5EF4-FFF2-40B4-BE49-F238E27FC236}">
                <a16:creationId xmlns:a16="http://schemas.microsoft.com/office/drawing/2014/main" id="{873841AF-0941-8330-AAFA-D9B2C0F77E29}"/>
              </a:ext>
            </a:extLst>
          </p:cNvPr>
          <p:cNvSpPr txBox="1"/>
          <p:nvPr/>
        </p:nvSpPr>
        <p:spPr>
          <a:xfrm>
            <a:off x="3032135" y="4369675"/>
            <a:ext cx="974407" cy="221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ts val="1900"/>
              </a:lnSpc>
              <a:defRPr sz="1600" spc="80">
                <a:latin typeface="DM Sans"/>
                <a:ea typeface="DM Sans"/>
                <a:cs typeface="DM Sans"/>
                <a:sym typeface="DM Sans"/>
              </a:defRPr>
            </a:lvl1pPr>
          </a:lstStyle>
          <a:p>
            <a:endParaRPr lang="es-AR" sz="1067" dirty="0"/>
          </a:p>
        </p:txBody>
      </p:sp>
      <p:sp>
        <p:nvSpPr>
          <p:cNvPr id="275" name="Freeform 51">
            <a:extLst>
              <a:ext uri="{FF2B5EF4-FFF2-40B4-BE49-F238E27FC236}">
                <a16:creationId xmlns:a16="http://schemas.microsoft.com/office/drawing/2014/main" id="{16471CBE-D67C-5C63-4039-B66636C12846}"/>
              </a:ext>
            </a:extLst>
          </p:cNvPr>
          <p:cNvSpPr/>
          <p:nvPr/>
        </p:nvSpPr>
        <p:spPr>
          <a:xfrm>
            <a:off x="11203169" y="6049700"/>
            <a:ext cx="1143419" cy="114341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6" name="Freeform 52">
            <a:extLst>
              <a:ext uri="{FF2B5EF4-FFF2-40B4-BE49-F238E27FC236}">
                <a16:creationId xmlns:a16="http://schemas.microsoft.com/office/drawing/2014/main" id="{C47AA09B-9845-DDD6-A66B-E303B08675F7}"/>
              </a:ext>
            </a:extLst>
          </p:cNvPr>
          <p:cNvSpPr/>
          <p:nvPr/>
        </p:nvSpPr>
        <p:spPr>
          <a:xfrm>
            <a:off x="-492161" y="-661848"/>
            <a:ext cx="1143419" cy="114341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7" name="Freeform 53">
            <a:extLst>
              <a:ext uri="{FF2B5EF4-FFF2-40B4-BE49-F238E27FC236}">
                <a16:creationId xmlns:a16="http://schemas.microsoft.com/office/drawing/2014/main" id="{451C2FE0-461B-6DBC-001C-2FD17A98FAA3}"/>
              </a:ext>
            </a:extLst>
          </p:cNvPr>
          <p:cNvSpPr/>
          <p:nvPr/>
        </p:nvSpPr>
        <p:spPr>
          <a:xfrm>
            <a:off x="9598714" y="-91192"/>
            <a:ext cx="1992626" cy="38041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8" name="Freeform 54">
            <a:extLst>
              <a:ext uri="{FF2B5EF4-FFF2-40B4-BE49-F238E27FC236}">
                <a16:creationId xmlns:a16="http://schemas.microsoft.com/office/drawing/2014/main" id="{A56434FB-8FCD-72CB-A1AE-74508AB9CAED}"/>
              </a:ext>
            </a:extLst>
          </p:cNvPr>
          <p:cNvSpPr/>
          <p:nvPr/>
        </p:nvSpPr>
        <p:spPr>
          <a:xfrm>
            <a:off x="600660" y="6615290"/>
            <a:ext cx="1992627" cy="38041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D313AC48-77AA-E84F-7F7F-2A13F06A85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3" t="14253"/>
          <a:stretch/>
        </p:blipFill>
        <p:spPr>
          <a:xfrm>
            <a:off x="2098363" y="434850"/>
            <a:ext cx="3330435" cy="6058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Content Placeholder 7">
            <a:extLst>
              <a:ext uri="{FF2B5EF4-FFF2-40B4-BE49-F238E27FC236}">
                <a16:creationId xmlns:a16="http://schemas.microsoft.com/office/drawing/2014/main" id="{A9A7A626-6E63-C551-2BF1-D6518DA36A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416" y="396433"/>
            <a:ext cx="4561111" cy="6081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58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517E2D-1159-AA09-6BA5-C7B707D73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Freeform 2">
            <a:extLst>
              <a:ext uri="{FF2B5EF4-FFF2-40B4-BE49-F238E27FC236}">
                <a16:creationId xmlns:a16="http://schemas.microsoft.com/office/drawing/2014/main" id="{A6B8E702-19EC-2668-C0D4-807D2797AC96}"/>
              </a:ext>
            </a:extLst>
          </p:cNvPr>
          <p:cNvSpPr/>
          <p:nvPr/>
        </p:nvSpPr>
        <p:spPr>
          <a:xfrm>
            <a:off x="-3398896" y="-2575501"/>
            <a:ext cx="6797791" cy="679779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A45904-1B72-1437-5A90-F4286743B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97" y="285304"/>
            <a:ext cx="1814409" cy="1814409"/>
          </a:xfrm>
          <a:prstGeom prst="rect">
            <a:avLst/>
          </a:prstGeom>
        </p:spPr>
      </p:pic>
      <p:sp>
        <p:nvSpPr>
          <p:cNvPr id="268" name="TextBox 44">
            <a:extLst>
              <a:ext uri="{FF2B5EF4-FFF2-40B4-BE49-F238E27FC236}">
                <a16:creationId xmlns:a16="http://schemas.microsoft.com/office/drawing/2014/main" id="{2AF3B033-E6C0-B743-7C91-FE39B50C87E2}"/>
              </a:ext>
            </a:extLst>
          </p:cNvPr>
          <p:cNvSpPr txBox="1"/>
          <p:nvPr/>
        </p:nvSpPr>
        <p:spPr>
          <a:xfrm>
            <a:off x="3032135" y="4369675"/>
            <a:ext cx="974407" cy="221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ts val="1900"/>
              </a:lnSpc>
              <a:defRPr sz="1600" spc="80">
                <a:latin typeface="DM Sans"/>
                <a:ea typeface="DM Sans"/>
                <a:cs typeface="DM Sans"/>
                <a:sym typeface="DM Sans"/>
              </a:defRPr>
            </a:lvl1pPr>
          </a:lstStyle>
          <a:p>
            <a:endParaRPr lang="es-AR" sz="1067" dirty="0"/>
          </a:p>
        </p:txBody>
      </p:sp>
      <p:sp>
        <p:nvSpPr>
          <p:cNvPr id="275" name="Freeform 51">
            <a:extLst>
              <a:ext uri="{FF2B5EF4-FFF2-40B4-BE49-F238E27FC236}">
                <a16:creationId xmlns:a16="http://schemas.microsoft.com/office/drawing/2014/main" id="{CA0D2DA3-EA81-0912-87FE-4A080B3181A9}"/>
              </a:ext>
            </a:extLst>
          </p:cNvPr>
          <p:cNvSpPr/>
          <p:nvPr/>
        </p:nvSpPr>
        <p:spPr>
          <a:xfrm>
            <a:off x="11203169" y="6049700"/>
            <a:ext cx="1143419" cy="114341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6" name="Freeform 52">
            <a:extLst>
              <a:ext uri="{FF2B5EF4-FFF2-40B4-BE49-F238E27FC236}">
                <a16:creationId xmlns:a16="http://schemas.microsoft.com/office/drawing/2014/main" id="{36416ED5-F1CC-4B36-D7D0-E7455A381249}"/>
              </a:ext>
            </a:extLst>
          </p:cNvPr>
          <p:cNvSpPr/>
          <p:nvPr/>
        </p:nvSpPr>
        <p:spPr>
          <a:xfrm>
            <a:off x="-492161" y="-661848"/>
            <a:ext cx="1143419" cy="114341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7" name="Freeform 53">
            <a:extLst>
              <a:ext uri="{FF2B5EF4-FFF2-40B4-BE49-F238E27FC236}">
                <a16:creationId xmlns:a16="http://schemas.microsoft.com/office/drawing/2014/main" id="{A063B40F-347A-4271-C6D9-AC0A6AC44998}"/>
              </a:ext>
            </a:extLst>
          </p:cNvPr>
          <p:cNvSpPr/>
          <p:nvPr/>
        </p:nvSpPr>
        <p:spPr>
          <a:xfrm>
            <a:off x="9598714" y="-91192"/>
            <a:ext cx="1992626" cy="38041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8" name="Freeform 54">
            <a:extLst>
              <a:ext uri="{FF2B5EF4-FFF2-40B4-BE49-F238E27FC236}">
                <a16:creationId xmlns:a16="http://schemas.microsoft.com/office/drawing/2014/main" id="{F5FD939D-91FB-8C7F-73AE-BEE26DE19F40}"/>
              </a:ext>
            </a:extLst>
          </p:cNvPr>
          <p:cNvSpPr/>
          <p:nvPr/>
        </p:nvSpPr>
        <p:spPr>
          <a:xfrm>
            <a:off x="600660" y="6615290"/>
            <a:ext cx="1992627" cy="38041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525C991-D6D0-7F95-08D5-877D62924426}"/>
              </a:ext>
            </a:extLst>
          </p:cNvPr>
          <p:cNvSpPr txBox="1">
            <a:spLocks/>
          </p:cNvSpPr>
          <p:nvPr/>
        </p:nvSpPr>
        <p:spPr>
          <a:xfrm>
            <a:off x="1596973" y="529727"/>
            <a:ext cx="7316021" cy="7793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/>
              <a:t>CONTROL POSTQUIRURGICO</a:t>
            </a:r>
            <a:endParaRPr lang="es-A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097009-8CEB-F829-CC53-220546934C89}"/>
              </a:ext>
            </a:extLst>
          </p:cNvPr>
          <p:cNvSpPr txBox="1"/>
          <p:nvPr/>
        </p:nvSpPr>
        <p:spPr>
          <a:xfrm>
            <a:off x="2830409" y="1564491"/>
            <a:ext cx="8469650" cy="458587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2800" dirty="0"/>
              <a:t>DURANTE LA INTERNACION:</a:t>
            </a:r>
          </a:p>
          <a:p>
            <a:r>
              <a:rPr lang="es-MX" sz="2800" dirty="0"/>
              <a:t>	- CONTROL POSTQUIRURGICO ESTRICTO LAS 	PRIMERAS 48 HS (REQUIERE CONTROL EN UNIDAD 	MONITORIZADA) </a:t>
            </a:r>
          </a:p>
          <a:p>
            <a:r>
              <a:rPr lang="es-MX" sz="2800" dirty="0"/>
              <a:t>	- OPTIMIZACION DE LA ANALGESIA</a:t>
            </a:r>
          </a:p>
          <a:p>
            <a:r>
              <a:rPr lang="es-MX" sz="2800" dirty="0"/>
              <a:t>	- 24 HS POSTQX SE INDICA DEAMBULACION</a:t>
            </a:r>
          </a:p>
          <a:p>
            <a:r>
              <a:rPr lang="es-MX" sz="2800" dirty="0"/>
              <a:t>	- SE RETIRAN MEDIAS COMPRESIVAS </a:t>
            </a:r>
          </a:p>
          <a:p>
            <a:r>
              <a:rPr lang="es-MX" sz="2800" dirty="0"/>
              <a:t>	- CONTROL ESTRICTO DE LOS DRENAJES </a:t>
            </a:r>
          </a:p>
          <a:p>
            <a:r>
              <a:rPr lang="es-MX" sz="2800" dirty="0"/>
              <a:t>	- DE NO MEDIAR INTERCURRENCIAS SE PUEDEN 	EXTERNAR 48 HS POST QX CON DRENAJES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sz="1200" dirty="0"/>
          </a:p>
        </p:txBody>
      </p:sp>
    </p:spTree>
    <p:extLst>
      <p:ext uri="{BB962C8B-B14F-4D97-AF65-F5344CB8AC3E}">
        <p14:creationId xmlns:p14="http://schemas.microsoft.com/office/powerpoint/2010/main" val="119248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C8100-7C95-28CD-6DC3-E2118C131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Freeform 2">
            <a:extLst>
              <a:ext uri="{FF2B5EF4-FFF2-40B4-BE49-F238E27FC236}">
                <a16:creationId xmlns:a16="http://schemas.microsoft.com/office/drawing/2014/main" id="{CFB23DC3-A10F-6110-821E-6B19B6510D13}"/>
              </a:ext>
            </a:extLst>
          </p:cNvPr>
          <p:cNvSpPr/>
          <p:nvPr/>
        </p:nvSpPr>
        <p:spPr>
          <a:xfrm>
            <a:off x="-3398896" y="-2575501"/>
            <a:ext cx="6797791" cy="679779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E17DD2-4072-E9FA-4FDA-46EEC0F94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97" y="285304"/>
            <a:ext cx="1814409" cy="1814409"/>
          </a:xfrm>
          <a:prstGeom prst="rect">
            <a:avLst/>
          </a:prstGeom>
        </p:spPr>
      </p:pic>
      <p:sp>
        <p:nvSpPr>
          <p:cNvPr id="268" name="TextBox 44">
            <a:extLst>
              <a:ext uri="{FF2B5EF4-FFF2-40B4-BE49-F238E27FC236}">
                <a16:creationId xmlns:a16="http://schemas.microsoft.com/office/drawing/2014/main" id="{E7098DB4-5819-5BEB-AC5D-F0070478D073}"/>
              </a:ext>
            </a:extLst>
          </p:cNvPr>
          <p:cNvSpPr txBox="1"/>
          <p:nvPr/>
        </p:nvSpPr>
        <p:spPr>
          <a:xfrm>
            <a:off x="3032135" y="4369675"/>
            <a:ext cx="974407" cy="221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ts val="1900"/>
              </a:lnSpc>
              <a:defRPr sz="1600" spc="80">
                <a:latin typeface="DM Sans"/>
                <a:ea typeface="DM Sans"/>
                <a:cs typeface="DM Sans"/>
                <a:sym typeface="DM Sans"/>
              </a:defRPr>
            </a:lvl1pPr>
          </a:lstStyle>
          <a:p>
            <a:endParaRPr lang="es-AR" sz="1067" dirty="0"/>
          </a:p>
        </p:txBody>
      </p:sp>
      <p:sp>
        <p:nvSpPr>
          <p:cNvPr id="275" name="Freeform 51">
            <a:extLst>
              <a:ext uri="{FF2B5EF4-FFF2-40B4-BE49-F238E27FC236}">
                <a16:creationId xmlns:a16="http://schemas.microsoft.com/office/drawing/2014/main" id="{C19FE640-CE17-560C-2052-76747BF017A3}"/>
              </a:ext>
            </a:extLst>
          </p:cNvPr>
          <p:cNvSpPr/>
          <p:nvPr/>
        </p:nvSpPr>
        <p:spPr>
          <a:xfrm>
            <a:off x="11203169" y="6049700"/>
            <a:ext cx="1143419" cy="114341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6" name="Freeform 52">
            <a:extLst>
              <a:ext uri="{FF2B5EF4-FFF2-40B4-BE49-F238E27FC236}">
                <a16:creationId xmlns:a16="http://schemas.microsoft.com/office/drawing/2014/main" id="{3F8C37CA-DFD9-A4D6-CDED-A234A19EC171}"/>
              </a:ext>
            </a:extLst>
          </p:cNvPr>
          <p:cNvSpPr/>
          <p:nvPr/>
        </p:nvSpPr>
        <p:spPr>
          <a:xfrm>
            <a:off x="-492161" y="-661848"/>
            <a:ext cx="1143419" cy="114341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7" name="Freeform 53">
            <a:extLst>
              <a:ext uri="{FF2B5EF4-FFF2-40B4-BE49-F238E27FC236}">
                <a16:creationId xmlns:a16="http://schemas.microsoft.com/office/drawing/2014/main" id="{C91853B0-B6D4-F7F7-F9C9-045377D110BC}"/>
              </a:ext>
            </a:extLst>
          </p:cNvPr>
          <p:cNvSpPr/>
          <p:nvPr/>
        </p:nvSpPr>
        <p:spPr>
          <a:xfrm>
            <a:off x="9598714" y="-91192"/>
            <a:ext cx="1992626" cy="38041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8" name="Freeform 54">
            <a:extLst>
              <a:ext uri="{FF2B5EF4-FFF2-40B4-BE49-F238E27FC236}">
                <a16:creationId xmlns:a16="http://schemas.microsoft.com/office/drawing/2014/main" id="{147CA8E3-77C6-01C3-E242-60D5F48EF4F1}"/>
              </a:ext>
            </a:extLst>
          </p:cNvPr>
          <p:cNvSpPr/>
          <p:nvPr/>
        </p:nvSpPr>
        <p:spPr>
          <a:xfrm>
            <a:off x="600660" y="6615290"/>
            <a:ext cx="1992627" cy="38041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39DAA6-C76F-BB04-65F6-F9A13F5B6754}"/>
              </a:ext>
            </a:extLst>
          </p:cNvPr>
          <p:cNvSpPr txBox="1"/>
          <p:nvPr/>
        </p:nvSpPr>
        <p:spPr>
          <a:xfrm>
            <a:off x="2495643" y="1553460"/>
            <a:ext cx="9057196" cy="483209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sz="2800" u="sng" dirty="0"/>
              <a:t>CONTROL AMBULATORIO 72 HS POST-ALTA:</a:t>
            </a:r>
          </a:p>
          <a:p>
            <a:r>
              <a:rPr lang="es-MX" sz="2800" dirty="0"/>
              <a:t>	- MANEJO DE LA ANALGESIA</a:t>
            </a:r>
          </a:p>
          <a:p>
            <a:r>
              <a:rPr lang="es-MX" sz="2800" dirty="0"/>
              <a:t>	- SE EVALUA DEBITO DE DRENAJES </a:t>
            </a:r>
            <a:r>
              <a:rPr lang="es-AR" sz="2800" dirty="0"/>
              <a:t>PREVIO AL RETIRO</a:t>
            </a:r>
          </a:p>
          <a:p>
            <a:r>
              <a:rPr lang="es-MX" sz="2800" u="sng" dirty="0"/>
              <a:t>CONTROL DURANTE EL PRIMER MES: </a:t>
            </a:r>
          </a:p>
          <a:p>
            <a:r>
              <a:rPr lang="es-MX" sz="2800" dirty="0"/>
              <a:t>	- SE REALIZA DE FORMA SEMANAL , CON EDUCACION DEL PACIENTE SOBRE CURACION DE HERIDAS Y PAUTAS DE ALARMA </a:t>
            </a:r>
          </a:p>
          <a:p>
            <a:r>
              <a:rPr lang="es-MX" sz="2800" u="sng" dirty="0"/>
              <a:t>CONTROL DURANTE EL SEGUNDO MES:</a:t>
            </a:r>
          </a:p>
          <a:p>
            <a:r>
              <a:rPr lang="es-MX" sz="2800" dirty="0"/>
              <a:t>	- CONTROL CADA 15 DIAS </a:t>
            </a:r>
          </a:p>
          <a:p>
            <a:r>
              <a:rPr lang="es-MX" sz="2800" u="sng" dirty="0"/>
              <a:t>A PARTIR DEL 3 MES POST OPERATORIO: </a:t>
            </a:r>
          </a:p>
          <a:p>
            <a:r>
              <a:rPr lang="es-MX" sz="2800" dirty="0"/>
              <a:t>	- SE REALIZA TC CONTROL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5DB80F-2E2F-D7A2-4B09-76549A682562}"/>
              </a:ext>
            </a:extLst>
          </p:cNvPr>
          <p:cNvSpPr txBox="1">
            <a:spLocks/>
          </p:cNvSpPr>
          <p:nvPr/>
        </p:nvSpPr>
        <p:spPr>
          <a:xfrm>
            <a:off x="1596973" y="529727"/>
            <a:ext cx="7316021" cy="7793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/>
              <a:t>CONTROL POSTQUIRURGICO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5712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D1D2F-D209-EA82-8416-E443421A6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Freeform 2">
            <a:extLst>
              <a:ext uri="{FF2B5EF4-FFF2-40B4-BE49-F238E27FC236}">
                <a16:creationId xmlns:a16="http://schemas.microsoft.com/office/drawing/2014/main" id="{33ABCA84-D17C-0978-ED78-25B617BEAD04}"/>
              </a:ext>
            </a:extLst>
          </p:cNvPr>
          <p:cNvSpPr/>
          <p:nvPr/>
        </p:nvSpPr>
        <p:spPr>
          <a:xfrm>
            <a:off x="-3398896" y="-2575501"/>
            <a:ext cx="6797791" cy="679779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07031C-4C34-408B-0DE0-E6434927D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97" y="285304"/>
            <a:ext cx="1814409" cy="1814409"/>
          </a:xfrm>
          <a:prstGeom prst="rect">
            <a:avLst/>
          </a:prstGeom>
        </p:spPr>
      </p:pic>
      <p:sp>
        <p:nvSpPr>
          <p:cNvPr id="268" name="TextBox 44">
            <a:extLst>
              <a:ext uri="{FF2B5EF4-FFF2-40B4-BE49-F238E27FC236}">
                <a16:creationId xmlns:a16="http://schemas.microsoft.com/office/drawing/2014/main" id="{210D6527-84C8-EBFC-DA79-3F037121DC1E}"/>
              </a:ext>
            </a:extLst>
          </p:cNvPr>
          <p:cNvSpPr txBox="1"/>
          <p:nvPr/>
        </p:nvSpPr>
        <p:spPr>
          <a:xfrm>
            <a:off x="3032135" y="4369675"/>
            <a:ext cx="974407" cy="221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ts val="1900"/>
              </a:lnSpc>
              <a:defRPr sz="1600" spc="80">
                <a:latin typeface="DM Sans"/>
                <a:ea typeface="DM Sans"/>
                <a:cs typeface="DM Sans"/>
                <a:sym typeface="DM Sans"/>
              </a:defRPr>
            </a:lvl1pPr>
          </a:lstStyle>
          <a:p>
            <a:endParaRPr lang="es-AR" sz="1067" dirty="0"/>
          </a:p>
        </p:txBody>
      </p:sp>
      <p:sp>
        <p:nvSpPr>
          <p:cNvPr id="275" name="Freeform 51">
            <a:extLst>
              <a:ext uri="{FF2B5EF4-FFF2-40B4-BE49-F238E27FC236}">
                <a16:creationId xmlns:a16="http://schemas.microsoft.com/office/drawing/2014/main" id="{BF928402-5D89-6B62-1AAD-404981117FB6}"/>
              </a:ext>
            </a:extLst>
          </p:cNvPr>
          <p:cNvSpPr/>
          <p:nvPr/>
        </p:nvSpPr>
        <p:spPr>
          <a:xfrm>
            <a:off x="11203169" y="6049700"/>
            <a:ext cx="1143419" cy="114341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6" name="Freeform 52">
            <a:extLst>
              <a:ext uri="{FF2B5EF4-FFF2-40B4-BE49-F238E27FC236}">
                <a16:creationId xmlns:a16="http://schemas.microsoft.com/office/drawing/2014/main" id="{408B1FB1-AFF4-0A0F-11C1-44F2C0F0EB0C}"/>
              </a:ext>
            </a:extLst>
          </p:cNvPr>
          <p:cNvSpPr/>
          <p:nvPr/>
        </p:nvSpPr>
        <p:spPr>
          <a:xfrm>
            <a:off x="-492161" y="-661848"/>
            <a:ext cx="1143419" cy="114341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7" name="Freeform 53">
            <a:extLst>
              <a:ext uri="{FF2B5EF4-FFF2-40B4-BE49-F238E27FC236}">
                <a16:creationId xmlns:a16="http://schemas.microsoft.com/office/drawing/2014/main" id="{85B33A6F-875E-3486-45A0-9AF15AD5FC5D}"/>
              </a:ext>
            </a:extLst>
          </p:cNvPr>
          <p:cNvSpPr/>
          <p:nvPr/>
        </p:nvSpPr>
        <p:spPr>
          <a:xfrm>
            <a:off x="9598714" y="-91192"/>
            <a:ext cx="1992626" cy="38041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8" name="Freeform 54">
            <a:extLst>
              <a:ext uri="{FF2B5EF4-FFF2-40B4-BE49-F238E27FC236}">
                <a16:creationId xmlns:a16="http://schemas.microsoft.com/office/drawing/2014/main" id="{4ED76894-6E38-E153-4982-9CD54038BD7B}"/>
              </a:ext>
            </a:extLst>
          </p:cNvPr>
          <p:cNvSpPr/>
          <p:nvPr/>
        </p:nvSpPr>
        <p:spPr>
          <a:xfrm>
            <a:off x="600660" y="6615290"/>
            <a:ext cx="1992627" cy="38041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C27D9BA-7B58-DC4A-66C2-7DD1855765A4}"/>
              </a:ext>
            </a:extLst>
          </p:cNvPr>
          <p:cNvSpPr txBox="1">
            <a:spLocks/>
          </p:cNvSpPr>
          <p:nvPr/>
        </p:nvSpPr>
        <p:spPr>
          <a:xfrm>
            <a:off x="1596973" y="529727"/>
            <a:ext cx="7316021" cy="7793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/>
              <a:t>DURACION DEL NPP</a:t>
            </a:r>
            <a:endParaRPr lang="es-A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458C45-5BA4-B2F1-B9CD-0B899076E710}"/>
              </a:ext>
            </a:extLst>
          </p:cNvPr>
          <p:cNvSpPr txBox="1"/>
          <p:nvPr/>
        </p:nvSpPr>
        <p:spPr>
          <a:xfrm>
            <a:off x="3164420" y="2154368"/>
            <a:ext cx="8135637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200" dirty="0"/>
              <a:t>Buena Tolerancia??</a:t>
            </a:r>
          </a:p>
          <a:p>
            <a:r>
              <a:rPr lang="es-MX" sz="3200" dirty="0"/>
              <a:t>	</a:t>
            </a:r>
            <a:r>
              <a:rPr lang="es-MX" sz="3200" dirty="0">
                <a:sym typeface="Wingdings" panose="05000000000000000000" pitchFamily="2" charset="2"/>
              </a:rPr>
              <a:t></a:t>
            </a:r>
            <a:r>
              <a:rPr lang="es-MX" sz="3200" dirty="0"/>
              <a:t>SE ESTIMA TIEMPO DETERMINADO 	ENTRE 2-3 SEMANAS DEL INICIO DEL 	TRATAMIENTO</a:t>
            </a:r>
          </a:p>
          <a:p>
            <a:endParaRPr lang="es-MX" sz="3200" dirty="0"/>
          </a:p>
          <a:p>
            <a:pPr algn="ctr"/>
            <a:r>
              <a:rPr lang="es-MX" sz="3200" u="sng" dirty="0"/>
              <a:t>SE VALORA SEGÚN CLINICA DEL PACIENTE Y TC AL MOMENTO QUIRURGICO </a:t>
            </a:r>
            <a:endParaRPr lang="es-AR" sz="3200" u="sng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8815447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24FDA-FDC1-3FFC-C08B-5C9C08FDB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Freeform 2">
            <a:extLst>
              <a:ext uri="{FF2B5EF4-FFF2-40B4-BE49-F238E27FC236}">
                <a16:creationId xmlns:a16="http://schemas.microsoft.com/office/drawing/2014/main" id="{0E855923-0692-8048-08C7-E1BED0AA2763}"/>
              </a:ext>
            </a:extLst>
          </p:cNvPr>
          <p:cNvSpPr/>
          <p:nvPr/>
        </p:nvSpPr>
        <p:spPr>
          <a:xfrm>
            <a:off x="-3398896" y="-2575501"/>
            <a:ext cx="6797791" cy="679779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AC5023-7C49-4F92-5E1A-43173910E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97" y="285304"/>
            <a:ext cx="1814409" cy="1814409"/>
          </a:xfrm>
          <a:prstGeom prst="rect">
            <a:avLst/>
          </a:prstGeom>
        </p:spPr>
      </p:pic>
      <p:sp>
        <p:nvSpPr>
          <p:cNvPr id="268" name="TextBox 44">
            <a:extLst>
              <a:ext uri="{FF2B5EF4-FFF2-40B4-BE49-F238E27FC236}">
                <a16:creationId xmlns:a16="http://schemas.microsoft.com/office/drawing/2014/main" id="{E2FA6D3E-6CF7-E324-FD1B-053B5EAD0A60}"/>
              </a:ext>
            </a:extLst>
          </p:cNvPr>
          <p:cNvSpPr txBox="1"/>
          <p:nvPr/>
        </p:nvSpPr>
        <p:spPr>
          <a:xfrm>
            <a:off x="3032135" y="4369675"/>
            <a:ext cx="974407" cy="221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ts val="1900"/>
              </a:lnSpc>
              <a:defRPr sz="1600" spc="80">
                <a:latin typeface="DM Sans"/>
                <a:ea typeface="DM Sans"/>
                <a:cs typeface="DM Sans"/>
                <a:sym typeface="DM Sans"/>
              </a:defRPr>
            </a:lvl1pPr>
          </a:lstStyle>
          <a:p>
            <a:endParaRPr lang="es-AR" sz="1067" dirty="0"/>
          </a:p>
        </p:txBody>
      </p:sp>
      <p:sp>
        <p:nvSpPr>
          <p:cNvPr id="275" name="Freeform 51">
            <a:extLst>
              <a:ext uri="{FF2B5EF4-FFF2-40B4-BE49-F238E27FC236}">
                <a16:creationId xmlns:a16="http://schemas.microsoft.com/office/drawing/2014/main" id="{7D9DB222-B3B9-4FA9-B831-6D5C059B21EB}"/>
              </a:ext>
            </a:extLst>
          </p:cNvPr>
          <p:cNvSpPr/>
          <p:nvPr/>
        </p:nvSpPr>
        <p:spPr>
          <a:xfrm>
            <a:off x="11203169" y="6049700"/>
            <a:ext cx="1143419" cy="114341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6" name="Freeform 52">
            <a:extLst>
              <a:ext uri="{FF2B5EF4-FFF2-40B4-BE49-F238E27FC236}">
                <a16:creationId xmlns:a16="http://schemas.microsoft.com/office/drawing/2014/main" id="{604A065F-2436-31B2-2E9A-5513134CCAA9}"/>
              </a:ext>
            </a:extLst>
          </p:cNvPr>
          <p:cNvSpPr/>
          <p:nvPr/>
        </p:nvSpPr>
        <p:spPr>
          <a:xfrm>
            <a:off x="-492161" y="-661848"/>
            <a:ext cx="1143419" cy="114341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7" name="Freeform 53">
            <a:extLst>
              <a:ext uri="{FF2B5EF4-FFF2-40B4-BE49-F238E27FC236}">
                <a16:creationId xmlns:a16="http://schemas.microsoft.com/office/drawing/2014/main" id="{69B8CC1E-41F0-DE91-AB10-8B7F0C0EE2F3}"/>
              </a:ext>
            </a:extLst>
          </p:cNvPr>
          <p:cNvSpPr/>
          <p:nvPr/>
        </p:nvSpPr>
        <p:spPr>
          <a:xfrm>
            <a:off x="9598714" y="-91192"/>
            <a:ext cx="1992626" cy="38041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8" name="Freeform 54">
            <a:extLst>
              <a:ext uri="{FF2B5EF4-FFF2-40B4-BE49-F238E27FC236}">
                <a16:creationId xmlns:a16="http://schemas.microsoft.com/office/drawing/2014/main" id="{D63267BF-AE71-A4ED-765B-21A562A50786}"/>
              </a:ext>
            </a:extLst>
          </p:cNvPr>
          <p:cNvSpPr/>
          <p:nvPr/>
        </p:nvSpPr>
        <p:spPr>
          <a:xfrm>
            <a:off x="600660" y="6615290"/>
            <a:ext cx="1992627" cy="38041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8460920-77EB-CFE2-AB72-0966063BB74A}"/>
              </a:ext>
            </a:extLst>
          </p:cNvPr>
          <p:cNvSpPr txBox="1">
            <a:spLocks/>
          </p:cNvSpPr>
          <p:nvPr/>
        </p:nvSpPr>
        <p:spPr>
          <a:xfrm>
            <a:off x="1596973" y="529727"/>
            <a:ext cx="7316021" cy="7793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/>
              <a:t>Consideración finales</a:t>
            </a:r>
            <a:endParaRPr lang="es-A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777E67-2F7F-829E-A066-3E0D597D3A5C}"/>
              </a:ext>
            </a:extLst>
          </p:cNvPr>
          <p:cNvSpPr txBox="1"/>
          <p:nvPr/>
        </p:nvSpPr>
        <p:spPr>
          <a:xfrm>
            <a:off x="3154795" y="1663479"/>
            <a:ext cx="813563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2400" dirty="0"/>
              <a:t>Los defectos de pared con perdida de domicilio son </a:t>
            </a:r>
            <a:r>
              <a:rPr lang="es-MX" sz="2400" b="1" dirty="0"/>
              <a:t>patologías complejas </a:t>
            </a:r>
            <a:r>
              <a:rPr lang="es-MX" sz="2400" dirty="0"/>
              <a:t>con una tasa de </a:t>
            </a:r>
            <a:r>
              <a:rPr lang="es-MX" sz="2400" dirty="0" err="1"/>
              <a:t>morbi</a:t>
            </a:r>
            <a:r>
              <a:rPr lang="es-MX" sz="2400" dirty="0"/>
              <a:t>/mortalidad considerablemente altas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2400" dirty="0"/>
              <a:t>Se debe realizar una valoración y selección previa de pacientes candidatos para el manejo ambulatorio</a:t>
            </a:r>
          </a:p>
          <a:p>
            <a:endParaRPr lang="es-MX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2400" dirty="0"/>
              <a:t>No implica solamente realizar una cirugía, sino que.. Es </a:t>
            </a:r>
            <a:r>
              <a:rPr lang="es-MX" sz="2400" b="1" dirty="0"/>
              <a:t>fundamental</a:t>
            </a:r>
            <a:r>
              <a:rPr lang="es-MX" sz="2400" dirty="0"/>
              <a:t> el adecuado manejo Preoperatorio</a:t>
            </a:r>
          </a:p>
          <a:p>
            <a:endParaRPr lang="es-MX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2400" dirty="0"/>
              <a:t>Se requiere del </a:t>
            </a:r>
            <a:r>
              <a:rPr lang="es-MX" sz="2400" b="1" dirty="0"/>
              <a:t>abordaje de múltiples profesionales </a:t>
            </a:r>
            <a:r>
              <a:rPr lang="es-MX" sz="2400" dirty="0"/>
              <a:t>de la Salud para garantizar el éxito del tratamiento </a:t>
            </a:r>
          </a:p>
        </p:txBody>
      </p:sp>
    </p:spTree>
    <p:extLst>
      <p:ext uri="{BB962C8B-B14F-4D97-AF65-F5344CB8AC3E}">
        <p14:creationId xmlns:p14="http://schemas.microsoft.com/office/powerpoint/2010/main" val="324667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Freeform 2"/>
          <p:cNvSpPr/>
          <p:nvPr/>
        </p:nvSpPr>
        <p:spPr>
          <a:xfrm>
            <a:off x="11122346" y="1060607"/>
            <a:ext cx="1767891" cy="176789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sz="1200"/>
          </a:p>
        </p:txBody>
      </p:sp>
      <p:sp>
        <p:nvSpPr>
          <p:cNvPr id="325" name="Freeform 4"/>
          <p:cNvSpPr/>
          <p:nvPr/>
        </p:nvSpPr>
        <p:spPr>
          <a:xfrm>
            <a:off x="7091548" y="2953653"/>
            <a:ext cx="5100453" cy="3918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cubicBezTo>
                  <a:pt x="0" y="9668"/>
                  <a:pt x="9668" y="0"/>
                  <a:pt x="21600" y="0"/>
                </a:cubicBezTo>
                <a:lnTo>
                  <a:pt x="21600" y="216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sz="1200"/>
          </a:p>
        </p:txBody>
      </p:sp>
      <p:sp>
        <p:nvSpPr>
          <p:cNvPr id="326" name="Freeform 5"/>
          <p:cNvSpPr/>
          <p:nvPr/>
        </p:nvSpPr>
        <p:spPr>
          <a:xfrm>
            <a:off x="1503676" y="5088085"/>
            <a:ext cx="454999" cy="45499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sz="1200"/>
          </a:p>
        </p:txBody>
      </p:sp>
      <p:sp>
        <p:nvSpPr>
          <p:cNvPr id="327" name="Freeform 6"/>
          <p:cNvSpPr/>
          <p:nvPr/>
        </p:nvSpPr>
        <p:spPr>
          <a:xfrm>
            <a:off x="-526317" y="-380254"/>
            <a:ext cx="1767891" cy="176789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sz="1200"/>
          </a:p>
        </p:txBody>
      </p:sp>
      <p:sp>
        <p:nvSpPr>
          <p:cNvPr id="329" name="TextBox 9"/>
          <p:cNvSpPr txBox="1"/>
          <p:nvPr/>
        </p:nvSpPr>
        <p:spPr>
          <a:xfrm>
            <a:off x="1503676" y="2069527"/>
            <a:ext cx="7214557" cy="1115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9700"/>
              </a:lnSpc>
              <a:defRPr sz="8100" b="1">
                <a:solidFill>
                  <a:srgbClr val="005493"/>
                </a:solidFill>
                <a:latin typeface="Now Bold"/>
                <a:ea typeface="Now Bold"/>
                <a:cs typeface="Now Bold"/>
                <a:sym typeface="Now Bold"/>
              </a:defRPr>
            </a:lvl1pPr>
          </a:lstStyle>
          <a:p>
            <a:r>
              <a:rPr lang="en-US" sz="5400" dirty="0" err="1"/>
              <a:t>Muchas</a:t>
            </a:r>
            <a:r>
              <a:rPr lang="en-US" sz="5400" dirty="0"/>
              <a:t> Gracias!</a:t>
            </a:r>
            <a:endParaRPr sz="5400" dirty="0"/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8AEA83E3-E0AD-E2D0-861E-D2DBCCC7F57C}"/>
              </a:ext>
            </a:extLst>
          </p:cNvPr>
          <p:cNvSpPr txBox="1"/>
          <p:nvPr/>
        </p:nvSpPr>
        <p:spPr>
          <a:xfrm>
            <a:off x="1456208" y="3352086"/>
            <a:ext cx="6137808" cy="641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defRPr sz="4500" b="1">
                <a:solidFill>
                  <a:srgbClr val="56AEFF"/>
                </a:solidFill>
                <a:latin typeface="Now Bold"/>
                <a:ea typeface="Now Bold"/>
                <a:cs typeface="Now Bold"/>
                <a:sym typeface="Now Bold"/>
              </a:defRPr>
            </a:lvl1pPr>
          </a:lstStyle>
          <a:p>
            <a:r>
              <a:rPr lang="en-US" sz="3600" dirty="0"/>
              <a:t>SERVICIO DE CIRUGIA GENERAL</a:t>
            </a:r>
            <a:endParaRPr sz="3600" dirty="0"/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68D3247C-1352-60EF-7D24-BDC6FBECE2AF}"/>
              </a:ext>
            </a:extLst>
          </p:cNvPr>
          <p:cNvSpPr txBox="1"/>
          <p:nvPr/>
        </p:nvSpPr>
        <p:spPr>
          <a:xfrm>
            <a:off x="3311676" y="5728956"/>
            <a:ext cx="5011361" cy="397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3100"/>
              </a:lnSpc>
              <a:defRPr sz="2500" i="1">
                <a:solidFill>
                  <a:srgbClr val="005493"/>
                </a:solidFill>
                <a:latin typeface="DM Sans Italics"/>
                <a:ea typeface="DM Sans Italics"/>
                <a:cs typeface="DM Sans Italics"/>
                <a:sym typeface="DM Sans Italics"/>
              </a:defRPr>
            </a:lvl1pPr>
          </a:lstStyle>
          <a:p>
            <a:r>
              <a:rPr lang="es-AR" sz="2800" b="1" dirty="0"/>
              <a:t>Dra. Natalia Brescia</a:t>
            </a:r>
            <a:endParaRPr lang="es-AR" sz="2800" b="1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2E1401-3363-8B44-49A8-4DA3D3FDA7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5097" y="285304"/>
            <a:ext cx="1814409" cy="181440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Freeform 2"/>
          <p:cNvSpPr/>
          <p:nvPr/>
        </p:nvSpPr>
        <p:spPr>
          <a:xfrm>
            <a:off x="-2652282" y="-2537000"/>
            <a:ext cx="6797791" cy="679779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7ED7C2-06A6-CF7D-2C66-3671719E7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97" y="285304"/>
            <a:ext cx="1814409" cy="1814409"/>
          </a:xfrm>
          <a:prstGeom prst="rect">
            <a:avLst/>
          </a:prstGeom>
        </p:spPr>
      </p:pic>
      <p:sp>
        <p:nvSpPr>
          <p:cNvPr id="268" name="TextBox 44"/>
          <p:cNvSpPr txBox="1"/>
          <p:nvPr/>
        </p:nvSpPr>
        <p:spPr>
          <a:xfrm>
            <a:off x="3032135" y="4369675"/>
            <a:ext cx="974407" cy="221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ts val="1900"/>
              </a:lnSpc>
              <a:defRPr sz="1600" spc="80">
                <a:latin typeface="DM Sans"/>
                <a:ea typeface="DM Sans"/>
                <a:cs typeface="DM Sans"/>
                <a:sym typeface="DM Sans"/>
              </a:defRPr>
            </a:lvl1pPr>
          </a:lstStyle>
          <a:p>
            <a:endParaRPr lang="es-AR" sz="1067" dirty="0"/>
          </a:p>
        </p:txBody>
      </p:sp>
      <p:sp>
        <p:nvSpPr>
          <p:cNvPr id="275" name="Freeform 51"/>
          <p:cNvSpPr/>
          <p:nvPr/>
        </p:nvSpPr>
        <p:spPr>
          <a:xfrm>
            <a:off x="11203169" y="6049700"/>
            <a:ext cx="1143419" cy="114341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6" name="Freeform 52"/>
          <p:cNvSpPr/>
          <p:nvPr/>
        </p:nvSpPr>
        <p:spPr>
          <a:xfrm>
            <a:off x="-492161" y="-661848"/>
            <a:ext cx="1143419" cy="114341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7" name="Freeform 53"/>
          <p:cNvSpPr/>
          <p:nvPr/>
        </p:nvSpPr>
        <p:spPr>
          <a:xfrm>
            <a:off x="9598714" y="-91192"/>
            <a:ext cx="1992626" cy="38041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8" name="Freeform 54"/>
          <p:cNvSpPr/>
          <p:nvPr/>
        </p:nvSpPr>
        <p:spPr>
          <a:xfrm>
            <a:off x="600660" y="6615290"/>
            <a:ext cx="1992627" cy="38041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676D4363-628F-0C2B-C93F-969601017B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380" y="1383676"/>
            <a:ext cx="2580190" cy="45870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87D63E-2E77-9573-0EDA-91878FB27F2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5"/>
          <a:stretch/>
        </p:blipFill>
        <p:spPr>
          <a:xfrm>
            <a:off x="1199456" y="1476390"/>
            <a:ext cx="3148012" cy="47085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8687C2-92ED-3B6B-829C-14812DB9B4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354" y="1383676"/>
            <a:ext cx="2580190" cy="458700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D8C7D69-D158-02C6-BCD5-F5BA631BFAFF}"/>
              </a:ext>
            </a:extLst>
          </p:cNvPr>
          <p:cNvSpPr txBox="1">
            <a:spLocks/>
          </p:cNvSpPr>
          <p:nvPr/>
        </p:nvSpPr>
        <p:spPr>
          <a:xfrm>
            <a:off x="4116497" y="48157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700" dirty="0">
                <a:solidFill>
                  <a:srgbClr val="005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Nuestros Pacientes </a:t>
            </a:r>
            <a:endParaRPr lang="es-AR" sz="4700" dirty="0">
              <a:solidFill>
                <a:srgbClr val="00549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Freeform 2"/>
          <p:cNvSpPr/>
          <p:nvPr/>
        </p:nvSpPr>
        <p:spPr>
          <a:xfrm>
            <a:off x="-2652282" y="-2537000"/>
            <a:ext cx="6797791" cy="679779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7ED7C2-06A6-CF7D-2C66-3671719E7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97" y="285304"/>
            <a:ext cx="1814409" cy="1814409"/>
          </a:xfrm>
          <a:prstGeom prst="rect">
            <a:avLst/>
          </a:prstGeom>
        </p:spPr>
      </p:pic>
      <p:sp>
        <p:nvSpPr>
          <p:cNvPr id="268" name="TextBox 44"/>
          <p:cNvSpPr txBox="1"/>
          <p:nvPr/>
        </p:nvSpPr>
        <p:spPr>
          <a:xfrm>
            <a:off x="3032135" y="4369675"/>
            <a:ext cx="974407" cy="221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ts val="1900"/>
              </a:lnSpc>
              <a:defRPr sz="1600" spc="80">
                <a:latin typeface="DM Sans"/>
                <a:ea typeface="DM Sans"/>
                <a:cs typeface="DM Sans"/>
                <a:sym typeface="DM Sans"/>
              </a:defRPr>
            </a:lvl1pPr>
          </a:lstStyle>
          <a:p>
            <a:endParaRPr lang="es-AR" sz="1067" dirty="0"/>
          </a:p>
        </p:txBody>
      </p:sp>
      <p:sp>
        <p:nvSpPr>
          <p:cNvPr id="275" name="Freeform 51"/>
          <p:cNvSpPr/>
          <p:nvPr/>
        </p:nvSpPr>
        <p:spPr>
          <a:xfrm>
            <a:off x="11203169" y="6049700"/>
            <a:ext cx="1143419" cy="114341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6" name="Freeform 52"/>
          <p:cNvSpPr/>
          <p:nvPr/>
        </p:nvSpPr>
        <p:spPr>
          <a:xfrm>
            <a:off x="-492161" y="-661848"/>
            <a:ext cx="1143419" cy="114341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7" name="Freeform 53"/>
          <p:cNvSpPr/>
          <p:nvPr/>
        </p:nvSpPr>
        <p:spPr>
          <a:xfrm>
            <a:off x="9598714" y="-91192"/>
            <a:ext cx="1992626" cy="38041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8" name="Freeform 54"/>
          <p:cNvSpPr/>
          <p:nvPr/>
        </p:nvSpPr>
        <p:spPr>
          <a:xfrm>
            <a:off x="600660" y="6615290"/>
            <a:ext cx="1992627" cy="38041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FEB8D8-E649-AA33-9763-3EA4D3CC7AAC}"/>
              </a:ext>
            </a:extLst>
          </p:cNvPr>
          <p:cNvSpPr txBox="1">
            <a:spLocks/>
          </p:cNvSpPr>
          <p:nvPr/>
        </p:nvSpPr>
        <p:spPr>
          <a:xfrm>
            <a:off x="1596973" y="529727"/>
            <a:ext cx="7316021" cy="7793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/>
              <a:t>EVALUACION PREQUIRURGICA</a:t>
            </a:r>
            <a:endParaRPr lang="es-A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5124DE-9552-71E4-CAB2-96C418116518}"/>
              </a:ext>
            </a:extLst>
          </p:cNvPr>
          <p:cNvSpPr txBox="1"/>
          <p:nvPr/>
        </p:nvSpPr>
        <p:spPr>
          <a:xfrm>
            <a:off x="2324234" y="1480960"/>
            <a:ext cx="9639967" cy="532453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2000" b="1" dirty="0"/>
              <a:t>LABORATORIO COMPLETO</a:t>
            </a:r>
            <a:r>
              <a:rPr lang="es-MX" sz="2000" dirty="0"/>
              <a:t>: SE VALORA NO SOLO COAGULOGRAMA SINO TMB PROTEINAS Y RASTREO DE COMORBILIDADES ASOCIADAS (DBT, DLP, </a:t>
            </a:r>
            <a:r>
              <a:rPr lang="es-MX" sz="2000" dirty="0" err="1"/>
              <a:t>Hipercol</a:t>
            </a:r>
            <a:r>
              <a:rPr lang="es-MX" sz="2000" dirty="0"/>
              <a:t>) </a:t>
            </a:r>
          </a:p>
          <a:p>
            <a:endParaRPr lang="es-MX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2000" b="1" dirty="0"/>
              <a:t>TOMOGRAFIA CON MEDICIONES</a:t>
            </a:r>
          </a:p>
          <a:p>
            <a:endParaRPr lang="es-MX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2000" b="1" dirty="0"/>
              <a:t>EXAMEN FUNCIONAL RESPIRATORIO (EFR) </a:t>
            </a:r>
            <a:r>
              <a:rPr lang="es-MX" sz="2000" dirty="0"/>
              <a:t>–Prevenir Sind Compartimental- </a:t>
            </a:r>
            <a:r>
              <a:rPr lang="es-MX" sz="2000" b="1" dirty="0"/>
              <a:t>(Neumología)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MX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2000" dirty="0"/>
              <a:t>VALORACION NUTRICIONAL: NUTRICION INTEGRAL y DESCENSO DE PESO </a:t>
            </a:r>
            <a:r>
              <a:rPr lang="es-MX" sz="2000" b="1" dirty="0"/>
              <a:t>(Nutrición)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MX" sz="2000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2000" dirty="0"/>
              <a:t>VALORACION CLINICA: COMORBILIDADES ASOCIADAS </a:t>
            </a:r>
            <a:r>
              <a:rPr lang="es-MX" sz="2000" b="1" dirty="0"/>
              <a:t>(Clínica medica)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MX" sz="2000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2000" dirty="0"/>
              <a:t>VALORACION </a:t>
            </a:r>
            <a:r>
              <a:rPr lang="es-MX" sz="2000" b="1" dirty="0"/>
              <a:t>CARDIOLOGICA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MX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2000" dirty="0"/>
              <a:t>VALORACION </a:t>
            </a:r>
            <a:r>
              <a:rPr lang="es-MX" sz="2000" b="1" dirty="0"/>
              <a:t>KINESIOLOGICA</a:t>
            </a:r>
            <a:r>
              <a:rPr lang="es-MX" sz="2000" dirty="0"/>
              <a:t> (Ejercicios hipopresivos)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MX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2000" dirty="0"/>
              <a:t>VALORACION POR </a:t>
            </a:r>
            <a:r>
              <a:rPr lang="es-MX" sz="2000" b="1" dirty="0"/>
              <a:t>CIRUGIA PLASTICA</a:t>
            </a:r>
            <a:endParaRPr lang="es-A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Freeform 2"/>
          <p:cNvSpPr/>
          <p:nvPr/>
        </p:nvSpPr>
        <p:spPr>
          <a:xfrm>
            <a:off x="-2652282" y="-2537000"/>
            <a:ext cx="6797791" cy="679779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7ED7C2-06A6-CF7D-2C66-3671719E7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97" y="285304"/>
            <a:ext cx="1814409" cy="1814409"/>
          </a:xfrm>
          <a:prstGeom prst="rect">
            <a:avLst/>
          </a:prstGeom>
        </p:spPr>
      </p:pic>
      <p:sp>
        <p:nvSpPr>
          <p:cNvPr id="268" name="TextBox 44"/>
          <p:cNvSpPr txBox="1"/>
          <p:nvPr/>
        </p:nvSpPr>
        <p:spPr>
          <a:xfrm>
            <a:off x="3032135" y="4369675"/>
            <a:ext cx="974407" cy="221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ts val="1900"/>
              </a:lnSpc>
              <a:defRPr sz="1600" spc="80">
                <a:latin typeface="DM Sans"/>
                <a:ea typeface="DM Sans"/>
                <a:cs typeface="DM Sans"/>
                <a:sym typeface="DM Sans"/>
              </a:defRPr>
            </a:lvl1pPr>
          </a:lstStyle>
          <a:p>
            <a:endParaRPr lang="es-AR" sz="1067" dirty="0"/>
          </a:p>
        </p:txBody>
      </p:sp>
      <p:sp>
        <p:nvSpPr>
          <p:cNvPr id="275" name="Freeform 51"/>
          <p:cNvSpPr/>
          <p:nvPr/>
        </p:nvSpPr>
        <p:spPr>
          <a:xfrm>
            <a:off x="11203169" y="6049700"/>
            <a:ext cx="1143419" cy="114341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6" name="Freeform 52"/>
          <p:cNvSpPr/>
          <p:nvPr/>
        </p:nvSpPr>
        <p:spPr>
          <a:xfrm>
            <a:off x="-492161" y="-661848"/>
            <a:ext cx="1143419" cy="114341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7" name="Freeform 53"/>
          <p:cNvSpPr/>
          <p:nvPr/>
        </p:nvSpPr>
        <p:spPr>
          <a:xfrm>
            <a:off x="9598714" y="-91192"/>
            <a:ext cx="1992626" cy="38041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8" name="Freeform 54"/>
          <p:cNvSpPr/>
          <p:nvPr/>
        </p:nvSpPr>
        <p:spPr>
          <a:xfrm>
            <a:off x="600660" y="6615290"/>
            <a:ext cx="1992627" cy="38041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F20235-BDC7-F921-7458-AC53AB233018}"/>
              </a:ext>
            </a:extLst>
          </p:cNvPr>
          <p:cNvSpPr txBox="1">
            <a:spLocks/>
          </p:cNvSpPr>
          <p:nvPr/>
        </p:nvSpPr>
        <p:spPr>
          <a:xfrm>
            <a:off x="1596973" y="529727"/>
            <a:ext cx="7316021" cy="7793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/>
              <a:t>EVALUACION PREQUIRURGICA</a:t>
            </a:r>
            <a:endParaRPr lang="es-A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6CF2DC-CB1D-91E2-FA3F-DAF7C77DC3A1}"/>
              </a:ext>
            </a:extLst>
          </p:cNvPr>
          <p:cNvSpPr txBox="1"/>
          <p:nvPr/>
        </p:nvSpPr>
        <p:spPr>
          <a:xfrm>
            <a:off x="2324235" y="1480960"/>
            <a:ext cx="3200666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2800" b="1" dirty="0"/>
              <a:t>TC Control inicial</a:t>
            </a:r>
            <a:endParaRPr lang="es-AR" sz="2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Freeform 2"/>
          <p:cNvSpPr/>
          <p:nvPr/>
        </p:nvSpPr>
        <p:spPr>
          <a:xfrm>
            <a:off x="-2652282" y="-2537000"/>
            <a:ext cx="6797791" cy="679779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7ED7C2-06A6-CF7D-2C66-3671719E7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97" y="285304"/>
            <a:ext cx="1814409" cy="1814409"/>
          </a:xfrm>
          <a:prstGeom prst="rect">
            <a:avLst/>
          </a:prstGeom>
        </p:spPr>
      </p:pic>
      <p:sp>
        <p:nvSpPr>
          <p:cNvPr id="268" name="TextBox 44"/>
          <p:cNvSpPr txBox="1"/>
          <p:nvPr/>
        </p:nvSpPr>
        <p:spPr>
          <a:xfrm>
            <a:off x="3032135" y="4369675"/>
            <a:ext cx="974407" cy="221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ts val="1900"/>
              </a:lnSpc>
              <a:defRPr sz="1600" spc="80">
                <a:latin typeface="DM Sans"/>
                <a:ea typeface="DM Sans"/>
                <a:cs typeface="DM Sans"/>
                <a:sym typeface="DM Sans"/>
              </a:defRPr>
            </a:lvl1pPr>
          </a:lstStyle>
          <a:p>
            <a:endParaRPr lang="es-AR" sz="1067" dirty="0"/>
          </a:p>
        </p:txBody>
      </p:sp>
      <p:sp>
        <p:nvSpPr>
          <p:cNvPr id="275" name="Freeform 51"/>
          <p:cNvSpPr/>
          <p:nvPr/>
        </p:nvSpPr>
        <p:spPr>
          <a:xfrm>
            <a:off x="11203169" y="6049700"/>
            <a:ext cx="1143419" cy="114341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6" name="Freeform 52"/>
          <p:cNvSpPr/>
          <p:nvPr/>
        </p:nvSpPr>
        <p:spPr>
          <a:xfrm>
            <a:off x="-492161" y="-661848"/>
            <a:ext cx="1143419" cy="114341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7" name="Freeform 53"/>
          <p:cNvSpPr/>
          <p:nvPr/>
        </p:nvSpPr>
        <p:spPr>
          <a:xfrm>
            <a:off x="9598714" y="-91192"/>
            <a:ext cx="1992626" cy="38041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8" name="Freeform 54"/>
          <p:cNvSpPr/>
          <p:nvPr/>
        </p:nvSpPr>
        <p:spPr>
          <a:xfrm>
            <a:off x="600660" y="6615290"/>
            <a:ext cx="1992627" cy="38041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C038D9-B421-04ED-2599-D49A09799A3B}"/>
              </a:ext>
            </a:extLst>
          </p:cNvPr>
          <p:cNvSpPr txBox="1"/>
          <p:nvPr/>
        </p:nvSpPr>
        <p:spPr>
          <a:xfrm>
            <a:off x="2324235" y="1480960"/>
            <a:ext cx="8410034" cy="532453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3200" dirty="0" err="1"/>
              <a:t>Enterolisis</a:t>
            </a:r>
            <a:r>
              <a:rPr lang="es-MX" sz="3200" dirty="0"/>
              <a:t> neumáticas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3200" dirty="0"/>
              <a:t>Elongación de los músculos anchos del abdomen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3200" dirty="0"/>
              <a:t>Aumenta el volumen de la cavidad abdominal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3200" dirty="0"/>
              <a:t>Disminuye el edema visceral (mejora el retorno venoso)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3200" dirty="0"/>
              <a:t>Mejora mecánica respiratorio (fisiología diafragmática)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3200" dirty="0"/>
              <a:t>Test para evaluar la respuesta del paciente al aumento de la cavidad abdominal </a:t>
            </a:r>
            <a:endParaRPr lang="es-AR" sz="32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AR" sz="2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B07DBE6-698B-354F-C354-7D72A29D4CC2}"/>
              </a:ext>
            </a:extLst>
          </p:cNvPr>
          <p:cNvSpPr txBox="1">
            <a:spLocks/>
          </p:cNvSpPr>
          <p:nvPr/>
        </p:nvSpPr>
        <p:spPr>
          <a:xfrm>
            <a:off x="1596973" y="529727"/>
            <a:ext cx="7316021" cy="7793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/>
              <a:t>NPP Ventajas</a:t>
            </a:r>
            <a:endParaRPr lang="es-AR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Freeform 2"/>
          <p:cNvSpPr/>
          <p:nvPr/>
        </p:nvSpPr>
        <p:spPr>
          <a:xfrm>
            <a:off x="-3398896" y="-2575501"/>
            <a:ext cx="6797791" cy="679779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7ED7C2-06A6-CF7D-2C66-3671719E7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97" y="285304"/>
            <a:ext cx="1814409" cy="1814409"/>
          </a:xfrm>
          <a:prstGeom prst="rect">
            <a:avLst/>
          </a:prstGeom>
        </p:spPr>
      </p:pic>
      <p:sp>
        <p:nvSpPr>
          <p:cNvPr id="268" name="TextBox 44"/>
          <p:cNvSpPr txBox="1"/>
          <p:nvPr/>
        </p:nvSpPr>
        <p:spPr>
          <a:xfrm>
            <a:off x="3032135" y="4369675"/>
            <a:ext cx="974407" cy="221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ts val="1900"/>
              </a:lnSpc>
              <a:defRPr sz="1600" spc="80">
                <a:latin typeface="DM Sans"/>
                <a:ea typeface="DM Sans"/>
                <a:cs typeface="DM Sans"/>
                <a:sym typeface="DM Sans"/>
              </a:defRPr>
            </a:lvl1pPr>
          </a:lstStyle>
          <a:p>
            <a:endParaRPr lang="es-AR" sz="1067" dirty="0"/>
          </a:p>
        </p:txBody>
      </p:sp>
      <p:sp>
        <p:nvSpPr>
          <p:cNvPr id="275" name="Freeform 51"/>
          <p:cNvSpPr/>
          <p:nvPr/>
        </p:nvSpPr>
        <p:spPr>
          <a:xfrm>
            <a:off x="11203169" y="6049700"/>
            <a:ext cx="1143419" cy="114341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6" name="Freeform 52"/>
          <p:cNvSpPr/>
          <p:nvPr/>
        </p:nvSpPr>
        <p:spPr>
          <a:xfrm>
            <a:off x="-492161" y="-661848"/>
            <a:ext cx="1143419" cy="114341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7" name="Freeform 53"/>
          <p:cNvSpPr/>
          <p:nvPr/>
        </p:nvSpPr>
        <p:spPr>
          <a:xfrm>
            <a:off x="9598714" y="-91192"/>
            <a:ext cx="1992626" cy="38041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8" name="Freeform 54"/>
          <p:cNvSpPr/>
          <p:nvPr/>
        </p:nvSpPr>
        <p:spPr>
          <a:xfrm>
            <a:off x="600660" y="6615290"/>
            <a:ext cx="1992627" cy="38041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139673-2193-20E6-82D4-F7004BF354C7}"/>
              </a:ext>
            </a:extLst>
          </p:cNvPr>
          <p:cNvSpPr txBox="1">
            <a:spLocks/>
          </p:cNvSpPr>
          <p:nvPr/>
        </p:nvSpPr>
        <p:spPr>
          <a:xfrm>
            <a:off x="1596973" y="529727"/>
            <a:ext cx="7316021" cy="7793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/>
              <a:t>NPP AMBULTARIO </a:t>
            </a:r>
            <a:endParaRPr lang="es-A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2FFABF-6572-0467-6704-430C5082314F}"/>
              </a:ext>
            </a:extLst>
          </p:cNvPr>
          <p:cNvSpPr txBox="1"/>
          <p:nvPr/>
        </p:nvSpPr>
        <p:spPr>
          <a:xfrm>
            <a:off x="3318425" y="1419405"/>
            <a:ext cx="8135637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dirty="0"/>
              <a:t>COLOCACION DE CATETER PERCUTANEO PARA REALZAR NEUMOPERITONEO </a:t>
            </a:r>
            <a:r>
              <a:rPr lang="es-MX" sz="2000" b="1" dirty="0"/>
              <a:t>PROGRESIVO</a:t>
            </a:r>
            <a:r>
              <a:rPr lang="es-MX" sz="2000" dirty="0"/>
              <a:t> Y </a:t>
            </a:r>
            <a:r>
              <a:rPr lang="es-MX" sz="2000" b="1" dirty="0"/>
              <a:t>PREOPERATORIO</a:t>
            </a:r>
            <a:r>
              <a:rPr lang="es-MX" sz="2000" dirty="0"/>
              <a:t> EN EL PACIENTE: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2000" dirty="0"/>
              <a:t>GUIADO POR TC O ECOGRAFIA CON ANESTESIA LOCAL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2000" dirty="0"/>
              <a:t>CONTROL DE 4-6HS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2000" b="1" dirty="0"/>
              <a:t>EDUCACION DEL PACIENTE </a:t>
            </a:r>
            <a:r>
              <a:rPr lang="es-MX" sz="2000" dirty="0"/>
              <a:t>Y FAMILIAR SOBRE LOS CUIDADOS DEL CATETER, PAUTAS DE ALARMA, MANEJO AMBULATORIO DEL PACIENTE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2000" dirty="0"/>
              <a:t>INSUFLACION EN </a:t>
            </a:r>
            <a:r>
              <a:rPr lang="es-MX" sz="2000" b="1" dirty="0"/>
              <a:t>CONSULTORIOS</a:t>
            </a:r>
            <a:r>
              <a:rPr lang="es-MX" sz="2000" dirty="0"/>
              <a:t> EXTERNOS POR PARTE DEL MEDICO TRATANTE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2000" dirty="0"/>
              <a:t>INSUFLACION DE MANTENIMIENTO POR PARTE DEL PACIENTE EN EL </a:t>
            </a:r>
            <a:r>
              <a:rPr lang="es-MX" sz="2000" b="1" dirty="0"/>
              <a:t>DOMICILIO</a:t>
            </a:r>
            <a:r>
              <a:rPr lang="es-MX" sz="2000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2000" b="1" dirty="0"/>
              <a:t>CONTROL</a:t>
            </a:r>
            <a:r>
              <a:rPr lang="es-MX" sz="2000" dirty="0"/>
              <a:t> TOMOGRAFICO SEMANAL </a:t>
            </a:r>
            <a:endParaRPr lang="es-AR"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Freeform 2"/>
          <p:cNvSpPr/>
          <p:nvPr/>
        </p:nvSpPr>
        <p:spPr>
          <a:xfrm>
            <a:off x="-2652282" y="-2537000"/>
            <a:ext cx="6797791" cy="679779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7ED7C2-06A6-CF7D-2C66-3671719E7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97" y="285304"/>
            <a:ext cx="1814409" cy="1814409"/>
          </a:xfrm>
          <a:prstGeom prst="rect">
            <a:avLst/>
          </a:prstGeom>
        </p:spPr>
      </p:pic>
      <p:sp>
        <p:nvSpPr>
          <p:cNvPr id="268" name="TextBox 44"/>
          <p:cNvSpPr txBox="1"/>
          <p:nvPr/>
        </p:nvSpPr>
        <p:spPr>
          <a:xfrm>
            <a:off x="3032135" y="4369675"/>
            <a:ext cx="974407" cy="221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ts val="1900"/>
              </a:lnSpc>
              <a:defRPr sz="1600" spc="80">
                <a:latin typeface="DM Sans"/>
                <a:ea typeface="DM Sans"/>
                <a:cs typeface="DM Sans"/>
                <a:sym typeface="DM Sans"/>
              </a:defRPr>
            </a:lvl1pPr>
          </a:lstStyle>
          <a:p>
            <a:endParaRPr lang="es-AR" sz="1067" dirty="0"/>
          </a:p>
        </p:txBody>
      </p:sp>
      <p:sp>
        <p:nvSpPr>
          <p:cNvPr id="275" name="Freeform 51"/>
          <p:cNvSpPr/>
          <p:nvPr/>
        </p:nvSpPr>
        <p:spPr>
          <a:xfrm>
            <a:off x="11203169" y="6049700"/>
            <a:ext cx="1143419" cy="114341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6" name="Freeform 52"/>
          <p:cNvSpPr/>
          <p:nvPr/>
        </p:nvSpPr>
        <p:spPr>
          <a:xfrm>
            <a:off x="-492161" y="-661848"/>
            <a:ext cx="1143419" cy="114341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7" name="Freeform 53"/>
          <p:cNvSpPr/>
          <p:nvPr/>
        </p:nvSpPr>
        <p:spPr>
          <a:xfrm>
            <a:off x="9598714" y="-91192"/>
            <a:ext cx="1992626" cy="38041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8" name="Freeform 54"/>
          <p:cNvSpPr/>
          <p:nvPr/>
        </p:nvSpPr>
        <p:spPr>
          <a:xfrm>
            <a:off x="600660" y="6615290"/>
            <a:ext cx="1992627" cy="38041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5F5794-89F9-27B4-6046-6509EC02CD8A}"/>
              </a:ext>
            </a:extLst>
          </p:cNvPr>
          <p:cNvSpPr txBox="1">
            <a:spLocks/>
          </p:cNvSpPr>
          <p:nvPr/>
        </p:nvSpPr>
        <p:spPr>
          <a:xfrm>
            <a:off x="1596973" y="529727"/>
            <a:ext cx="7316021" cy="7793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/>
              <a:t>NPP Ambulatorio</a:t>
            </a:r>
            <a:endParaRPr lang="es-AR" b="1" dirty="0"/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BFBFB919-9FAE-1323-114F-17244029DD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816" y="1733174"/>
            <a:ext cx="2447627" cy="4351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659C81-6E11-FC12-21DD-E7F89B9CD0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186" y="1733174"/>
            <a:ext cx="2447627" cy="4351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FE9970-E8C5-24B7-5A77-D4C60F7536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111" y="1733174"/>
            <a:ext cx="2447628" cy="4351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CC8D330-56F8-CBBB-04AF-2A6047B303F3}"/>
              </a:ext>
            </a:extLst>
          </p:cNvPr>
          <p:cNvSpPr/>
          <p:nvPr/>
        </p:nvSpPr>
        <p:spPr>
          <a:xfrm>
            <a:off x="1337816" y="1719088"/>
            <a:ext cx="7192771" cy="192665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3200" noProof="0" dirty="0"/>
              <a:t>Realizado por el equipo de Cirugía percutánea</a:t>
            </a:r>
          </a:p>
          <a:p>
            <a:pPr algn="ctr"/>
            <a:endParaRPr lang="es-AR" sz="3200" noProof="0" dirty="0"/>
          </a:p>
          <a:p>
            <a:pPr algn="ctr"/>
            <a:r>
              <a:rPr lang="es-AR" sz="3200" noProof="0" dirty="0"/>
              <a:t>(Dr. Rafael Pazos)</a:t>
            </a:r>
          </a:p>
        </p:txBody>
      </p:sp>
      <p:pic>
        <p:nvPicPr>
          <p:cNvPr id="8" name="Picture 7" descr="A person wearing a mask and gloves&#10;&#10;Description automatically generated">
            <a:extLst>
              <a:ext uri="{FF2B5EF4-FFF2-40B4-BE49-F238E27FC236}">
                <a16:creationId xmlns:a16="http://schemas.microsoft.com/office/drawing/2014/main" id="{CCFDB19C-20D5-584B-2C88-32E45AFDA9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7" t="4665" r="22294" b="9242"/>
          <a:stretch/>
        </p:blipFill>
        <p:spPr>
          <a:xfrm>
            <a:off x="8515947" y="861895"/>
            <a:ext cx="2967579" cy="5768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C519E81-BCB6-FBE5-F0E9-D6C13EF2C0FD}"/>
              </a:ext>
            </a:extLst>
          </p:cNvPr>
          <p:cNvSpPr/>
          <p:nvPr/>
        </p:nvSpPr>
        <p:spPr>
          <a:xfrm>
            <a:off x="2213810" y="4195574"/>
            <a:ext cx="5825137" cy="15886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sz="3200" noProof="0" dirty="0"/>
              <a:t>Se puede complementar con el uso de Toxina Botulínica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50632-804B-6D04-F5C3-687A5DF65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Freeform 2">
            <a:extLst>
              <a:ext uri="{FF2B5EF4-FFF2-40B4-BE49-F238E27FC236}">
                <a16:creationId xmlns:a16="http://schemas.microsoft.com/office/drawing/2014/main" id="{5D30ADBC-0B14-28BD-4203-9E3F9D9E671E}"/>
              </a:ext>
            </a:extLst>
          </p:cNvPr>
          <p:cNvSpPr/>
          <p:nvPr/>
        </p:nvSpPr>
        <p:spPr>
          <a:xfrm>
            <a:off x="-2652282" y="-2537000"/>
            <a:ext cx="6797791" cy="679779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BD39EF-3941-290E-6561-A5BF128F1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97" y="285304"/>
            <a:ext cx="1814409" cy="1814409"/>
          </a:xfrm>
          <a:prstGeom prst="rect">
            <a:avLst/>
          </a:prstGeom>
        </p:spPr>
      </p:pic>
      <p:sp>
        <p:nvSpPr>
          <p:cNvPr id="268" name="TextBox 44">
            <a:extLst>
              <a:ext uri="{FF2B5EF4-FFF2-40B4-BE49-F238E27FC236}">
                <a16:creationId xmlns:a16="http://schemas.microsoft.com/office/drawing/2014/main" id="{1A2A7802-EAD5-8530-D93D-FA538979C98E}"/>
              </a:ext>
            </a:extLst>
          </p:cNvPr>
          <p:cNvSpPr txBox="1"/>
          <p:nvPr/>
        </p:nvSpPr>
        <p:spPr>
          <a:xfrm>
            <a:off x="3032135" y="4369675"/>
            <a:ext cx="974407" cy="221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ts val="1900"/>
              </a:lnSpc>
              <a:defRPr sz="1600" spc="80">
                <a:latin typeface="DM Sans"/>
                <a:ea typeface="DM Sans"/>
                <a:cs typeface="DM Sans"/>
                <a:sym typeface="DM Sans"/>
              </a:defRPr>
            </a:lvl1pPr>
          </a:lstStyle>
          <a:p>
            <a:endParaRPr lang="es-AR" sz="1067" dirty="0"/>
          </a:p>
        </p:txBody>
      </p:sp>
      <p:sp>
        <p:nvSpPr>
          <p:cNvPr id="275" name="Freeform 51">
            <a:extLst>
              <a:ext uri="{FF2B5EF4-FFF2-40B4-BE49-F238E27FC236}">
                <a16:creationId xmlns:a16="http://schemas.microsoft.com/office/drawing/2014/main" id="{EA8D4B3A-75AB-BFCF-50D0-3F63DF8E04B6}"/>
              </a:ext>
            </a:extLst>
          </p:cNvPr>
          <p:cNvSpPr/>
          <p:nvPr/>
        </p:nvSpPr>
        <p:spPr>
          <a:xfrm>
            <a:off x="11203169" y="6049700"/>
            <a:ext cx="1143419" cy="114341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6" name="Freeform 52">
            <a:extLst>
              <a:ext uri="{FF2B5EF4-FFF2-40B4-BE49-F238E27FC236}">
                <a16:creationId xmlns:a16="http://schemas.microsoft.com/office/drawing/2014/main" id="{88B8E271-BDE8-C02D-EE1E-4F54EBF07D0D}"/>
              </a:ext>
            </a:extLst>
          </p:cNvPr>
          <p:cNvSpPr/>
          <p:nvPr/>
        </p:nvSpPr>
        <p:spPr>
          <a:xfrm>
            <a:off x="-492161" y="-661848"/>
            <a:ext cx="1143419" cy="114341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7" name="Freeform 53">
            <a:extLst>
              <a:ext uri="{FF2B5EF4-FFF2-40B4-BE49-F238E27FC236}">
                <a16:creationId xmlns:a16="http://schemas.microsoft.com/office/drawing/2014/main" id="{BDBE1374-AD82-93FF-4F40-A772D81CD849}"/>
              </a:ext>
            </a:extLst>
          </p:cNvPr>
          <p:cNvSpPr/>
          <p:nvPr/>
        </p:nvSpPr>
        <p:spPr>
          <a:xfrm>
            <a:off x="9598714" y="-91192"/>
            <a:ext cx="1992626" cy="38041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78" name="Freeform 54">
            <a:extLst>
              <a:ext uri="{FF2B5EF4-FFF2-40B4-BE49-F238E27FC236}">
                <a16:creationId xmlns:a16="http://schemas.microsoft.com/office/drawing/2014/main" id="{657532AD-49F3-AF02-1DEE-3F3F47E3EDDF}"/>
              </a:ext>
            </a:extLst>
          </p:cNvPr>
          <p:cNvSpPr/>
          <p:nvPr/>
        </p:nvSpPr>
        <p:spPr>
          <a:xfrm>
            <a:off x="600660" y="6615290"/>
            <a:ext cx="1992627" cy="38041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30479" rIns="30479"/>
          <a:lstStyle/>
          <a:p>
            <a:endParaRPr lang="es-AR" sz="1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E217FC-9EF2-784C-6623-B8D8EC50D9CC}"/>
              </a:ext>
            </a:extLst>
          </p:cNvPr>
          <p:cNvSpPr txBox="1">
            <a:spLocks/>
          </p:cNvSpPr>
          <p:nvPr/>
        </p:nvSpPr>
        <p:spPr>
          <a:xfrm>
            <a:off x="1596973" y="529727"/>
            <a:ext cx="7316021" cy="7793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/>
              <a:t>EVALUACION PREQUIRURGICA</a:t>
            </a:r>
            <a:endParaRPr lang="es-A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80C498-8B7C-F466-3212-5A3FB5C40BA5}"/>
              </a:ext>
            </a:extLst>
          </p:cNvPr>
          <p:cNvSpPr txBox="1"/>
          <p:nvPr/>
        </p:nvSpPr>
        <p:spPr>
          <a:xfrm>
            <a:off x="2324235" y="1480960"/>
            <a:ext cx="9110578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2800" b="1" dirty="0"/>
              <a:t>TC Control luego de la colocación del catéter e insuflación</a:t>
            </a:r>
            <a:endParaRPr lang="es-AR" sz="2800" dirty="0"/>
          </a:p>
        </p:txBody>
      </p:sp>
    </p:spTree>
    <p:extLst>
      <p:ext uri="{BB962C8B-B14F-4D97-AF65-F5344CB8AC3E}">
        <p14:creationId xmlns:p14="http://schemas.microsoft.com/office/powerpoint/2010/main" val="20211353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592</Words>
  <Application>Microsoft Office PowerPoint</Application>
  <PresentationFormat>Widescreen</PresentationFormat>
  <Paragraphs>99</Paragraphs>
  <Slides>26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ATENEO CENTRAL</dc:title>
  <dc:creator>amanita</dc:creator>
  <cp:lastModifiedBy>Martin D</cp:lastModifiedBy>
  <cp:revision>18</cp:revision>
  <dcterms:created xsi:type="dcterms:W3CDTF">2025-03-31T22:52:50Z</dcterms:created>
  <dcterms:modified xsi:type="dcterms:W3CDTF">2025-05-09T12:52:02Z</dcterms:modified>
</cp:coreProperties>
</file>