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2"/>
  </p:notesMasterIdLst>
  <p:handoutMasterIdLst>
    <p:handoutMasterId r:id="rId43"/>
  </p:handoutMasterIdLst>
  <p:sldIdLst>
    <p:sldId id="1131" r:id="rId6"/>
    <p:sldId id="1132" r:id="rId7"/>
    <p:sldId id="1051" r:id="rId8"/>
    <p:sldId id="1052" r:id="rId9"/>
    <p:sldId id="1142" r:id="rId10"/>
    <p:sldId id="1124" r:id="rId11"/>
    <p:sldId id="1125" r:id="rId12"/>
    <p:sldId id="988" r:id="rId13"/>
    <p:sldId id="977" r:id="rId14"/>
    <p:sldId id="863" r:id="rId15"/>
    <p:sldId id="1119" r:id="rId16"/>
    <p:sldId id="850" r:id="rId17"/>
    <p:sldId id="973" r:id="rId18"/>
    <p:sldId id="945" r:id="rId19"/>
    <p:sldId id="974" r:id="rId20"/>
    <p:sldId id="1136" r:id="rId21"/>
    <p:sldId id="1139" r:id="rId22"/>
    <p:sldId id="1133" r:id="rId23"/>
    <p:sldId id="1134" r:id="rId24"/>
    <p:sldId id="1126" r:id="rId25"/>
    <p:sldId id="1127" r:id="rId26"/>
    <p:sldId id="1138" r:id="rId27"/>
    <p:sldId id="1135" r:id="rId28"/>
    <p:sldId id="1115" r:id="rId29"/>
    <p:sldId id="1130" r:id="rId30"/>
    <p:sldId id="1118" r:id="rId31"/>
    <p:sldId id="1045" r:id="rId32"/>
    <p:sldId id="1103" r:id="rId33"/>
    <p:sldId id="1033" r:id="rId34"/>
    <p:sldId id="1129" r:id="rId35"/>
    <p:sldId id="1137" r:id="rId36"/>
    <p:sldId id="1140" r:id="rId37"/>
    <p:sldId id="1141" r:id="rId38"/>
    <p:sldId id="1122" r:id="rId39"/>
    <p:sldId id="1053" r:id="rId40"/>
    <p:sldId id="367" r:id="rId4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AA7813-D9F5-4F00-898E-9F92274BEE8B}" v="138" dt="2025-03-14T10:49:41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8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20"/>
    </p:cViewPr>
  </p:sorterViewPr>
  <p:notesViewPr>
    <p:cSldViewPr snapToGrid="0">
      <p:cViewPr varScale="1">
        <p:scale>
          <a:sx n="53" d="100"/>
          <a:sy n="53" d="100"/>
        </p:scale>
        <p:origin x="258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, Luis" userId="d763a69f-75c3-4128-89dc-d5d00bf7ea48" providerId="ADAL" clId="{98AA7813-D9F5-4F00-898E-9F92274BEE8B}"/>
    <pc:docChg chg="custSel addSld modSld sldOrd">
      <pc:chgData name="Re, Luis" userId="d763a69f-75c3-4128-89dc-d5d00bf7ea48" providerId="ADAL" clId="{98AA7813-D9F5-4F00-898E-9F92274BEE8B}" dt="2025-03-14T10:52:49.532" v="745" actId="1076"/>
      <pc:docMkLst>
        <pc:docMk/>
      </pc:docMkLst>
      <pc:sldChg chg="ord">
        <pc:chgData name="Re, Luis" userId="d763a69f-75c3-4128-89dc-d5d00bf7ea48" providerId="ADAL" clId="{98AA7813-D9F5-4F00-898E-9F92274BEE8B}" dt="2025-03-13T18:05:52.976" v="389"/>
        <pc:sldMkLst>
          <pc:docMk/>
          <pc:sldMk cId="1112029550" sldId="367"/>
        </pc:sldMkLst>
      </pc:sldChg>
      <pc:sldChg chg="delSp modSp add mod">
        <pc:chgData name="Re, Luis" userId="d763a69f-75c3-4128-89dc-d5d00bf7ea48" providerId="ADAL" clId="{98AA7813-D9F5-4F00-898E-9F92274BEE8B}" dt="2025-03-13T18:04:28.969" v="387" actId="20577"/>
        <pc:sldMkLst>
          <pc:docMk/>
          <pc:sldMk cId="2954867106" sldId="945"/>
        </pc:sldMkLst>
        <pc:spChg chg="del">
          <ac:chgData name="Re, Luis" userId="d763a69f-75c3-4128-89dc-d5d00bf7ea48" providerId="ADAL" clId="{98AA7813-D9F5-4F00-898E-9F92274BEE8B}" dt="2025-03-13T18:03:31.337" v="380" actId="21"/>
          <ac:spMkLst>
            <pc:docMk/>
            <pc:sldMk cId="2954867106" sldId="945"/>
            <ac:spMk id="40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18:03:02.436" v="378" actId="207"/>
          <ac:spMkLst>
            <pc:docMk/>
            <pc:sldMk cId="2954867106" sldId="945"/>
            <ac:spMk id="41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18:04:28.969" v="387" actId="20577"/>
          <ac:spMkLst>
            <pc:docMk/>
            <pc:sldMk cId="2954867106" sldId="945"/>
            <ac:spMk id="33801" creationId="{00000000-0000-0000-0000-000000000000}"/>
          </ac:spMkLst>
        </pc:spChg>
      </pc:sldChg>
      <pc:sldChg chg="addSp modSp add mod ord modAnim">
        <pc:chgData name="Re, Luis" userId="d763a69f-75c3-4128-89dc-d5d00bf7ea48" providerId="ADAL" clId="{98AA7813-D9F5-4F00-898E-9F92274BEE8B}" dt="2025-03-14T10:50:33.649" v="650" actId="1076"/>
        <pc:sldMkLst>
          <pc:docMk/>
          <pc:sldMk cId="1445382651" sldId="977"/>
        </pc:sldMkLst>
        <pc:spChg chg="mod">
          <ac:chgData name="Re, Luis" userId="d763a69f-75c3-4128-89dc-d5d00bf7ea48" providerId="ADAL" clId="{98AA7813-D9F5-4F00-898E-9F92274BEE8B}" dt="2025-03-13T01:46:00.644" v="264" actId="207"/>
          <ac:spMkLst>
            <pc:docMk/>
            <pc:sldMk cId="1445382651" sldId="977"/>
            <ac:spMk id="2" creationId="{00000000-0000-0000-0000-000000000000}"/>
          </ac:spMkLst>
        </pc:spChg>
        <pc:spChg chg="add mod">
          <ac:chgData name="Re, Luis" userId="d763a69f-75c3-4128-89dc-d5d00bf7ea48" providerId="ADAL" clId="{98AA7813-D9F5-4F00-898E-9F92274BEE8B}" dt="2025-03-14T10:50:33.649" v="650" actId="1076"/>
          <ac:spMkLst>
            <pc:docMk/>
            <pc:sldMk cId="1445382651" sldId="977"/>
            <ac:spMk id="3" creationId="{8F933AAD-25B1-E4A4-95C1-61FAB81ADDDB}"/>
          </ac:spMkLst>
        </pc:spChg>
        <pc:picChg chg="mod">
          <ac:chgData name="Re, Luis" userId="d763a69f-75c3-4128-89dc-d5d00bf7ea48" providerId="ADAL" clId="{98AA7813-D9F5-4F00-898E-9F92274BEE8B}" dt="2025-03-14T10:49:31.395" v="647" actId="1076"/>
          <ac:picMkLst>
            <pc:docMk/>
            <pc:sldMk cId="1445382651" sldId="977"/>
            <ac:picMk id="300034" creationId="{00000000-0000-0000-0000-000000000000}"/>
          </ac:picMkLst>
        </pc:picChg>
      </pc:sldChg>
      <pc:sldChg chg="addSp modSp mod modAnim">
        <pc:chgData name="Re, Luis" userId="d763a69f-75c3-4128-89dc-d5d00bf7ea48" providerId="ADAL" clId="{98AA7813-D9F5-4F00-898E-9F92274BEE8B}" dt="2025-03-13T02:04:31.326" v="369"/>
        <pc:sldMkLst>
          <pc:docMk/>
          <pc:sldMk cId="3186824884" sldId="1051"/>
        </pc:sldMkLst>
        <pc:spChg chg="mod">
          <ac:chgData name="Re, Luis" userId="d763a69f-75c3-4128-89dc-d5d00bf7ea48" providerId="ADAL" clId="{98AA7813-D9F5-4F00-898E-9F92274BEE8B}" dt="2025-03-13T01:41:32.148" v="260" actId="20577"/>
          <ac:spMkLst>
            <pc:docMk/>
            <pc:sldMk cId="3186824884" sldId="1051"/>
            <ac:spMk id="2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02:02:36.976" v="284" actId="1076"/>
          <ac:spMkLst>
            <pc:docMk/>
            <pc:sldMk cId="3186824884" sldId="1051"/>
            <ac:spMk id="3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02:03:36.798" v="364" actId="1076"/>
          <ac:spMkLst>
            <pc:docMk/>
            <pc:sldMk cId="3186824884" sldId="1051"/>
            <ac:spMk id="4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02:03:08.576" v="321" actId="20577"/>
          <ac:spMkLst>
            <pc:docMk/>
            <pc:sldMk cId="3186824884" sldId="1051"/>
            <ac:spMk id="5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02:03:49.096" v="366" actId="1076"/>
          <ac:spMkLst>
            <pc:docMk/>
            <pc:sldMk cId="3186824884" sldId="1051"/>
            <ac:spMk id="6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02:04:05.785" v="367" actId="1076"/>
          <ac:spMkLst>
            <pc:docMk/>
            <pc:sldMk cId="3186824884" sldId="1051"/>
            <ac:spMk id="7" creationId="{00000000-0000-0000-0000-000000000000}"/>
          </ac:spMkLst>
        </pc:spChg>
        <pc:spChg chg="add mod">
          <ac:chgData name="Re, Luis" userId="d763a69f-75c3-4128-89dc-d5d00bf7ea48" providerId="ADAL" clId="{98AA7813-D9F5-4F00-898E-9F92274BEE8B}" dt="2025-03-13T02:02:50.009" v="286" actId="1076"/>
          <ac:spMkLst>
            <pc:docMk/>
            <pc:sldMk cId="3186824884" sldId="1051"/>
            <ac:spMk id="9" creationId="{7FC938A8-A689-D048-C418-8F19F185CD1C}"/>
          </ac:spMkLst>
        </pc:spChg>
        <pc:spChg chg="add mod">
          <ac:chgData name="Re, Luis" userId="d763a69f-75c3-4128-89dc-d5d00bf7ea48" providerId="ADAL" clId="{98AA7813-D9F5-4F00-898E-9F92274BEE8B}" dt="2025-03-13T02:03:45.277" v="365" actId="1076"/>
          <ac:spMkLst>
            <pc:docMk/>
            <pc:sldMk cId="3186824884" sldId="1051"/>
            <ac:spMk id="10" creationId="{B27CA7B5-17C5-828B-7E76-A0FC19D052C4}"/>
          </ac:spMkLst>
        </pc:spChg>
      </pc:sldChg>
      <pc:sldChg chg="modSp mod">
        <pc:chgData name="Re, Luis" userId="d763a69f-75c3-4128-89dc-d5d00bf7ea48" providerId="ADAL" clId="{98AA7813-D9F5-4F00-898E-9F92274BEE8B}" dt="2025-03-13T01:28:52.970" v="85" actId="20577"/>
        <pc:sldMkLst>
          <pc:docMk/>
          <pc:sldMk cId="40573142" sldId="1052"/>
        </pc:sldMkLst>
        <pc:spChg chg="mod">
          <ac:chgData name="Re, Luis" userId="d763a69f-75c3-4128-89dc-d5d00bf7ea48" providerId="ADAL" clId="{98AA7813-D9F5-4F00-898E-9F92274BEE8B}" dt="2025-03-12T16:48:16.743" v="19" actId="20577"/>
          <ac:spMkLst>
            <pc:docMk/>
            <pc:sldMk cId="40573142" sldId="1052"/>
            <ac:spMk id="2" creationId="{00000000-0000-0000-0000-000000000000}"/>
          </ac:spMkLst>
        </pc:spChg>
        <pc:spChg chg="mod">
          <ac:chgData name="Re, Luis" userId="d763a69f-75c3-4128-89dc-d5d00bf7ea48" providerId="ADAL" clId="{98AA7813-D9F5-4F00-898E-9F92274BEE8B}" dt="2025-03-13T01:28:52.970" v="85" actId="20577"/>
          <ac:spMkLst>
            <pc:docMk/>
            <pc:sldMk cId="40573142" sldId="1052"/>
            <ac:spMk id="3" creationId="{00000000-0000-0000-0000-000000000000}"/>
          </ac:spMkLst>
        </pc:spChg>
      </pc:sldChg>
      <pc:sldChg chg="addSp delSp modSp mod ord delAnim">
        <pc:chgData name="Re, Luis" userId="d763a69f-75c3-4128-89dc-d5d00bf7ea48" providerId="ADAL" clId="{98AA7813-D9F5-4F00-898E-9F92274BEE8B}" dt="2025-03-13T01:49:03.430" v="270"/>
        <pc:sldMkLst>
          <pc:docMk/>
          <pc:sldMk cId="1717036808" sldId="1053"/>
        </pc:sldMkLst>
        <pc:spChg chg="del mod">
          <ac:chgData name="Re, Luis" userId="d763a69f-75c3-4128-89dc-d5d00bf7ea48" providerId="ADAL" clId="{98AA7813-D9F5-4F00-898E-9F92274BEE8B}" dt="2025-03-13T01:38:21.220" v="228" actId="21"/>
          <ac:spMkLst>
            <pc:docMk/>
            <pc:sldMk cId="1717036808" sldId="1053"/>
            <ac:spMk id="2" creationId="{7E4FA5D5-9D89-3EA8-CC85-38B164AABBD7}"/>
          </ac:spMkLst>
        </pc:spChg>
        <pc:picChg chg="add del mod">
          <ac:chgData name="Re, Luis" userId="d763a69f-75c3-4128-89dc-d5d00bf7ea48" providerId="ADAL" clId="{98AA7813-D9F5-4F00-898E-9F92274BEE8B}" dt="2025-03-13T01:30:05.560" v="164" actId="21"/>
          <ac:picMkLst>
            <pc:docMk/>
            <pc:sldMk cId="1717036808" sldId="1053"/>
            <ac:picMk id="7" creationId="{413E692D-BE53-FEDF-F8E6-86AF4A771C25}"/>
          </ac:picMkLst>
        </pc:picChg>
        <pc:picChg chg="add del mod">
          <ac:chgData name="Re, Luis" userId="d763a69f-75c3-4128-89dc-d5d00bf7ea48" providerId="ADAL" clId="{98AA7813-D9F5-4F00-898E-9F92274BEE8B}" dt="2025-03-13T01:30:18.482" v="166" actId="21"/>
          <ac:picMkLst>
            <pc:docMk/>
            <pc:sldMk cId="1717036808" sldId="1053"/>
            <ac:picMk id="8" creationId="{6F34D3F6-F1DC-0AF5-13AC-FC00179097D8}"/>
          </ac:picMkLst>
        </pc:picChg>
        <pc:picChg chg="add del mod">
          <ac:chgData name="Re, Luis" userId="d763a69f-75c3-4128-89dc-d5d00bf7ea48" providerId="ADAL" clId="{98AA7813-D9F5-4F00-898E-9F92274BEE8B}" dt="2025-03-13T01:30:28.186" v="168" actId="21"/>
          <ac:picMkLst>
            <pc:docMk/>
            <pc:sldMk cId="1717036808" sldId="1053"/>
            <ac:picMk id="9" creationId="{73D4171F-5082-A706-E0F9-549E1C041C97}"/>
          </ac:picMkLst>
        </pc:picChg>
        <pc:picChg chg="mod">
          <ac:chgData name="Re, Luis" userId="d763a69f-75c3-4128-89dc-d5d00bf7ea48" providerId="ADAL" clId="{98AA7813-D9F5-4F00-898E-9F92274BEE8B}" dt="2025-03-13T01:38:29.732" v="230" actId="1076"/>
          <ac:picMkLst>
            <pc:docMk/>
            <pc:sldMk cId="1717036808" sldId="1053"/>
            <ac:picMk id="706561" creationId="{00000000-0000-0000-0000-000000000000}"/>
          </ac:picMkLst>
        </pc:picChg>
      </pc:sldChg>
      <pc:sldChg chg="ord">
        <pc:chgData name="Re, Luis" userId="d763a69f-75c3-4128-89dc-d5d00bf7ea48" providerId="ADAL" clId="{98AA7813-D9F5-4F00-898E-9F92274BEE8B}" dt="2025-03-13T01:48:41.717" v="268"/>
        <pc:sldMkLst>
          <pc:docMk/>
          <pc:sldMk cId="2828325853" sldId="1122"/>
        </pc:sldMkLst>
      </pc:sldChg>
      <pc:sldChg chg="modSp mod">
        <pc:chgData name="Re, Luis" userId="d763a69f-75c3-4128-89dc-d5d00bf7ea48" providerId="ADAL" clId="{98AA7813-D9F5-4F00-898E-9F92274BEE8B}" dt="2025-03-13T18:07:33.635" v="394" actId="1076"/>
        <pc:sldMkLst>
          <pc:docMk/>
          <pc:sldMk cId="805717115" sldId="1129"/>
        </pc:sldMkLst>
        <pc:spChg chg="mod">
          <ac:chgData name="Re, Luis" userId="d763a69f-75c3-4128-89dc-d5d00bf7ea48" providerId="ADAL" clId="{98AA7813-D9F5-4F00-898E-9F92274BEE8B}" dt="2025-03-13T18:07:15.281" v="391" actId="1076"/>
          <ac:spMkLst>
            <pc:docMk/>
            <pc:sldMk cId="805717115" sldId="1129"/>
            <ac:spMk id="3" creationId="{77942E21-0DF0-021B-EE44-7A47FDDCBA6F}"/>
          </ac:spMkLst>
        </pc:spChg>
        <pc:picChg chg="mod">
          <ac:chgData name="Re, Luis" userId="d763a69f-75c3-4128-89dc-d5d00bf7ea48" providerId="ADAL" clId="{98AA7813-D9F5-4F00-898E-9F92274BEE8B}" dt="2025-03-13T18:07:23.504" v="392" actId="1076"/>
          <ac:picMkLst>
            <pc:docMk/>
            <pc:sldMk cId="805717115" sldId="1129"/>
            <ac:picMk id="6" creationId="{DB7B16F5-CA0B-87DD-4D0A-E91682DD685A}"/>
          </ac:picMkLst>
        </pc:picChg>
        <pc:picChg chg="mod">
          <ac:chgData name="Re, Luis" userId="d763a69f-75c3-4128-89dc-d5d00bf7ea48" providerId="ADAL" clId="{98AA7813-D9F5-4F00-898E-9F92274BEE8B}" dt="2025-03-13T18:07:33.635" v="394" actId="1076"/>
          <ac:picMkLst>
            <pc:docMk/>
            <pc:sldMk cId="805717115" sldId="1129"/>
            <ac:picMk id="7" creationId="{D8C8ED6F-D89A-26BB-5995-FCF9124C583C}"/>
          </ac:picMkLst>
        </pc:picChg>
      </pc:sldChg>
      <pc:sldChg chg="modAnim">
        <pc:chgData name="Re, Luis" userId="d763a69f-75c3-4128-89dc-d5d00bf7ea48" providerId="ADAL" clId="{98AA7813-D9F5-4F00-898E-9F92274BEE8B}" dt="2025-03-13T02:00:07.985" v="283"/>
        <pc:sldMkLst>
          <pc:docMk/>
          <pc:sldMk cId="3641918805" sldId="1130"/>
        </pc:sldMkLst>
      </pc:sldChg>
      <pc:sldChg chg="modSp mod">
        <pc:chgData name="Re, Luis" userId="d763a69f-75c3-4128-89dc-d5d00bf7ea48" providerId="ADAL" clId="{98AA7813-D9F5-4F00-898E-9F92274BEE8B}" dt="2025-03-13T01:27:13.856" v="47" actId="166"/>
        <pc:sldMkLst>
          <pc:docMk/>
          <pc:sldMk cId="2949564830" sldId="1131"/>
        </pc:sldMkLst>
        <pc:spChg chg="ord">
          <ac:chgData name="Re, Luis" userId="d763a69f-75c3-4128-89dc-d5d00bf7ea48" providerId="ADAL" clId="{98AA7813-D9F5-4F00-898E-9F92274BEE8B}" dt="2025-03-13T01:27:13.856" v="47" actId="166"/>
          <ac:spMkLst>
            <pc:docMk/>
            <pc:sldMk cId="2949564830" sldId="1131"/>
            <ac:spMk id="3" creationId="{9EDFEB94-6179-4254-96C5-19CD0A8AC54A}"/>
          </ac:spMkLst>
        </pc:spChg>
      </pc:sldChg>
      <pc:sldChg chg="modSp mod ord">
        <pc:chgData name="Re, Luis" userId="d763a69f-75c3-4128-89dc-d5d00bf7ea48" providerId="ADAL" clId="{98AA7813-D9F5-4F00-898E-9F92274BEE8B}" dt="2025-03-13T01:27:45.945" v="50" actId="20577"/>
        <pc:sldMkLst>
          <pc:docMk/>
          <pc:sldMk cId="3135667733" sldId="1132"/>
        </pc:sldMkLst>
        <pc:spChg chg="mod">
          <ac:chgData name="Re, Luis" userId="d763a69f-75c3-4128-89dc-d5d00bf7ea48" providerId="ADAL" clId="{98AA7813-D9F5-4F00-898E-9F92274BEE8B}" dt="2025-03-13T01:27:45.945" v="50" actId="20577"/>
          <ac:spMkLst>
            <pc:docMk/>
            <pc:sldMk cId="3135667733" sldId="1132"/>
            <ac:spMk id="3" creationId="{3A80B26E-8AA0-CE15-9B9F-954DDF1CCCD1}"/>
          </ac:spMkLst>
        </pc:spChg>
      </pc:sldChg>
      <pc:sldChg chg="ord">
        <pc:chgData name="Re, Luis" userId="d763a69f-75c3-4128-89dc-d5d00bf7ea48" providerId="ADAL" clId="{98AA7813-D9F5-4F00-898E-9F92274BEE8B}" dt="2025-03-13T01:48:24.548" v="266"/>
        <pc:sldMkLst>
          <pc:docMk/>
          <pc:sldMk cId="386293019" sldId="1133"/>
        </pc:sldMkLst>
      </pc:sldChg>
      <pc:sldChg chg="ord">
        <pc:chgData name="Re, Luis" userId="d763a69f-75c3-4128-89dc-d5d00bf7ea48" providerId="ADAL" clId="{98AA7813-D9F5-4F00-898E-9F92274BEE8B}" dt="2025-03-13T01:48:24.548" v="266"/>
        <pc:sldMkLst>
          <pc:docMk/>
          <pc:sldMk cId="738785644" sldId="1134"/>
        </pc:sldMkLst>
      </pc:sldChg>
      <pc:sldChg chg="modAnim">
        <pc:chgData name="Re, Luis" userId="d763a69f-75c3-4128-89dc-d5d00bf7ea48" providerId="ADAL" clId="{98AA7813-D9F5-4F00-898E-9F92274BEE8B}" dt="2025-03-13T01:59:42.343" v="281"/>
        <pc:sldMkLst>
          <pc:docMk/>
          <pc:sldMk cId="669770510" sldId="1135"/>
        </pc:sldMkLst>
      </pc:sldChg>
      <pc:sldChg chg="modSp mod">
        <pc:chgData name="Re, Luis" userId="d763a69f-75c3-4128-89dc-d5d00bf7ea48" providerId="ADAL" clId="{98AA7813-D9F5-4F00-898E-9F92274BEE8B}" dt="2025-03-14T10:52:49.532" v="745" actId="1076"/>
        <pc:sldMkLst>
          <pc:docMk/>
          <pc:sldMk cId="1840043665" sldId="1136"/>
        </pc:sldMkLst>
        <pc:spChg chg="mod">
          <ac:chgData name="Re, Luis" userId="d763a69f-75c3-4128-89dc-d5d00bf7ea48" providerId="ADAL" clId="{98AA7813-D9F5-4F00-898E-9F92274BEE8B}" dt="2025-03-14T10:52:39.669" v="743" actId="14100"/>
          <ac:spMkLst>
            <pc:docMk/>
            <pc:sldMk cId="1840043665" sldId="1136"/>
            <ac:spMk id="2" creationId="{7D489A7E-D1EB-0406-BDD7-A7057C8CA6A8}"/>
          </ac:spMkLst>
        </pc:spChg>
        <pc:spChg chg="mod">
          <ac:chgData name="Re, Luis" userId="d763a69f-75c3-4128-89dc-d5d00bf7ea48" providerId="ADAL" clId="{98AA7813-D9F5-4F00-898E-9F92274BEE8B}" dt="2025-03-14T10:52:49.532" v="745" actId="1076"/>
          <ac:spMkLst>
            <pc:docMk/>
            <pc:sldMk cId="1840043665" sldId="1136"/>
            <ac:spMk id="3" creationId="{0EE5B728-D127-6978-8BA2-AAAF7948AB1E}"/>
          </ac:spMkLst>
        </pc:spChg>
        <pc:graphicFrameChg chg="mod">
          <ac:chgData name="Re, Luis" userId="d763a69f-75c3-4128-89dc-d5d00bf7ea48" providerId="ADAL" clId="{98AA7813-D9F5-4F00-898E-9F92274BEE8B}" dt="2025-03-14T10:52:45.667" v="744" actId="1076"/>
          <ac:graphicFrameMkLst>
            <pc:docMk/>
            <pc:sldMk cId="1840043665" sldId="1136"/>
            <ac:graphicFrameMk id="4" creationId="{29396AA9-FD1D-1FCE-2A0D-239E2A40400D}"/>
          </ac:graphicFrameMkLst>
        </pc:graphicFrameChg>
      </pc:sldChg>
      <pc:sldChg chg="ord">
        <pc:chgData name="Re, Luis" userId="d763a69f-75c3-4128-89dc-d5d00bf7ea48" providerId="ADAL" clId="{98AA7813-D9F5-4F00-898E-9F92274BEE8B}" dt="2025-03-13T01:57:13.344" v="272"/>
        <pc:sldMkLst>
          <pc:docMk/>
          <pc:sldMk cId="580860376" sldId="1139"/>
        </pc:sldMkLst>
      </pc:sldChg>
      <pc:sldChg chg="delSp modSp mod delAnim">
        <pc:chgData name="Re, Luis" userId="d763a69f-75c3-4128-89dc-d5d00bf7ea48" providerId="ADAL" clId="{98AA7813-D9F5-4F00-898E-9F92274BEE8B}" dt="2025-03-13T18:10:09.255" v="413" actId="1076"/>
        <pc:sldMkLst>
          <pc:docMk/>
          <pc:sldMk cId="2359076047" sldId="1140"/>
        </pc:sldMkLst>
        <pc:spChg chg="del mod">
          <ac:chgData name="Re, Luis" userId="d763a69f-75c3-4128-89dc-d5d00bf7ea48" providerId="ADAL" clId="{98AA7813-D9F5-4F00-898E-9F92274BEE8B}" dt="2025-03-13T18:08:22.718" v="396" actId="21"/>
          <ac:spMkLst>
            <pc:docMk/>
            <pc:sldMk cId="2359076047" sldId="1140"/>
            <ac:spMk id="3" creationId="{A2A37EF5-FB5F-62FF-FD27-7DDAEF860C7E}"/>
          </ac:spMkLst>
        </pc:spChg>
        <pc:spChg chg="mod">
          <ac:chgData name="Re, Luis" userId="d763a69f-75c3-4128-89dc-d5d00bf7ea48" providerId="ADAL" clId="{98AA7813-D9F5-4F00-898E-9F92274BEE8B}" dt="2025-03-13T18:09:36.111" v="408" actId="14100"/>
          <ac:spMkLst>
            <pc:docMk/>
            <pc:sldMk cId="2359076047" sldId="1140"/>
            <ac:spMk id="4" creationId="{6078D9D3-7786-8A93-9C21-DD446AB0E231}"/>
          </ac:spMkLst>
        </pc:spChg>
        <pc:spChg chg="mod">
          <ac:chgData name="Re, Luis" userId="d763a69f-75c3-4128-89dc-d5d00bf7ea48" providerId="ADAL" clId="{98AA7813-D9F5-4F00-898E-9F92274BEE8B}" dt="2025-03-13T18:10:09.255" v="413" actId="1076"/>
          <ac:spMkLst>
            <pc:docMk/>
            <pc:sldMk cId="2359076047" sldId="1140"/>
            <ac:spMk id="5" creationId="{D4BF1841-A3F7-A1A6-1371-D692FA47344E}"/>
          </ac:spMkLst>
        </pc:spChg>
        <pc:spChg chg="mod">
          <ac:chgData name="Re, Luis" userId="d763a69f-75c3-4128-89dc-d5d00bf7ea48" providerId="ADAL" clId="{98AA7813-D9F5-4F00-898E-9F92274BEE8B}" dt="2025-03-13T18:09:29.883" v="407" actId="1076"/>
          <ac:spMkLst>
            <pc:docMk/>
            <pc:sldMk cId="2359076047" sldId="1140"/>
            <ac:spMk id="6" creationId="{C2A7B449-5420-D135-E99F-BEE09FE41A88}"/>
          </ac:spMkLst>
        </pc:spChg>
        <pc:spChg chg="mod">
          <ac:chgData name="Re, Luis" userId="d763a69f-75c3-4128-89dc-d5d00bf7ea48" providerId="ADAL" clId="{98AA7813-D9F5-4F00-898E-9F92274BEE8B}" dt="2025-03-13T18:08:56.626" v="400" actId="1076"/>
          <ac:spMkLst>
            <pc:docMk/>
            <pc:sldMk cId="2359076047" sldId="1140"/>
            <ac:spMk id="8" creationId="{B0E659F7-985B-420A-F212-E0A24B251135}"/>
          </ac:spMkLst>
        </pc:spChg>
        <pc:spChg chg="mod">
          <ac:chgData name="Re, Luis" userId="d763a69f-75c3-4128-89dc-d5d00bf7ea48" providerId="ADAL" clId="{98AA7813-D9F5-4F00-898E-9F92274BEE8B}" dt="2025-03-13T18:09:41.937" v="409" actId="14100"/>
          <ac:spMkLst>
            <pc:docMk/>
            <pc:sldMk cId="2359076047" sldId="1140"/>
            <ac:spMk id="9" creationId="{EAD574DC-F07C-337E-AEF5-514A2682BF14}"/>
          </ac:spMkLst>
        </pc:spChg>
      </pc:sldChg>
      <pc:sldChg chg="addSp delSp modSp new mod modAnim">
        <pc:chgData name="Re, Luis" userId="d763a69f-75c3-4128-89dc-d5d00bf7ea48" providerId="ADAL" clId="{98AA7813-D9F5-4F00-898E-9F92274BEE8B}" dt="2025-03-13T18:56:26.859" v="501"/>
        <pc:sldMkLst>
          <pc:docMk/>
          <pc:sldMk cId="1729820578" sldId="1142"/>
        </pc:sldMkLst>
        <pc:spChg chg="add mod">
          <ac:chgData name="Re, Luis" userId="d763a69f-75c3-4128-89dc-d5d00bf7ea48" providerId="ADAL" clId="{98AA7813-D9F5-4F00-898E-9F92274BEE8B}" dt="2025-03-13T18:55:27.516" v="492" actId="20577"/>
          <ac:spMkLst>
            <pc:docMk/>
            <pc:sldMk cId="1729820578" sldId="1142"/>
            <ac:spMk id="2" creationId="{5FFAA387-8C6F-161E-0812-42090799CAC9}"/>
          </ac:spMkLst>
        </pc:spChg>
        <pc:spChg chg="del mod">
          <ac:chgData name="Re, Luis" userId="d763a69f-75c3-4128-89dc-d5d00bf7ea48" providerId="ADAL" clId="{98AA7813-D9F5-4F00-898E-9F92274BEE8B}" dt="2025-03-13T01:29:32.097" v="89"/>
          <ac:spMkLst>
            <pc:docMk/>
            <pc:sldMk cId="1729820578" sldId="1142"/>
            <ac:spMk id="2" creationId="{D1B1B60A-F423-7068-570A-824B74C66099}"/>
          </ac:spMkLst>
        </pc:spChg>
        <pc:spChg chg="add mod">
          <ac:chgData name="Re, Luis" userId="d763a69f-75c3-4128-89dc-d5d00bf7ea48" providerId="ADAL" clId="{98AA7813-D9F5-4F00-898E-9F92274BEE8B}" dt="2025-03-13T18:31:57.549" v="466" actId="20577"/>
          <ac:spMkLst>
            <pc:docMk/>
            <pc:sldMk cId="1729820578" sldId="1142"/>
            <ac:spMk id="3" creationId="{6A505083-3914-23D2-2EF5-55A3A466B681}"/>
          </ac:spMkLst>
        </pc:spChg>
        <pc:spChg chg="add mod">
          <ac:chgData name="Re, Luis" userId="d763a69f-75c3-4128-89dc-d5d00bf7ea48" providerId="ADAL" clId="{98AA7813-D9F5-4F00-898E-9F92274BEE8B}" dt="2025-03-13T18:55:38.718" v="493" actId="1076"/>
          <ac:spMkLst>
            <pc:docMk/>
            <pc:sldMk cId="1729820578" sldId="1142"/>
            <ac:spMk id="6" creationId="{A3CA5607-8C86-9751-2D88-BDC450609FEE}"/>
          </ac:spMkLst>
        </pc:spChg>
        <pc:spChg chg="add mod">
          <ac:chgData name="Re, Luis" userId="d763a69f-75c3-4128-89dc-d5d00bf7ea48" providerId="ADAL" clId="{98AA7813-D9F5-4F00-898E-9F92274BEE8B}" dt="2025-03-13T18:55:42.448" v="494" actId="1076"/>
          <ac:spMkLst>
            <pc:docMk/>
            <pc:sldMk cId="1729820578" sldId="1142"/>
            <ac:spMk id="7" creationId="{D6046A97-B73B-CCF7-53D6-16E4115A0B31}"/>
          </ac:spMkLst>
        </pc:spChg>
        <pc:spChg chg="add mod">
          <ac:chgData name="Re, Luis" userId="d763a69f-75c3-4128-89dc-d5d00bf7ea48" providerId="ADAL" clId="{98AA7813-D9F5-4F00-898E-9F92274BEE8B}" dt="2025-03-13T18:55:47.585" v="495" actId="1076"/>
          <ac:spMkLst>
            <pc:docMk/>
            <pc:sldMk cId="1729820578" sldId="1142"/>
            <ac:spMk id="9" creationId="{02579440-1205-4FA9-63C7-B6FC2108D915}"/>
          </ac:spMkLst>
        </pc:spChg>
        <pc:spChg chg="add mod">
          <ac:chgData name="Re, Luis" userId="d763a69f-75c3-4128-89dc-d5d00bf7ea48" providerId="ADAL" clId="{98AA7813-D9F5-4F00-898E-9F92274BEE8B}" dt="2025-03-13T18:55:01.937" v="480" actId="20577"/>
          <ac:spMkLst>
            <pc:docMk/>
            <pc:sldMk cId="1729820578" sldId="1142"/>
            <ac:spMk id="10" creationId="{AD9502B6-7A5F-0DAE-5E11-44126E52E822}"/>
          </ac:spMkLst>
        </pc:spChg>
        <pc:picChg chg="add mod">
          <ac:chgData name="Re, Luis" userId="d763a69f-75c3-4128-89dc-d5d00bf7ea48" providerId="ADAL" clId="{98AA7813-D9F5-4F00-898E-9F92274BEE8B}" dt="2025-03-13T01:30:43.995" v="171" actId="1076"/>
          <ac:picMkLst>
            <pc:docMk/>
            <pc:sldMk cId="1729820578" sldId="1142"/>
            <ac:picMk id="4" creationId="{765844D7-6BB4-9736-DFC2-57CAC03AC114}"/>
          </ac:picMkLst>
        </pc:picChg>
        <pc:picChg chg="add mod">
          <ac:chgData name="Re, Luis" userId="d763a69f-75c3-4128-89dc-d5d00bf7ea48" providerId="ADAL" clId="{98AA7813-D9F5-4F00-898E-9F92274BEE8B}" dt="2025-03-13T01:30:56.566" v="175" actId="14100"/>
          <ac:picMkLst>
            <pc:docMk/>
            <pc:sldMk cId="1729820578" sldId="1142"/>
            <ac:picMk id="5" creationId="{9CF9E00E-42CD-C3DA-A16B-6BAE940BBFB0}"/>
          </ac:picMkLst>
        </pc:picChg>
        <pc:picChg chg="add mod">
          <ac:chgData name="Re, Luis" userId="d763a69f-75c3-4128-89dc-d5d00bf7ea48" providerId="ADAL" clId="{98AA7813-D9F5-4F00-898E-9F92274BEE8B}" dt="2025-03-13T01:30:49.460" v="173" actId="14100"/>
          <ac:picMkLst>
            <pc:docMk/>
            <pc:sldMk cId="1729820578" sldId="1142"/>
            <ac:picMk id="8" creationId="{6F34D3F6-F1DC-0AF5-13AC-FC00179097D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Distribución de los casos de SHU denunciados en Argentina 2010-2013. N= 1527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N° de casos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Hoja1!$A$2:$A$12</c:f>
              <c:strCache>
                <c:ptCount val="11"/>
                <c:pt idx="0">
                  <c:v>&lt;1</c:v>
                </c:pt>
                <c:pt idx="1">
                  <c:v>1</c:v>
                </c:pt>
                <c:pt idx="2">
                  <c:v>2 a 4</c:v>
                </c:pt>
                <c:pt idx="3">
                  <c:v>5 a 9</c:v>
                </c:pt>
                <c:pt idx="4">
                  <c:v>10 a 14</c:v>
                </c:pt>
                <c:pt idx="5">
                  <c:v>15 a 24</c:v>
                </c:pt>
                <c:pt idx="6">
                  <c:v>25 a 34</c:v>
                </c:pt>
                <c:pt idx="7">
                  <c:v>35 a 44</c:v>
                </c:pt>
                <c:pt idx="8">
                  <c:v>45 a 64</c:v>
                </c:pt>
                <c:pt idx="9">
                  <c:v>&gt;65</c:v>
                </c:pt>
                <c:pt idx="10">
                  <c:v>sin especificar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200</c:v>
                </c:pt>
                <c:pt idx="4">
                  <c:v>15</c:v>
                </c:pt>
                <c:pt idx="5">
                  <c:v>5</c:v>
                </c:pt>
                <c:pt idx="6">
                  <c:v>0</c:v>
                </c:pt>
                <c:pt idx="7">
                  <c:v>0</c:v>
                </c:pt>
                <c:pt idx="8">
                  <c:v>5</c:v>
                </c:pt>
                <c:pt idx="9">
                  <c:v>5</c:v>
                </c:pt>
                <c:pt idx="1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3-482C-BE62-15E59E0F7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1349072"/>
        <c:axId val="2116973968"/>
      </c:barChart>
      <c:catAx>
        <c:axId val="83134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116973968"/>
        <c:crosses val="autoZero"/>
        <c:auto val="1"/>
        <c:lblAlgn val="ctr"/>
        <c:lblOffset val="100"/>
        <c:noMultiLvlLbl val="0"/>
      </c:catAx>
      <c:valAx>
        <c:axId val="2116973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rgbClr val="00206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831349072"/>
        <c:crosses val="autoZero"/>
        <c:crossBetween val="between"/>
      </c:valAx>
      <c:spPr>
        <a:noFill/>
        <a:ln>
          <a:noFill/>
        </a:ln>
        <a:effectLst>
          <a:softEdge rad="25400"/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10F7325-0417-496C-0F60-0FDCDDEAA7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261EF4-5D20-FCD0-BC7F-64E5D15F04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C41FA-C7D0-4FAA-9494-64662C0D39C1}" type="datetimeFigureOut">
              <a:rPr lang="es-AR" smtClean="0"/>
              <a:t>14/3/2025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D3FFB6-AC4F-6D39-D0F8-2D674A7DB1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C5E189-CEC2-F60D-C7B8-923FF15B9A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BE66D-CFA1-42D5-8E51-96AD32EA161B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7195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EAE9B-4B97-4364-B5CE-454B2FEC0707}" type="datetimeFigureOut">
              <a:rPr lang="es-AR" smtClean="0"/>
              <a:t>14/3/2025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3FFE0-BBD1-4F55-AB25-913CEE90D2DF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93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Coagulaci%C3%B3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s.wikipedia.org/wiki/Trombin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AR" altLang="es-AR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1338FE-ED71-42EF-AFDF-B34586DE76CD}" type="slidenum">
              <a:rPr lang="en-US" altLang="es-AR"/>
              <a:pPr>
                <a:spcBef>
                  <a:spcPct val="0"/>
                </a:spcBef>
              </a:pPr>
              <a:t>14</a:t>
            </a:fld>
            <a:endParaRPr lang="en-US" altLang="es-AR"/>
          </a:p>
        </p:txBody>
      </p:sp>
    </p:spTree>
    <p:extLst>
      <p:ext uri="{BB962C8B-B14F-4D97-AF65-F5344CB8AC3E}">
        <p14:creationId xmlns:p14="http://schemas.microsoft.com/office/powerpoint/2010/main" val="256158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AR"/>
              <a:t>MAT: 1) No consume factores de coagulación, 2) No produce fibrinólisis 2ria y 3) Se asocia a HTA a diferencia de CID que se asocia a hipotensión por ser causa 2ria de patologías con FMO.</a:t>
            </a:r>
          </a:p>
          <a:p>
            <a:r>
              <a:rPr lang="es-AR" altLang="es-AR"/>
              <a:t>Antitrombina: </a:t>
            </a:r>
            <a:r>
              <a:rPr lang="es-ES" altLang="es-AR"/>
              <a:t>Es un inhibidor de la </a:t>
            </a:r>
            <a:r>
              <a:rPr lang="es-ES" altLang="es-AR">
                <a:hlinkClick r:id="rId3" tooltip="Coagulación"/>
              </a:rPr>
              <a:t>coagulación</a:t>
            </a:r>
            <a:r>
              <a:rPr lang="es-ES" altLang="es-AR"/>
              <a:t> a través de la neutralización de la </a:t>
            </a:r>
            <a:r>
              <a:rPr lang="es-ES" altLang="es-AR">
                <a:hlinkClick r:id="rId4" tooltip="Trombina"/>
              </a:rPr>
              <a:t>trombina</a:t>
            </a:r>
            <a:r>
              <a:rPr lang="es-ES" altLang="es-AR"/>
              <a:t>.</a:t>
            </a:r>
          </a:p>
          <a:p>
            <a:r>
              <a:rPr lang="es-ES" altLang="es-AR"/>
              <a:t>Dimero D es un PDF.</a:t>
            </a:r>
          </a:p>
        </p:txBody>
      </p:sp>
      <p:sp>
        <p:nvSpPr>
          <p:cNvPr id="21508" name="3 Marcador de número de diapositiva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97FB-E5ED-43F0-86D3-983FA4D38B95}" type="slidenum">
              <a:rPr kumimoji="0" lang="es-AR" altLang="es-A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AR" altLang="es-A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al 8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" y="674689"/>
            <a:ext cx="10761133" cy="2860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F1E3B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750927" y="6581778"/>
            <a:ext cx="26901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200" noProof="0">
                <a:solidFill>
                  <a:srgbClr val="89A7E2"/>
                </a:solidFill>
              </a:rPr>
              <a:t>Confidencial – Solo</a:t>
            </a:r>
            <a:r>
              <a:rPr lang="es-CO" sz="1200" baseline="0" noProof="0">
                <a:solidFill>
                  <a:srgbClr val="89A7E2"/>
                </a:solidFill>
              </a:rPr>
              <a:t> para Uso Interno</a:t>
            </a:r>
            <a:endParaRPr lang="es-CO" sz="1200" noProof="0">
              <a:solidFill>
                <a:srgbClr val="89A7E2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tabLst>
                <a:tab pos="2116138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366165"/>
            <a:ext cx="10363200" cy="1470025"/>
          </a:xfrm>
        </p:spPr>
        <p:txBody>
          <a:bodyPr/>
          <a:lstStyle>
            <a:lvl1pPr>
              <a:defRPr sz="3600">
                <a:effectLst>
                  <a:outerShdw blurRad="38100" dist="38100" dir="2700000" algn="t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0380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89316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Long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2"/>
            <a:ext cx="11785600" cy="11811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0187"/>
            <a:ext cx="11785600" cy="4864102"/>
          </a:xfrm>
        </p:spPr>
        <p:txBody>
          <a:bodyPr/>
          <a:lstStyle>
            <a:lvl1pPr marL="231775" indent="-231775">
              <a:defRPr/>
            </a:lvl1pPr>
            <a:lvl2pPr marL="625475" indent="-223838">
              <a:buClr>
                <a:schemeClr val="bg2">
                  <a:lumMod val="50000"/>
                  <a:lumOff val="50000"/>
                </a:schemeClr>
              </a:buClr>
              <a:defRPr/>
            </a:lvl2pPr>
            <a:lvl3pPr marL="971550" indent="-168275">
              <a:buClr>
                <a:schemeClr val="bg2">
                  <a:lumMod val="50000"/>
                  <a:lumOff val="50000"/>
                </a:schemeClr>
              </a:buClr>
              <a:defRPr/>
            </a:lvl3pPr>
            <a:lvl4pPr>
              <a:buClr>
                <a:schemeClr val="bg2">
                  <a:lumMod val="50000"/>
                  <a:lumOff val="50000"/>
                </a:schemeClr>
              </a:buClr>
              <a:defRPr/>
            </a:lvl4pPr>
            <a:lvl5pPr>
              <a:buClr>
                <a:schemeClr val="bg2">
                  <a:lumMod val="50000"/>
                  <a:lumOff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levelc</a:t>
            </a:r>
            <a:endParaRPr lang="en-US" dirty="0"/>
          </a:p>
        </p:txBody>
      </p:sp>
      <p:sp>
        <p:nvSpPr>
          <p:cNvPr id="4" name="Rectangle 22"/>
          <p:cNvSpPr>
            <a:spLocks noChangeArrowheads="1"/>
          </p:cNvSpPr>
          <p:nvPr userDrawn="1"/>
        </p:nvSpPr>
        <p:spPr bwMode="auto">
          <a:xfrm>
            <a:off x="0" y="1249377"/>
            <a:ext cx="12192000" cy="33338"/>
          </a:xfrm>
          <a:prstGeom prst="rect">
            <a:avLst/>
          </a:prstGeom>
          <a:gradFill rotWithShape="1">
            <a:gsLst>
              <a:gs pos="2800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451960" y="6581778"/>
            <a:ext cx="3288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Confidential – For Educational Purposes Only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781310" y="6581785"/>
            <a:ext cx="410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8E7EF-1756-4D34-84AF-5F128CC5EBC2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523886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al 8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" y="674689"/>
            <a:ext cx="10761133" cy="2860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F1E3B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11738047" y="6581778"/>
            <a:ext cx="453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7D8D866-CABC-4091-A30B-37801AA17D9A}" type="slidenum">
              <a:rPr lang="en-US" sz="1200" b="1">
                <a:solidFill>
                  <a:srgbClr val="89A7E2"/>
                </a:solidFill>
                <a:latin typeface="Arial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b="1" dirty="0">
              <a:solidFill>
                <a:srgbClr val="89A7E2"/>
              </a:solidFill>
              <a:latin typeface="Arial"/>
              <a:cs typeface="Arial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tabLst>
                <a:tab pos="2116138" algn="l"/>
              </a:tabLst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366165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4750927" y="6581778"/>
            <a:ext cx="26901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200" noProof="0">
                <a:solidFill>
                  <a:srgbClr val="89A7E2"/>
                </a:solidFill>
              </a:rPr>
              <a:t>Confidencial – Solo</a:t>
            </a:r>
            <a:r>
              <a:rPr lang="es-CO" sz="1200" baseline="0" noProof="0">
                <a:solidFill>
                  <a:srgbClr val="89A7E2"/>
                </a:solidFill>
              </a:rPr>
              <a:t> para Uso Interno</a:t>
            </a:r>
            <a:endParaRPr lang="es-CO" sz="1200" noProof="0">
              <a:solidFill>
                <a:srgbClr val="89A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249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al 8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" y="674689"/>
            <a:ext cx="10761133" cy="2860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F1E3B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3962400" y="1182688"/>
            <a:ext cx="4148667" cy="590550"/>
            <a:chOff x="1926" y="1081"/>
            <a:chExt cx="1849" cy="35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" r="29340" b="35263"/>
            <a:stretch>
              <a:fillRect/>
            </a:stretch>
          </p:blipFill>
          <p:spPr bwMode="auto">
            <a:xfrm>
              <a:off x="1935" y="1097"/>
              <a:ext cx="184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" r="29340" b="35263"/>
            <a:stretch>
              <a:fillRect/>
            </a:stretch>
          </p:blipFill>
          <p:spPr bwMode="auto">
            <a:xfrm>
              <a:off x="1926" y="1081"/>
              <a:ext cx="184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669470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tabLst>
                <a:tab pos="2116138" algn="l"/>
              </a:tabLst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32147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71398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3" y="1357313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901" y="1357313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9754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84514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7006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767" y="101602"/>
            <a:ext cx="11438467" cy="725488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77952" y="943795"/>
            <a:ext cx="11436096" cy="4127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77952" y="6002492"/>
            <a:ext cx="11436096" cy="4127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53484" y="1608138"/>
            <a:ext cx="5348816" cy="515938"/>
          </a:xfrm>
        </p:spPr>
        <p:txBody>
          <a:bodyPr anchorCtr="0"/>
          <a:lstStyle>
            <a:lvl1pPr>
              <a:buFontTx/>
              <a:buNone/>
              <a:defRPr sz="1600" b="1"/>
            </a:lvl1pPr>
            <a:lvl2pPr>
              <a:buFontTx/>
              <a:buNone/>
              <a:defRPr sz="1600" b="1"/>
            </a:lvl2pPr>
            <a:lvl3pPr>
              <a:buFontTx/>
              <a:buNone/>
              <a:defRPr sz="1600" b="1"/>
            </a:lvl3pPr>
            <a:lvl4pPr>
              <a:buFontTx/>
              <a:buNone/>
              <a:defRPr sz="1600" b="1"/>
            </a:lvl4pPr>
            <a:lvl5pPr>
              <a:buFontTx/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528143" y="1608138"/>
            <a:ext cx="5348816" cy="515938"/>
          </a:xfrm>
        </p:spPr>
        <p:txBody>
          <a:bodyPr anchorCtr="0"/>
          <a:lstStyle>
            <a:lvl1pPr algn="r">
              <a:buFontTx/>
              <a:buNone/>
              <a:defRPr sz="1600" b="1"/>
            </a:lvl1pPr>
            <a:lvl2pPr algn="r">
              <a:buFontTx/>
              <a:buNone/>
              <a:defRPr sz="1600" b="1"/>
            </a:lvl2pPr>
            <a:lvl3pPr algn="r">
              <a:buFontTx/>
              <a:buNone/>
              <a:defRPr sz="1600" b="1"/>
            </a:lvl3pPr>
            <a:lvl4pPr algn="r">
              <a:buFontTx/>
              <a:buNone/>
              <a:defRPr sz="1600" b="1"/>
            </a:lvl4pPr>
            <a:lvl5pPr algn="r"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53484" y="5265738"/>
            <a:ext cx="5348816" cy="515938"/>
          </a:xfrm>
        </p:spPr>
        <p:txBody>
          <a:bodyPr anchor="b" anchorCtr="0"/>
          <a:lstStyle>
            <a:lvl1pPr>
              <a:buFontTx/>
              <a:buNone/>
              <a:defRPr sz="1600" b="1"/>
            </a:lvl1pPr>
            <a:lvl2pPr>
              <a:buFontTx/>
              <a:buNone/>
              <a:defRPr sz="1600" b="1"/>
            </a:lvl2pPr>
            <a:lvl3pPr>
              <a:buFontTx/>
              <a:buNone/>
              <a:defRPr sz="1600" b="1"/>
            </a:lvl3pPr>
            <a:lvl4pPr>
              <a:buFontTx/>
              <a:buNone/>
              <a:defRPr sz="1600" b="1"/>
            </a:lvl4pPr>
            <a:lvl5pPr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528143" y="5265738"/>
            <a:ext cx="5348816" cy="515938"/>
          </a:xfrm>
        </p:spPr>
        <p:txBody>
          <a:bodyPr anchor="b" anchorCtr="0"/>
          <a:lstStyle>
            <a:lvl1pPr algn="r">
              <a:buFontTx/>
              <a:buNone/>
              <a:defRPr sz="1600" b="1"/>
            </a:lvl1pPr>
            <a:lvl2pPr algn="r">
              <a:buFontTx/>
              <a:buNone/>
              <a:defRPr sz="1600" b="1"/>
            </a:lvl2pPr>
            <a:lvl3pPr algn="r">
              <a:buFontTx/>
              <a:buNone/>
              <a:defRPr sz="1600" b="1"/>
            </a:lvl3pPr>
            <a:lvl4pPr algn="r">
              <a:buFontTx/>
              <a:buNone/>
              <a:defRPr sz="1600" b="1"/>
            </a:lvl4pPr>
            <a:lvl5pPr algn="r"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34298" y="3421747"/>
            <a:ext cx="11523405" cy="515938"/>
          </a:xfrm>
        </p:spPr>
        <p:txBody>
          <a:bodyPr anchor="ctr"/>
          <a:lstStyle>
            <a:lvl1pPr marL="0" indent="0" algn="ctr">
              <a:buFontTx/>
              <a:buNone/>
              <a:defRPr sz="1800" b="1"/>
            </a:lvl1pPr>
            <a:lvl2pPr algn="ctr">
              <a:buFontTx/>
              <a:buNone/>
              <a:defRPr sz="1600" b="1"/>
            </a:lvl2pPr>
            <a:lvl3pPr algn="ctr">
              <a:buFontTx/>
              <a:buNone/>
              <a:defRPr sz="1600" b="1"/>
            </a:lvl3pPr>
            <a:lvl4pPr algn="ctr">
              <a:buFontTx/>
              <a:buNone/>
              <a:defRPr sz="1600" b="1"/>
            </a:lvl4pPr>
            <a:lvl5pPr algn="ctr">
              <a:buFontTx/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35992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115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al 8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" y="674689"/>
            <a:ext cx="10761133" cy="2860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F1E3B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3962400" y="1182688"/>
            <a:ext cx="4148667" cy="590550"/>
            <a:chOff x="1926" y="1081"/>
            <a:chExt cx="1849" cy="35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" r="29340" b="35263"/>
            <a:stretch>
              <a:fillRect/>
            </a:stretch>
          </p:blipFill>
          <p:spPr bwMode="auto">
            <a:xfrm>
              <a:off x="1935" y="1097"/>
              <a:ext cx="184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6" r="29340" b="35263"/>
            <a:stretch>
              <a:fillRect/>
            </a:stretch>
          </p:blipFill>
          <p:spPr bwMode="auto">
            <a:xfrm>
              <a:off x="1926" y="1081"/>
              <a:ext cx="184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669470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tabLst>
                <a:tab pos="2116138" algn="l"/>
              </a:tabLst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8089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27789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46799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901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rc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3" y="-25402"/>
            <a:ext cx="12242611" cy="663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6450"/>
            <a:ext cx="12192000" cy="10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7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5400"/>
            <a:ext cx="12192001" cy="8572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7175"/>
            <a:ext cx="10464800" cy="885826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53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914400" y="1524010"/>
            <a:ext cx="10464800" cy="3581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2509" y="6406701"/>
            <a:ext cx="496711" cy="272900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fld id="{21B0D0A5-2547-DB42-80ED-9CD4D66D0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5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261F3C-3D01-4C4D-9C00-B299FAD4867F}" type="datetimeFigureOut">
              <a:rPr lang="es-AR" smtClean="0"/>
              <a:pPr/>
              <a:t>14/3/2025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3806A44-D985-4A98-9880-715BAF62D543}" type="slidenum">
              <a:rPr lang="es-AR" smtClean="0"/>
              <a:pPr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6480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2203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6043612"/>
            <a:ext cx="11514667" cy="54133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/>
          <a:lstStyle>
            <a:lvl1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56769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3" y="1357313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901" y="1357313"/>
            <a:ext cx="5617633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92106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96678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3000" b="1" dirty="0" smtClean="0">
                <a:solidFill>
                  <a:schemeClr val="tx2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6956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767" y="101602"/>
            <a:ext cx="11438467" cy="725488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77952" y="943795"/>
            <a:ext cx="11436096" cy="4127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77952" y="6002492"/>
            <a:ext cx="11436096" cy="4127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>
              <a:def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53484" y="1608138"/>
            <a:ext cx="5348816" cy="515938"/>
          </a:xfrm>
        </p:spPr>
        <p:txBody>
          <a:bodyPr anchorCtr="0"/>
          <a:lstStyle>
            <a:lvl1pPr>
              <a:buFontTx/>
              <a:buNone/>
              <a:defRPr sz="1600" b="1"/>
            </a:lvl1pPr>
            <a:lvl2pPr>
              <a:buFontTx/>
              <a:buNone/>
              <a:defRPr sz="1600" b="1"/>
            </a:lvl2pPr>
            <a:lvl3pPr>
              <a:buFontTx/>
              <a:buNone/>
              <a:defRPr sz="1600" b="1"/>
            </a:lvl3pPr>
            <a:lvl4pPr>
              <a:buFontTx/>
              <a:buNone/>
              <a:defRPr sz="1600" b="1"/>
            </a:lvl4pPr>
            <a:lvl5pPr>
              <a:buFontTx/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528143" y="1608138"/>
            <a:ext cx="5348816" cy="515938"/>
          </a:xfrm>
        </p:spPr>
        <p:txBody>
          <a:bodyPr anchorCtr="0"/>
          <a:lstStyle>
            <a:lvl1pPr algn="r">
              <a:buFontTx/>
              <a:buNone/>
              <a:defRPr sz="1600" b="1"/>
            </a:lvl1pPr>
            <a:lvl2pPr algn="r">
              <a:buFontTx/>
              <a:buNone/>
              <a:defRPr sz="1600" b="1"/>
            </a:lvl2pPr>
            <a:lvl3pPr algn="r">
              <a:buFontTx/>
              <a:buNone/>
              <a:defRPr sz="1600" b="1"/>
            </a:lvl3pPr>
            <a:lvl4pPr algn="r">
              <a:buFontTx/>
              <a:buNone/>
              <a:defRPr sz="1600" b="1"/>
            </a:lvl4pPr>
            <a:lvl5pPr algn="r"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353484" y="5265738"/>
            <a:ext cx="5348816" cy="515938"/>
          </a:xfrm>
        </p:spPr>
        <p:txBody>
          <a:bodyPr anchor="b" anchorCtr="0"/>
          <a:lstStyle>
            <a:lvl1pPr>
              <a:buFontTx/>
              <a:buNone/>
              <a:defRPr sz="1600" b="1"/>
            </a:lvl1pPr>
            <a:lvl2pPr>
              <a:buFontTx/>
              <a:buNone/>
              <a:defRPr sz="1600" b="1"/>
            </a:lvl2pPr>
            <a:lvl3pPr>
              <a:buFontTx/>
              <a:buNone/>
              <a:defRPr sz="1600" b="1"/>
            </a:lvl3pPr>
            <a:lvl4pPr>
              <a:buFontTx/>
              <a:buNone/>
              <a:defRPr sz="1600" b="1"/>
            </a:lvl4pPr>
            <a:lvl5pPr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528143" y="5265738"/>
            <a:ext cx="5348816" cy="515938"/>
          </a:xfrm>
        </p:spPr>
        <p:txBody>
          <a:bodyPr anchor="b" anchorCtr="0"/>
          <a:lstStyle>
            <a:lvl1pPr algn="r">
              <a:buFontTx/>
              <a:buNone/>
              <a:defRPr sz="1600" b="1"/>
            </a:lvl1pPr>
            <a:lvl2pPr algn="r">
              <a:buFontTx/>
              <a:buNone/>
              <a:defRPr sz="1600" b="1"/>
            </a:lvl2pPr>
            <a:lvl3pPr algn="r">
              <a:buFontTx/>
              <a:buNone/>
              <a:defRPr sz="1600" b="1"/>
            </a:lvl3pPr>
            <a:lvl4pPr algn="r">
              <a:buFontTx/>
              <a:buNone/>
              <a:defRPr sz="1600" b="1"/>
            </a:lvl4pPr>
            <a:lvl5pPr algn="r">
              <a:buFontTx/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34298" y="3421747"/>
            <a:ext cx="11523405" cy="515938"/>
          </a:xfrm>
        </p:spPr>
        <p:txBody>
          <a:bodyPr anchor="ctr"/>
          <a:lstStyle>
            <a:lvl1pPr marL="0" indent="0" algn="ctr">
              <a:buFontTx/>
              <a:buNone/>
              <a:defRPr sz="1800" b="1"/>
            </a:lvl1pPr>
            <a:lvl2pPr algn="ctr">
              <a:buFontTx/>
              <a:buNone/>
              <a:defRPr sz="1600" b="1"/>
            </a:lvl2pPr>
            <a:lvl3pPr algn="ctr">
              <a:buFontTx/>
              <a:buNone/>
              <a:defRPr sz="1600" b="1"/>
            </a:lvl3pPr>
            <a:lvl4pPr algn="ctr">
              <a:buFontTx/>
              <a:buNone/>
              <a:defRPr sz="1600" b="1"/>
            </a:lvl4pPr>
            <a:lvl5pPr algn="ctr">
              <a:buFontTx/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81422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972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1552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8224" y="237744"/>
            <a:ext cx="11438467" cy="11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1" y="1357313"/>
            <a:ext cx="1143846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5"/>
          <p:cNvSpPr>
            <a:spLocks noChangeArrowheads="1"/>
          </p:cNvSpPr>
          <p:nvPr userDrawn="1"/>
        </p:nvSpPr>
        <p:spPr bwMode="auto">
          <a:xfrm>
            <a:off x="11738047" y="6581778"/>
            <a:ext cx="453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A67D99C-74A0-45ED-979B-72F0673F47F0}" type="slidenum">
              <a:rPr lang="en-US" sz="1200" b="1">
                <a:solidFill>
                  <a:srgbClr val="89A7E2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b="1" dirty="0">
              <a:solidFill>
                <a:srgbClr val="89A7E2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750927" y="6581778"/>
            <a:ext cx="26901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200" noProof="0">
                <a:solidFill>
                  <a:srgbClr val="89A7E2"/>
                </a:solidFill>
              </a:rPr>
              <a:t>Confidencial – Solo</a:t>
            </a:r>
            <a:r>
              <a:rPr lang="es-CO" sz="1200" baseline="0" noProof="0">
                <a:solidFill>
                  <a:srgbClr val="89A7E2"/>
                </a:solidFill>
              </a:rPr>
              <a:t> para Uso Interno</a:t>
            </a:r>
            <a:endParaRPr lang="es-CO" sz="1200" noProof="0">
              <a:solidFill>
                <a:srgbClr val="89A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996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spcBef>
          <a:spcPct val="7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2625" indent="-282575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968375" indent="-1714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254125" indent="-1714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-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1597025" indent="-22860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0542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5114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9686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4258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6767" y="101600"/>
            <a:ext cx="11438467" cy="11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1" y="1357313"/>
            <a:ext cx="1143846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5"/>
          <p:cNvSpPr>
            <a:spLocks noChangeArrowheads="1"/>
          </p:cNvSpPr>
          <p:nvPr userDrawn="1"/>
        </p:nvSpPr>
        <p:spPr bwMode="auto">
          <a:xfrm>
            <a:off x="11738047" y="6581778"/>
            <a:ext cx="453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A67D99C-74A0-45ED-979B-72F0673F47F0}" type="slidenum">
              <a:rPr lang="en-US" sz="1200" b="1">
                <a:solidFill>
                  <a:srgbClr val="89A7E2"/>
                </a:solidFill>
                <a:latin typeface="Arial"/>
                <a:cs typeface="Arial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b="1" dirty="0">
              <a:solidFill>
                <a:srgbClr val="89A7E2"/>
              </a:solidFill>
              <a:latin typeface="Arial"/>
              <a:cs typeface="Arial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750927" y="6581778"/>
            <a:ext cx="26901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200" noProof="0">
                <a:solidFill>
                  <a:srgbClr val="89A7E2"/>
                </a:solidFill>
              </a:rPr>
              <a:t>Confidencial – Solo</a:t>
            </a:r>
            <a:r>
              <a:rPr lang="es-CO" sz="1200" baseline="0" noProof="0">
                <a:solidFill>
                  <a:srgbClr val="89A7E2"/>
                </a:solidFill>
              </a:rPr>
              <a:t> para Uso Interno</a:t>
            </a:r>
            <a:endParaRPr lang="es-CO" sz="1200" noProof="0">
              <a:solidFill>
                <a:srgbClr val="89A7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482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spcBef>
          <a:spcPct val="7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2625" indent="-282575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968375" indent="-1714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254125" indent="-1714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-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1597025" indent="-22860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0542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5114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29686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425825" indent="-228600" algn="l" rtl="0" eaLnBrk="1" fontAlgn="base" hangingPunct="1">
        <a:spcBef>
          <a:spcPct val="10000"/>
        </a:spcBef>
        <a:spcAft>
          <a:spcPct val="0"/>
        </a:spcAft>
        <a:buClr>
          <a:schemeClr val="tx2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Rectángulo 2082">
            <a:extLst>
              <a:ext uri="{FF2B5EF4-FFF2-40B4-BE49-F238E27FC236}">
                <a16:creationId xmlns:a16="http://schemas.microsoft.com/office/drawing/2014/main" id="{D90F8CA5-0864-BF83-8732-1E8FDC88163A}"/>
              </a:ext>
            </a:extLst>
          </p:cNvPr>
          <p:cNvSpPr/>
          <p:nvPr/>
        </p:nvSpPr>
        <p:spPr bwMode="auto">
          <a:xfrm>
            <a:off x="0" y="517447"/>
            <a:ext cx="12192000" cy="358317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39C49583-11C0-34B1-2AC8-932E1B8F79AD}"/>
              </a:ext>
            </a:extLst>
          </p:cNvPr>
          <p:cNvSpPr txBox="1">
            <a:spLocks/>
          </p:cNvSpPr>
          <p:nvPr/>
        </p:nvSpPr>
        <p:spPr bwMode="auto">
          <a:xfrm>
            <a:off x="7829550" y="5887822"/>
            <a:ext cx="4362450" cy="63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tabLst>
                <a:tab pos="2116138" algn="l"/>
              </a:tabLst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6826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96837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254125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1597025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Char char="»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054225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»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511425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»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2968625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»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425825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Char char="»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r>
              <a:rPr lang="es-AR" sz="1800" b="0" kern="0" dirty="0">
                <a:solidFill>
                  <a:srgbClr val="003865"/>
                </a:solidFill>
                <a:effectLst/>
              </a:rPr>
              <a:t>Dr. Luis Santiago Re</a:t>
            </a:r>
          </a:p>
          <a:p>
            <a:r>
              <a:rPr lang="es-AR" sz="1800" b="0" kern="0" dirty="0">
                <a:solidFill>
                  <a:srgbClr val="003865"/>
                </a:solidFill>
                <a:effectLst/>
              </a:rPr>
              <a:t>Servicio de Nefrología</a:t>
            </a:r>
          </a:p>
        </p:txBody>
      </p:sp>
      <p:sp>
        <p:nvSpPr>
          <p:cNvPr id="2474" name="Rectángulo 2473">
            <a:extLst>
              <a:ext uri="{FF2B5EF4-FFF2-40B4-BE49-F238E27FC236}">
                <a16:creationId xmlns:a16="http://schemas.microsoft.com/office/drawing/2014/main" id="{C05A9439-17AE-AFF0-342A-84BB06CA31D9}"/>
              </a:ext>
            </a:extLst>
          </p:cNvPr>
          <p:cNvSpPr/>
          <p:nvPr/>
        </p:nvSpPr>
        <p:spPr bwMode="auto">
          <a:xfrm>
            <a:off x="11896344" y="6581001"/>
            <a:ext cx="295656" cy="2769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DFEB94-6179-4254-96C5-19CD0A8A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4829"/>
            <a:ext cx="12192000" cy="308781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s-AR" sz="5200" b="0" dirty="0">
                <a:solidFill>
                  <a:srgbClr val="003865"/>
                </a:solidFill>
                <a:effectLst/>
              </a:rPr>
              <a:t>Diagnóstico Diferencial de las Microangiopatías Trombóticas</a:t>
            </a:r>
          </a:p>
        </p:txBody>
      </p:sp>
      <p:pic>
        <p:nvPicPr>
          <p:cNvPr id="1026" name="Picture 2" descr="Se inauguró un nuevo hospital público de alta complejidad y emergencias en  el conurbano - LA NACION">
            <a:extLst>
              <a:ext uri="{FF2B5EF4-FFF2-40B4-BE49-F238E27FC236}">
                <a16:creationId xmlns:a16="http://schemas.microsoft.com/office/drawing/2014/main" id="{FA08D3CA-B3C7-9086-3E8D-9F08AB29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89" y="3471704"/>
            <a:ext cx="3940243" cy="26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for Municipalidad del Pilar">
            <a:extLst>
              <a:ext uri="{FF2B5EF4-FFF2-40B4-BE49-F238E27FC236}">
                <a16:creationId xmlns:a16="http://schemas.microsoft.com/office/drawing/2014/main" id="{31AB5767-6913-9BCD-C3D6-3FF4B194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75" y="3182555"/>
            <a:ext cx="2622052" cy="262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648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4208"/>
            <a:ext cx="12192000" cy="3025522"/>
          </a:xfrm>
        </p:spPr>
        <p:txBody>
          <a:bodyPr/>
          <a:lstStyle/>
          <a:p>
            <a:r>
              <a:rPr lang="es-ES" sz="4400" cap="all" dirty="0">
                <a:solidFill>
                  <a:srgbClr val="003865"/>
                </a:solidFill>
                <a:effectLst/>
              </a:rPr>
              <a:t>Síndrome Urémico</a:t>
            </a:r>
            <a:br>
              <a:rPr lang="es-ES" sz="4400" cap="all" dirty="0">
                <a:solidFill>
                  <a:srgbClr val="003865"/>
                </a:solidFill>
                <a:effectLst/>
              </a:rPr>
            </a:br>
            <a:r>
              <a:rPr lang="es-ES" sz="4400" cap="all" dirty="0">
                <a:solidFill>
                  <a:srgbClr val="003865"/>
                </a:solidFill>
                <a:effectLst/>
              </a:rPr>
              <a:t>Hemolítico Atípico</a:t>
            </a:r>
            <a:br>
              <a:rPr lang="es-ES" sz="4400" cap="all" dirty="0">
                <a:solidFill>
                  <a:srgbClr val="003865"/>
                </a:solidFill>
                <a:effectLst/>
              </a:rPr>
            </a:br>
            <a:r>
              <a:rPr lang="es-ES" sz="4400" cap="all" dirty="0">
                <a:solidFill>
                  <a:srgbClr val="003865"/>
                </a:solidFill>
                <a:effectLst/>
              </a:rPr>
              <a:t>(</a:t>
            </a:r>
            <a:r>
              <a:rPr lang="es-ES" sz="4400" cap="all" dirty="0" err="1">
                <a:solidFill>
                  <a:srgbClr val="003865"/>
                </a:solidFill>
                <a:effectLst/>
              </a:rPr>
              <a:t>SUH</a:t>
            </a:r>
            <a:r>
              <a:rPr lang="es-ES" sz="4400" dirty="0" err="1">
                <a:solidFill>
                  <a:srgbClr val="003865"/>
                </a:solidFill>
                <a:effectLst/>
              </a:rPr>
              <a:t>a</a:t>
            </a:r>
            <a:r>
              <a:rPr lang="es-ES" sz="4400" cap="all" dirty="0">
                <a:solidFill>
                  <a:srgbClr val="003865"/>
                </a:solidFill>
                <a:effectLst/>
              </a:rPr>
              <a:t>)</a:t>
            </a:r>
            <a:endParaRPr lang="en-US" sz="4400" cap="all" dirty="0">
              <a:solidFill>
                <a:srgbClr val="003865"/>
              </a:solidFill>
              <a:effectLst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8E2BEE2-19DB-2C54-D8B0-F270BA74C3BF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40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937" y="177800"/>
            <a:ext cx="9451975" cy="1114426"/>
          </a:xfrm>
        </p:spPr>
        <p:txBody>
          <a:bodyPr/>
          <a:lstStyle/>
          <a:p>
            <a:r>
              <a:rPr lang="es-ES" sz="4000" dirty="0">
                <a:solidFill>
                  <a:srgbClr val="003865"/>
                </a:solidFill>
                <a:effectLst>
                  <a:innerShdw blurRad="63500" dist="50800" dir="2700000">
                    <a:srgbClr val="FFFFFF"/>
                  </a:innerShdw>
                </a:effectLst>
              </a:rPr>
              <a:t>Síndrome</a:t>
            </a:r>
            <a:r>
              <a:rPr lang="es-ES" dirty="0">
                <a:solidFill>
                  <a:srgbClr val="003865"/>
                </a:solidFill>
                <a:effectLst>
                  <a:innerShdw blurRad="63500" dist="50800" dir="2700000">
                    <a:srgbClr val="FFFFFF"/>
                  </a:innerShdw>
                </a:effectLst>
              </a:rPr>
              <a:t> </a:t>
            </a:r>
            <a:r>
              <a:rPr lang="es-ES" sz="4000" dirty="0">
                <a:solidFill>
                  <a:srgbClr val="003865"/>
                </a:solidFill>
                <a:effectLst>
                  <a:innerShdw blurRad="63500" dist="50800" dir="2700000">
                    <a:srgbClr val="FFFFFF"/>
                  </a:innerShdw>
                </a:effectLst>
              </a:rPr>
              <a:t>Urémico Hemolítico Atípico</a:t>
            </a:r>
            <a:endParaRPr lang="en-US" sz="4000" dirty="0">
              <a:solidFill>
                <a:srgbClr val="003865"/>
              </a:solidFill>
              <a:effectLst>
                <a:innerShdw blurRad="63500" dist="50800" dir="2700000">
                  <a:srgbClr val="FFFFFF"/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0325" y="1435101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3865"/>
                </a:solidFill>
                <a:latin typeface="Arial"/>
                <a:cs typeface="Arial"/>
              </a:rPr>
              <a:t>Es una enfermedad </a:t>
            </a:r>
            <a:r>
              <a:rPr lang="es-ES" sz="2000" dirty="0" err="1">
                <a:solidFill>
                  <a:srgbClr val="003865"/>
                </a:solidFill>
                <a:latin typeface="Arial"/>
                <a:cs typeface="Arial"/>
              </a:rPr>
              <a:t>ultrarara</a:t>
            </a:r>
            <a:r>
              <a:rPr lang="es-ES" sz="2000" dirty="0">
                <a:solidFill>
                  <a:srgbClr val="003865"/>
                </a:solidFill>
                <a:latin typeface="Arial"/>
                <a:cs typeface="Arial"/>
              </a:rPr>
              <a:t> </a:t>
            </a:r>
            <a:r>
              <a:rPr lang="es-ES" sz="2000" dirty="0">
                <a:solidFill>
                  <a:srgbClr val="003865"/>
                </a:solidFill>
              </a:rPr>
              <a:t>(0.5 casos/millón/año)</a:t>
            </a:r>
          </a:p>
          <a:p>
            <a:endParaRPr lang="es-ES" sz="2000" dirty="0">
              <a:solidFill>
                <a:srgbClr val="00386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3865"/>
                </a:solidFill>
                <a:latin typeface="Arial"/>
                <a:cs typeface="Arial"/>
              </a:rPr>
              <a:t>Está causada por mutación en uno más genes que codifican las proteínas reguladoras del Complemento. </a:t>
            </a:r>
          </a:p>
          <a:p>
            <a:endParaRPr lang="es-ES" sz="2000" dirty="0">
              <a:solidFill>
                <a:srgbClr val="00386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3865"/>
                </a:solidFill>
                <a:latin typeface="Arial"/>
                <a:cs typeface="Arial"/>
              </a:rPr>
              <a:t>Es un diagnóstico de exclusión luego de descartar todas las otras causas de MAT</a:t>
            </a:r>
          </a:p>
          <a:p>
            <a:endParaRPr lang="es-ES" sz="2000" dirty="0">
              <a:solidFill>
                <a:srgbClr val="00386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3865"/>
                </a:solidFill>
                <a:latin typeface="Arial"/>
                <a:cs typeface="Arial"/>
              </a:rPr>
              <a:t>Evolución clínica en brotes, entre los cuales  la sintomatología puede estar solapada.</a:t>
            </a:r>
          </a:p>
          <a:p>
            <a:endParaRPr lang="es-ES" sz="2000" dirty="0">
              <a:solidFill>
                <a:srgbClr val="00386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3865"/>
                </a:solidFill>
                <a:latin typeface="Arial"/>
                <a:cs typeface="Arial"/>
              </a:rPr>
              <a:t>79% de los pacientes mueren, requieren diálisis o presentan daño renal permanente a los 3  años.</a:t>
            </a:r>
            <a:r>
              <a:rPr lang="es-ES" sz="1600" dirty="0">
                <a:solidFill>
                  <a:srgbClr val="003865"/>
                </a:solidFill>
                <a:latin typeface="Arial"/>
                <a:cs typeface="Arial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386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solidFill>
                <a:srgbClr val="003865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B716B9-0328-35AD-51E0-155F5CAFA7F6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5182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420" y="189461"/>
            <a:ext cx="8175733" cy="885826"/>
          </a:xfrm>
        </p:spPr>
        <p:txBody>
          <a:bodyPr>
            <a:normAutofit/>
          </a:bodyPr>
          <a:lstStyle/>
          <a:p>
            <a:r>
              <a:rPr lang="es-ES" sz="4000" b="0" dirty="0">
                <a:solidFill>
                  <a:srgbClr val="003865"/>
                </a:solidFill>
                <a:effectLst/>
              </a:rPr>
              <a:t>Vías del Complemento</a:t>
            </a:r>
            <a:endParaRPr lang="en-US" sz="4000" b="0" baseline="30000" dirty="0">
              <a:solidFill>
                <a:srgbClr val="003865"/>
              </a:solidFill>
              <a:effectLst/>
            </a:endParaRPr>
          </a:p>
        </p:txBody>
      </p:sp>
      <p:sp>
        <p:nvSpPr>
          <p:cNvPr id="118" name="Left Arrow 117"/>
          <p:cNvSpPr/>
          <p:nvPr/>
        </p:nvSpPr>
        <p:spPr>
          <a:xfrm rot="2295852" flipH="1">
            <a:off x="6226488" y="4028129"/>
            <a:ext cx="1195296" cy="198928"/>
          </a:xfrm>
          <a:prstGeom prst="lef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909108" y="1252892"/>
            <a:ext cx="8111976" cy="4308048"/>
            <a:chOff x="-789821" y="1048045"/>
            <a:chExt cx="9814487" cy="5160466"/>
          </a:xfrm>
        </p:grpSpPr>
        <p:sp>
          <p:nvSpPr>
            <p:cNvPr id="120" name="Left Arrow 119"/>
            <p:cNvSpPr/>
            <p:nvPr/>
          </p:nvSpPr>
          <p:spPr bwMode="auto">
            <a:xfrm flipH="1">
              <a:off x="6477000" y="5235903"/>
              <a:ext cx="1234440" cy="862012"/>
            </a:xfrm>
            <a:prstGeom prst="leftArrow">
              <a:avLst/>
            </a:prstGeom>
            <a:gradFill flip="none" rotWithShape="1">
              <a:gsLst>
                <a:gs pos="0">
                  <a:srgbClr val="FF9D3B">
                    <a:lumMod val="20000"/>
                    <a:lumOff val="80000"/>
                  </a:srgbClr>
                </a:gs>
                <a:gs pos="60000">
                  <a:srgbClr val="FF9D3B">
                    <a:lumMod val="40000"/>
                    <a:lumOff val="60000"/>
                  </a:srgbClr>
                </a:gs>
                <a:gs pos="100000">
                  <a:srgbClr val="FF9D3B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45720" rIns="45720" anchor="ctr">
              <a:normAutofit/>
            </a:bodyPr>
            <a:lstStyle/>
            <a:p>
              <a:pPr defTabSz="949325" eaLnBrk="0" hangingPunct="0">
                <a:lnSpc>
                  <a:spcPts val="1300"/>
                </a:lnSpc>
                <a:defRPr/>
              </a:pPr>
              <a:r>
                <a:rPr lang="en-US" sz="1200" b="1" kern="0" dirty="0">
                  <a:solidFill>
                    <a:srgbClr val="262626"/>
                  </a:solidFill>
                  <a:latin typeface="Arial Narrow" pitchFamily="34" charset="0"/>
                  <a:cs typeface="Arial" charset="0"/>
                </a:rPr>
                <a:t> </a:t>
              </a:r>
              <a:endParaRPr lang="en-US" sz="1200" b="1" kern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endParaRPr>
            </a:p>
          </p:txBody>
        </p:sp>
        <p:grpSp>
          <p:nvGrpSpPr>
            <p:cNvPr id="121" name="Group 58"/>
            <p:cNvGrpSpPr/>
            <p:nvPr/>
          </p:nvGrpSpPr>
          <p:grpSpPr>
            <a:xfrm>
              <a:off x="103524" y="5296140"/>
              <a:ext cx="2505984" cy="862013"/>
              <a:chOff x="137390" y="5573923"/>
              <a:chExt cx="2505984" cy="862013"/>
            </a:xfrm>
          </p:grpSpPr>
          <p:sp>
            <p:nvSpPr>
              <p:cNvPr id="166" name="Left Arrow 165"/>
              <p:cNvSpPr/>
              <p:nvPr/>
            </p:nvSpPr>
            <p:spPr bwMode="auto">
              <a:xfrm>
                <a:off x="1408933" y="5573923"/>
                <a:ext cx="1234441" cy="862013"/>
              </a:xfrm>
              <a:prstGeom prst="leftArrow">
                <a:avLst/>
              </a:prstGeom>
              <a:gradFill flip="none" rotWithShape="1">
                <a:gsLst>
                  <a:gs pos="0">
                    <a:srgbClr val="FF9D3B">
                      <a:lumMod val="20000"/>
                      <a:lumOff val="80000"/>
                    </a:srgbClr>
                  </a:gs>
                  <a:gs pos="60000">
                    <a:srgbClr val="FF9D3B">
                      <a:lumMod val="40000"/>
                      <a:lumOff val="60000"/>
                    </a:srgbClr>
                  </a:gs>
                  <a:gs pos="100000">
                    <a:srgbClr val="FF9D3B">
                      <a:lumMod val="60000"/>
                      <a:lumOff val="40000"/>
                    </a:srgbClr>
                  </a:gs>
                </a:gsLst>
                <a:lin ang="10800000" scaled="1"/>
                <a:tileRect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45720" rIns="45720" anchor="ctr">
                <a:normAutofit/>
              </a:bodyPr>
              <a:lstStyle/>
              <a:p>
                <a:pPr defTabSz="949325" eaLnBrk="0" hangingPunct="0">
                  <a:lnSpc>
                    <a:spcPts val="1300"/>
                  </a:lnSpc>
                  <a:defRPr/>
                </a:pPr>
                <a:endParaRPr lang="en-US" sz="1200" b="1" kern="0" dirty="0">
                  <a:solidFill>
                    <a:srgbClr val="26262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/>
                </a:endParaRPr>
              </a:p>
            </p:txBody>
          </p:sp>
          <p:sp>
            <p:nvSpPr>
              <p:cNvPr id="167" name="AutoShape 29"/>
              <p:cNvSpPr>
                <a:spLocks noChangeArrowheads="1"/>
              </p:cNvSpPr>
              <p:nvPr/>
            </p:nvSpPr>
            <p:spPr bwMode="auto">
              <a:xfrm>
                <a:off x="137390" y="5574793"/>
                <a:ext cx="1047847" cy="86085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wrap="none" lIns="45720" rIns="45720" anchor="ctr">
                <a:normAutofit/>
              </a:bodyPr>
              <a:lstStyle/>
              <a:p>
                <a:pPr indent="-173736" defTabSz="949325" eaLnBrk="0" fontAlgn="base" hangingPunct="0">
                  <a:lnSpc>
                    <a:spcPct val="95000"/>
                  </a:lnSpc>
                  <a:spcAft>
                    <a:spcPct val="0"/>
                  </a:spcAft>
                  <a:buClr>
                    <a:srgbClr val="7F1900"/>
                  </a:buClr>
                  <a:defRPr/>
                </a:pPr>
                <a:r>
                  <a:rPr lang="en-GB" sz="1200" b="1" kern="0" dirty="0" err="1">
                    <a:solidFill>
                      <a:srgbClr val="003865"/>
                    </a:solidFill>
                    <a:latin typeface="Arial"/>
                    <a:cs typeface="Arial Narrow"/>
                  </a:rPr>
                  <a:t>Anafilaxia</a:t>
                </a:r>
                <a:endParaRPr lang="en-GB" sz="1200" b="1" kern="0" dirty="0">
                  <a:solidFill>
                    <a:srgbClr val="003865"/>
                  </a:solidFill>
                  <a:latin typeface="Arial"/>
                  <a:cs typeface="Arial Narrow"/>
                </a:endParaRPr>
              </a:p>
              <a:p>
                <a:pPr indent="-173736" defTabSz="949325" eaLnBrk="0" fontAlgn="base" hangingPunct="0">
                  <a:lnSpc>
                    <a:spcPct val="95000"/>
                  </a:lnSpc>
                  <a:spcAft>
                    <a:spcPct val="0"/>
                  </a:spcAft>
                  <a:buClr>
                    <a:srgbClr val="7F1900"/>
                  </a:buClr>
                  <a:defRPr/>
                </a:pPr>
                <a:r>
                  <a:rPr lang="en-GB" sz="1200" b="1" kern="0" dirty="0" err="1">
                    <a:solidFill>
                      <a:srgbClr val="003865"/>
                    </a:solidFill>
                    <a:latin typeface="Arial"/>
                    <a:cs typeface="Arial Narrow"/>
                  </a:rPr>
                  <a:t>Inflamación</a:t>
                </a:r>
                <a:endParaRPr lang="en-GB" sz="1200" b="1" kern="0" dirty="0">
                  <a:solidFill>
                    <a:srgbClr val="003865"/>
                  </a:solidFill>
                  <a:latin typeface="Arial"/>
                  <a:cs typeface="Arial Narrow"/>
                </a:endParaRPr>
              </a:p>
              <a:p>
                <a:pPr indent="-173736" defTabSz="949325" eaLnBrk="0" fontAlgn="base" hangingPunct="0">
                  <a:lnSpc>
                    <a:spcPct val="95000"/>
                  </a:lnSpc>
                  <a:spcAft>
                    <a:spcPct val="0"/>
                  </a:spcAft>
                  <a:buClr>
                    <a:srgbClr val="7F1900"/>
                  </a:buClr>
                  <a:defRPr/>
                </a:pPr>
                <a:r>
                  <a:rPr lang="en-GB" sz="1200" b="1" kern="0" dirty="0" err="1">
                    <a:solidFill>
                      <a:srgbClr val="003865"/>
                    </a:solidFill>
                    <a:latin typeface="Arial"/>
                    <a:cs typeface="Arial Narrow"/>
                  </a:rPr>
                  <a:t>Trombosis</a:t>
                </a:r>
                <a:endParaRPr lang="en-GB" sz="1200" b="1" kern="0" dirty="0">
                  <a:solidFill>
                    <a:srgbClr val="003865"/>
                  </a:solidFill>
                  <a:latin typeface="Arial"/>
                  <a:cs typeface="Arial Narrow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2575561" y="3041652"/>
              <a:ext cx="3901439" cy="3166859"/>
              <a:chOff x="2575561" y="2916566"/>
              <a:chExt cx="3901439" cy="3166859"/>
            </a:xfrm>
          </p:grpSpPr>
          <p:sp>
            <p:nvSpPr>
              <p:cNvPr id="158" name="Rounded Rectangle 6"/>
              <p:cNvSpPr/>
              <p:nvPr/>
            </p:nvSpPr>
            <p:spPr bwMode="auto">
              <a:xfrm>
                <a:off x="4623817" y="4842093"/>
                <a:ext cx="1853183" cy="1241332"/>
              </a:xfrm>
              <a:prstGeom prst="roundRect">
                <a:avLst/>
              </a:prstGeom>
              <a:solidFill>
                <a:srgbClr val="FCD5B5"/>
              </a:solidFill>
              <a:ln>
                <a:solidFill>
                  <a:srgbClr val="F79646"/>
                </a:solidFill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anchor="t" anchorCtr="0"/>
              <a:lstStyle/>
              <a:p>
                <a:pPr indent="-173736" algn="ctr" defTabSz="949325" eaLnBrk="0" fontAlgn="base" hangingPunct="0">
                  <a:lnSpc>
                    <a:spcPct val="75000"/>
                  </a:lnSpc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US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C5b-9 </a:t>
                </a:r>
                <a:endParaRPr lang="en-US" sz="8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7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Lisis</a:t>
                </a:r>
                <a:r>
                  <a:rPr lang="en-GB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 </a:t>
                </a: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celular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7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Activación</a:t>
                </a:r>
                <a:r>
                  <a:rPr lang="en-GB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 </a:t>
                </a:r>
              </a:p>
              <a:p>
                <a:pPr lvl="1" defTabSz="949325" eaLnBrk="0" fontAlgn="base" hangingPunct="0">
                  <a:lnSpc>
                    <a:spcPct val="7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Plaquetaria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lvl="1" defTabSz="949325" eaLnBrk="0" fontAlgn="base" hangingPunct="0">
                  <a:lnSpc>
                    <a:spcPct val="7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Endotelial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lvl="1" defTabSz="949325" eaLnBrk="0" fontAlgn="base" hangingPunct="0">
                  <a:lnSpc>
                    <a:spcPct val="7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Luecocitaria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7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Protrombótica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59" name="Rounded Rectangle 6"/>
              <p:cNvSpPr/>
              <p:nvPr/>
            </p:nvSpPr>
            <p:spPr bwMode="auto">
              <a:xfrm>
                <a:off x="2575561" y="4842090"/>
                <a:ext cx="1844037" cy="1233848"/>
              </a:xfrm>
              <a:prstGeom prst="roundRect">
                <a:avLst/>
              </a:prstGeom>
              <a:solidFill>
                <a:srgbClr val="FCD5B5"/>
              </a:solidFill>
              <a:ln>
                <a:solidFill>
                  <a:srgbClr val="F79646"/>
                </a:solidFill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anchor="t" anchorCtr="0"/>
              <a:lstStyle/>
              <a:p>
                <a:pPr marL="173736" indent="-173736" algn="ctr"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US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C5a</a:t>
                </a:r>
              </a:p>
              <a:p>
                <a:pPr marL="173736" indent="-173736"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Anafilotoxina</a:t>
                </a:r>
                <a:r>
                  <a:rPr lang="en-GB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 </a:t>
                </a: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potente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Quimiotaxis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Activacion</a:t>
                </a:r>
                <a:r>
                  <a:rPr lang="en-GB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 </a:t>
                </a: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leucocitaria</a:t>
                </a:r>
                <a:r>
                  <a:rPr lang="en-GB" sz="9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 y</a:t>
                </a:r>
              </a:p>
              <a:p>
                <a:pPr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endotelial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r>
                  <a:rPr lang="en-GB" sz="900" b="1" kern="0" dirty="0" err="1">
                    <a:solidFill>
                      <a:srgbClr val="262626"/>
                    </a:solidFill>
                    <a:latin typeface="Arial"/>
                    <a:cs typeface="Arial"/>
                  </a:rPr>
                  <a:t>Protrombotica</a:t>
                </a: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endParaRPr lang="en-GB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  <a:p>
                <a:pPr defTabSz="949325" eaLnBrk="0" fontAlgn="base" hangingPunct="0">
                  <a:lnSpc>
                    <a:spcPct val="85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rgbClr val="F26521"/>
                  </a:buClr>
                  <a:defRPr/>
                </a:pPr>
                <a:endParaRPr lang="en-US" sz="900" b="1" kern="0" dirty="0">
                  <a:solidFill>
                    <a:srgbClr val="262626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60" name="Left Arrow 159"/>
              <p:cNvSpPr/>
              <p:nvPr/>
            </p:nvSpPr>
            <p:spPr>
              <a:xfrm rot="19304148">
                <a:off x="3056025" y="4189276"/>
                <a:ext cx="1411511" cy="234910"/>
              </a:xfrm>
              <a:prstGeom prst="leftArrow">
                <a:avLst/>
              </a:prstGeom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61" name="Group 11"/>
              <p:cNvGrpSpPr/>
              <p:nvPr/>
            </p:nvGrpSpPr>
            <p:grpSpPr>
              <a:xfrm>
                <a:off x="4083248" y="3543300"/>
                <a:ext cx="797086" cy="500895"/>
                <a:chOff x="4117142" y="3783574"/>
                <a:chExt cx="737810" cy="500895"/>
              </a:xfrm>
            </p:grpSpPr>
            <p:sp>
              <p:nvSpPr>
                <p:cNvPr id="164" name="Rounded Rectangle 6"/>
                <p:cNvSpPr/>
                <p:nvPr/>
              </p:nvSpPr>
              <p:spPr bwMode="auto">
                <a:xfrm>
                  <a:off x="4117142" y="3980342"/>
                  <a:ext cx="737810" cy="304127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rgbClr val="F79646"/>
                  </a:solidFill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defRPr/>
                  </a:pPr>
                  <a:r>
                    <a:rPr lang="en-US" sz="1200" b="1" kern="0" dirty="0">
                      <a:solidFill>
                        <a:srgbClr val="262626"/>
                      </a:solidFill>
                      <a:latin typeface="Arial"/>
                      <a:cs typeface="Arial"/>
                    </a:rPr>
                    <a:t>C5</a:t>
                  </a:r>
                </a:p>
              </p:txBody>
            </p:sp>
            <p:sp>
              <p:nvSpPr>
                <p:cNvPr id="165" name="Left Arrow 164"/>
                <p:cNvSpPr/>
                <p:nvPr/>
              </p:nvSpPr>
              <p:spPr>
                <a:xfrm rot="16200000" flipV="1">
                  <a:off x="4355583" y="3804044"/>
                  <a:ext cx="221396" cy="180455"/>
                </a:xfrm>
                <a:prstGeom prst="leftArrow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62" name="Rounded Rectangle 6"/>
              <p:cNvSpPr/>
              <p:nvPr/>
            </p:nvSpPr>
            <p:spPr bwMode="auto">
              <a:xfrm>
                <a:off x="3524083" y="3254993"/>
                <a:ext cx="1828801" cy="30816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/>
                </a:solidFill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 anchorCtr="1"/>
              <a:lstStyle/>
              <a:p>
                <a:pPr algn="ctr" eaLnBrk="0" hangingPunct="0">
                  <a:defRPr/>
                </a:pPr>
                <a:r>
                  <a:rPr lang="en-US" sz="1200" b="1" kern="0" dirty="0">
                    <a:solidFill>
                      <a:srgbClr val="262626"/>
                    </a:solidFill>
                    <a:latin typeface="Arial"/>
                    <a:cs typeface="Arial"/>
                  </a:rPr>
                  <a:t>C5-Convertasa</a:t>
                </a:r>
              </a:p>
            </p:txBody>
          </p:sp>
          <p:sp>
            <p:nvSpPr>
              <p:cNvPr id="163" name="Left Arrow 162"/>
              <p:cNvSpPr/>
              <p:nvPr/>
            </p:nvSpPr>
            <p:spPr>
              <a:xfrm rot="16200000">
                <a:off x="4289146" y="2988111"/>
                <a:ext cx="338427" cy="195337"/>
              </a:xfrm>
              <a:prstGeom prst="leftArrow">
                <a:avLst/>
              </a:prstGeom>
              <a:gradFill flip="none" rotWithShape="1">
                <a:gsLst>
                  <a:gs pos="100000">
                    <a:srgbClr val="A92229"/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>
                <a:solidFill>
                  <a:schemeClr val="accent6"/>
                </a:solidFill>
              </a:ln>
              <a:effectLst/>
              <a:scene3d>
                <a:camera prst="orthographicFront"/>
                <a:lightRig rig="threePt" dir="t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23" name="Text Box 15"/>
            <p:cNvSpPr txBox="1">
              <a:spLocks noChangeArrowheads="1"/>
            </p:cNvSpPr>
            <p:nvPr/>
          </p:nvSpPr>
          <p:spPr bwMode="auto">
            <a:xfrm rot="16200000">
              <a:off x="-1306422" y="2009891"/>
              <a:ext cx="1517329" cy="4840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49325">
                <a:defRPr/>
              </a:pPr>
              <a:r>
                <a:rPr lang="en-US" sz="2000" b="1" kern="0" dirty="0">
                  <a:solidFill>
                    <a:srgbClr val="4D91A1"/>
                  </a:solidFill>
                  <a:latin typeface="Arial"/>
                  <a:cs typeface="Arial"/>
                </a:rPr>
                <a:t>Proximal</a:t>
              </a:r>
            </a:p>
          </p:txBody>
        </p:sp>
        <p:grpSp>
          <p:nvGrpSpPr>
            <p:cNvPr id="124" name="Group 74"/>
            <p:cNvGrpSpPr/>
            <p:nvPr/>
          </p:nvGrpSpPr>
          <p:grpSpPr>
            <a:xfrm>
              <a:off x="2414783" y="1087386"/>
              <a:ext cx="4300256" cy="545044"/>
              <a:chOff x="2754921" y="1785624"/>
              <a:chExt cx="3915312" cy="300491"/>
            </a:xfrm>
          </p:grpSpPr>
          <p:cxnSp>
            <p:nvCxnSpPr>
              <p:cNvPr id="155" name="AutoShape 2"/>
              <p:cNvCxnSpPr>
                <a:cxnSpLocks noChangeShapeType="1"/>
              </p:cNvCxnSpPr>
              <p:nvPr/>
            </p:nvCxnSpPr>
            <p:spPr bwMode="auto">
              <a:xfrm>
                <a:off x="4624063" y="1785624"/>
                <a:ext cx="0" cy="288668"/>
              </a:xfrm>
              <a:prstGeom prst="straightConnector1">
                <a:avLst/>
              </a:prstGeom>
              <a:noFill/>
              <a:ln w="38100">
                <a:solidFill>
                  <a:srgbClr val="474746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56" name="AutoShape 2"/>
              <p:cNvCxnSpPr>
                <a:cxnSpLocks noChangeShapeType="1"/>
              </p:cNvCxnSpPr>
              <p:nvPr/>
            </p:nvCxnSpPr>
            <p:spPr bwMode="auto">
              <a:xfrm>
                <a:off x="2754921" y="1846654"/>
                <a:ext cx="1389522" cy="239461"/>
              </a:xfrm>
              <a:prstGeom prst="straightConnector1">
                <a:avLst/>
              </a:prstGeom>
              <a:noFill/>
              <a:ln w="38100">
                <a:solidFill>
                  <a:srgbClr val="474746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57" name="AutoShape 2"/>
              <p:cNvCxnSpPr>
                <a:cxnSpLocks noChangeShapeType="1"/>
              </p:cNvCxnSpPr>
              <p:nvPr/>
            </p:nvCxnSpPr>
            <p:spPr bwMode="auto">
              <a:xfrm flipH="1">
                <a:off x="5093779" y="1846654"/>
                <a:ext cx="1576454" cy="239461"/>
              </a:xfrm>
              <a:prstGeom prst="straightConnector1">
                <a:avLst/>
              </a:prstGeom>
              <a:noFill/>
              <a:ln w="38100">
                <a:solidFill>
                  <a:srgbClr val="474746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125" name="Rectangle 124"/>
            <p:cNvSpPr/>
            <p:nvPr/>
          </p:nvSpPr>
          <p:spPr>
            <a:xfrm>
              <a:off x="338239" y="1048045"/>
              <a:ext cx="2201334" cy="300081"/>
            </a:xfrm>
            <a:prstGeom prst="rect">
              <a:avLst/>
            </a:prstGeom>
            <a:solidFill>
              <a:srgbClr val="474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FFFFFF"/>
                  </a:solidFill>
                  <a:latin typeface="Arial"/>
                  <a:cs typeface="Arial"/>
                </a:rPr>
                <a:t>Vía</a:t>
              </a:r>
              <a:r>
                <a:rPr lang="en-US" sz="1400" dirty="0">
                  <a:solidFill>
                    <a:srgbClr val="FFFFFF"/>
                  </a:solidFill>
                  <a:latin typeface="Arial"/>
                  <a:cs typeface="Arial"/>
                </a:rPr>
                <a:t> de la </a:t>
              </a:r>
              <a:r>
                <a:rPr lang="en-US" sz="1400" dirty="0" err="1">
                  <a:solidFill>
                    <a:srgbClr val="FFFFFF"/>
                  </a:solidFill>
                  <a:latin typeface="Arial"/>
                  <a:cs typeface="Arial"/>
                </a:rPr>
                <a:t>Lectina</a:t>
              </a:r>
              <a:endParaRPr lang="en-US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471017" y="1050134"/>
              <a:ext cx="2201334" cy="300081"/>
            </a:xfrm>
            <a:prstGeom prst="rect">
              <a:avLst/>
            </a:prstGeom>
            <a:solidFill>
              <a:srgbClr val="474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FFFFFF"/>
                  </a:solidFill>
                  <a:latin typeface="Arial"/>
                  <a:cs typeface="Arial"/>
                </a:rPr>
                <a:t>Vía alterna</a:t>
              </a:r>
              <a:endParaRPr lang="en-US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351488" y="1048045"/>
              <a:ext cx="2201334" cy="300081"/>
            </a:xfrm>
            <a:prstGeom prst="rect">
              <a:avLst/>
            </a:prstGeom>
            <a:solidFill>
              <a:srgbClr val="47474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FFFFFF"/>
                  </a:solidFill>
                  <a:latin typeface="Arial"/>
                  <a:cs typeface="Arial"/>
                </a:rPr>
                <a:t>Vía Clásica</a:t>
              </a:r>
              <a:endParaRPr lang="en-US" sz="14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8" name="Text Box 16"/>
            <p:cNvSpPr txBox="1">
              <a:spLocks noChangeArrowheads="1"/>
            </p:cNvSpPr>
            <p:nvPr/>
          </p:nvSpPr>
          <p:spPr bwMode="auto">
            <a:xfrm rot="16200000">
              <a:off x="-1297803" y="4322893"/>
              <a:ext cx="1500047" cy="48408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49325">
                <a:defRPr/>
              </a:pPr>
              <a:r>
                <a:rPr lang="en-US" sz="2000" b="1" kern="0" dirty="0">
                  <a:solidFill>
                    <a:srgbClr val="FF3300"/>
                  </a:solidFill>
                  <a:latin typeface="Arial"/>
                  <a:cs typeface="Arial"/>
                </a:rPr>
                <a:t>Terminal</a:t>
              </a:r>
            </a:p>
          </p:txBody>
        </p:sp>
        <p:sp>
          <p:nvSpPr>
            <p:cNvPr id="129" name="Rounded Rectangle 6"/>
            <p:cNvSpPr/>
            <p:nvPr/>
          </p:nvSpPr>
          <p:spPr bwMode="auto">
            <a:xfrm>
              <a:off x="3524083" y="2822196"/>
              <a:ext cx="1828800" cy="3052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r>
                <a:rPr lang="en-US" sz="1200" b="1" kern="0" dirty="0">
                  <a:solidFill>
                    <a:srgbClr val="262626"/>
                  </a:solidFill>
                  <a:latin typeface="Arial"/>
                  <a:cs typeface="Arial"/>
                </a:rPr>
                <a:t>C3-Convertasa</a:t>
              </a:r>
            </a:p>
          </p:txBody>
        </p:sp>
        <p:sp>
          <p:nvSpPr>
            <p:cNvPr id="130" name="Rounded Rectangle 6"/>
            <p:cNvSpPr/>
            <p:nvPr/>
          </p:nvSpPr>
          <p:spPr bwMode="auto">
            <a:xfrm>
              <a:off x="4069578" y="2236781"/>
              <a:ext cx="737810" cy="3824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r>
                <a:rPr lang="en-US" sz="1200" b="1" kern="0" dirty="0">
                  <a:solidFill>
                    <a:srgbClr val="262626"/>
                  </a:solidFill>
                  <a:latin typeface="Arial"/>
                  <a:cs typeface="Arial"/>
                </a:rPr>
                <a:t>C3b</a:t>
              </a:r>
            </a:p>
          </p:txBody>
        </p:sp>
        <p:sp>
          <p:nvSpPr>
            <p:cNvPr id="131" name="Rounded Rectangle 6"/>
            <p:cNvSpPr/>
            <p:nvPr/>
          </p:nvSpPr>
          <p:spPr bwMode="auto">
            <a:xfrm>
              <a:off x="343858" y="1561973"/>
              <a:ext cx="2271458" cy="629202"/>
            </a:xfrm>
            <a:prstGeom prst="roundRect">
              <a:avLst/>
            </a:prstGeom>
            <a:solidFill>
              <a:srgbClr val="CCD1D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1"/>
            <a:lstStyle/>
            <a:p>
              <a:pPr algn="ctr" eaLnBrk="0" hangingPunct="0">
                <a:defRPr/>
              </a:pPr>
              <a:r>
                <a:rPr lang="es-ES" sz="1050" b="1" kern="0" dirty="0" err="1">
                  <a:solidFill>
                    <a:srgbClr val="474746"/>
                  </a:solidFill>
                  <a:latin typeface="Arial"/>
                  <a:cs typeface="Arial"/>
                </a:rPr>
                <a:t>Opsonización</a:t>
              </a:r>
              <a:r>
                <a:rPr lang="es-ES" sz="1050" b="1" kern="0" dirty="0">
                  <a:solidFill>
                    <a:srgbClr val="474746"/>
                  </a:solidFill>
                  <a:latin typeface="Arial"/>
                  <a:cs typeface="Arial"/>
                </a:rPr>
                <a:t> microbiana</a:t>
              </a:r>
            </a:p>
            <a:p>
              <a:pPr algn="ctr" eaLnBrk="0" hangingPunct="0">
                <a:defRPr/>
              </a:pPr>
              <a:r>
                <a:rPr lang="es-ES" sz="1050" b="1" kern="0" dirty="0" err="1">
                  <a:solidFill>
                    <a:srgbClr val="474746"/>
                  </a:solidFill>
                  <a:latin typeface="Arial"/>
                  <a:cs typeface="Arial"/>
                </a:rPr>
                <a:t>Clearance</a:t>
              </a:r>
              <a:r>
                <a:rPr lang="es-ES" sz="1050" b="1" kern="0" dirty="0">
                  <a:solidFill>
                    <a:srgbClr val="474746"/>
                  </a:solidFill>
                  <a:latin typeface="Arial"/>
                  <a:cs typeface="Arial"/>
                </a:rPr>
                <a:t> de </a:t>
              </a:r>
              <a:r>
                <a:rPr lang="es-ES" sz="1050" b="1" kern="0" dirty="0" err="1">
                  <a:solidFill>
                    <a:srgbClr val="474746"/>
                  </a:solidFill>
                  <a:latin typeface="Arial"/>
                  <a:cs typeface="Arial"/>
                </a:rPr>
                <a:t>inmunocomplejos</a:t>
              </a:r>
              <a:endParaRPr lang="en-US" sz="1050" b="1" kern="0" dirty="0">
                <a:solidFill>
                  <a:srgbClr val="474746"/>
                </a:solidFill>
                <a:latin typeface="Arial"/>
                <a:cs typeface="Arial"/>
              </a:endParaRPr>
            </a:p>
          </p:txBody>
        </p:sp>
        <p:cxnSp>
          <p:nvCxnSpPr>
            <p:cNvPr id="132" name="Straight Arrow Connector 54"/>
            <p:cNvCxnSpPr>
              <a:cxnSpLocks noChangeShapeType="1"/>
            </p:cNvCxnSpPr>
            <p:nvPr/>
          </p:nvCxnSpPr>
          <p:spPr bwMode="auto">
            <a:xfrm flipH="1">
              <a:off x="3202622" y="1836293"/>
              <a:ext cx="1064578" cy="0"/>
            </a:xfrm>
            <a:prstGeom prst="straightConnector1">
              <a:avLst/>
            </a:prstGeom>
            <a:noFill/>
            <a:ln w="38100">
              <a:solidFill>
                <a:srgbClr val="A92229"/>
              </a:solidFill>
              <a:round/>
              <a:headEnd/>
              <a:tailEnd type="triangle" w="med" len="med"/>
            </a:ln>
          </p:spPr>
        </p:cxnSp>
        <p:sp>
          <p:nvSpPr>
            <p:cNvPr id="133" name="Left Arrow 132"/>
            <p:cNvSpPr/>
            <p:nvPr/>
          </p:nvSpPr>
          <p:spPr>
            <a:xfrm rot="16200000">
              <a:off x="4327840" y="2031382"/>
              <a:ext cx="215445" cy="195352"/>
            </a:xfrm>
            <a:prstGeom prst="leftArrow">
              <a:avLst/>
            </a:prstGeom>
            <a:solidFill>
              <a:srgbClr val="A922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4" name="Rounded Rectangle 6"/>
            <p:cNvSpPr/>
            <p:nvPr/>
          </p:nvSpPr>
          <p:spPr bwMode="auto">
            <a:xfrm>
              <a:off x="4083248" y="1644311"/>
              <a:ext cx="737810" cy="3839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r>
                <a:rPr lang="en-US" sz="1200" b="1" kern="0" dirty="0">
                  <a:solidFill>
                    <a:srgbClr val="262626"/>
                  </a:solidFill>
                  <a:latin typeface="Arial"/>
                  <a:cs typeface="Arial"/>
                </a:rPr>
                <a:t>C3</a:t>
              </a:r>
            </a:p>
          </p:txBody>
        </p:sp>
        <p:sp>
          <p:nvSpPr>
            <p:cNvPr id="135" name="Left Arrow 134"/>
            <p:cNvSpPr/>
            <p:nvPr/>
          </p:nvSpPr>
          <p:spPr>
            <a:xfrm rot="16200000">
              <a:off x="4344177" y="2624787"/>
              <a:ext cx="215445" cy="195352"/>
            </a:xfrm>
            <a:prstGeom prst="leftArrow">
              <a:avLst/>
            </a:prstGeom>
            <a:solidFill>
              <a:srgbClr val="A9222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36" name="Picture 2" descr="C:\Users\Robin\Desktop\Stuff\2012_Pro\Alexion\10251_AXN_PromoSK_2012\BrandingAndRBCart\ArrowCircle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rgbClr val="3FC8FF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5941058">
              <a:off x="3967500" y="1944090"/>
              <a:ext cx="970630" cy="955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37" name="Group 136"/>
            <p:cNvGrpSpPr/>
            <p:nvPr/>
          </p:nvGrpSpPr>
          <p:grpSpPr>
            <a:xfrm>
              <a:off x="4922705" y="2191175"/>
              <a:ext cx="1911840" cy="179922"/>
              <a:chOff x="4912195" y="2097619"/>
              <a:chExt cx="1911840" cy="179922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4916704" y="2185482"/>
                <a:ext cx="1907331" cy="1565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4912195" y="2097619"/>
                <a:ext cx="0" cy="179922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</p:cxnSp>
        </p:grpSp>
        <p:grpSp>
          <p:nvGrpSpPr>
            <p:cNvPr id="138" name="Group 137"/>
            <p:cNvGrpSpPr/>
            <p:nvPr/>
          </p:nvGrpSpPr>
          <p:grpSpPr>
            <a:xfrm>
              <a:off x="4922705" y="2390874"/>
              <a:ext cx="1911840" cy="179922"/>
              <a:chOff x="4912195" y="2097619"/>
              <a:chExt cx="1911840" cy="179922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4916704" y="2185482"/>
                <a:ext cx="1907331" cy="10682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4912195" y="2097619"/>
                <a:ext cx="0" cy="179922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</p:cxnSp>
        </p:grpSp>
        <p:sp>
          <p:nvSpPr>
            <p:cNvPr id="139" name="Rounded Rectangle 6"/>
            <p:cNvSpPr/>
            <p:nvPr/>
          </p:nvSpPr>
          <p:spPr bwMode="auto">
            <a:xfrm>
              <a:off x="7117335" y="1913511"/>
              <a:ext cx="1907331" cy="41159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t" anchorCtr="1"/>
            <a:lstStyle/>
            <a:p>
              <a:pPr algn="ctr" eaLnBrk="0" hangingPunct="0">
                <a:defRPr/>
              </a:pPr>
              <a:r>
                <a:rPr lang="en-US" sz="1000" b="1" kern="0" dirty="0">
                  <a:solidFill>
                    <a:srgbClr val="FFFFFF"/>
                  </a:solidFill>
                  <a:latin typeface="Arial"/>
                  <a:cs typeface="Arial"/>
                </a:rPr>
                <a:t>     </a:t>
              </a:r>
              <a:r>
                <a:rPr lang="en-US" sz="1000" b="1" kern="0" dirty="0" err="1">
                  <a:solidFill>
                    <a:srgbClr val="FFFFFF"/>
                  </a:solidFill>
                  <a:latin typeface="Arial"/>
                  <a:cs typeface="Arial"/>
                </a:rPr>
                <a:t>Inhibidores</a:t>
              </a:r>
              <a:r>
                <a:rPr lang="en-US" sz="1000" b="1" kern="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en-US" sz="1000" b="1" kern="0" dirty="0" err="1">
                  <a:solidFill>
                    <a:srgbClr val="FFFFFF"/>
                  </a:solidFill>
                  <a:latin typeface="Arial"/>
                  <a:cs typeface="Arial"/>
                </a:rPr>
                <a:t>Naturales</a:t>
              </a:r>
              <a:r>
                <a:rPr lang="en-US" sz="1000" b="1" kern="0" dirty="0">
                  <a:solidFill>
                    <a:srgbClr val="FFFFFF"/>
                  </a:solidFill>
                  <a:latin typeface="Arial"/>
                  <a:cs typeface="Arial"/>
                </a:rPr>
                <a:t>: CFH,CFI, MCP  </a:t>
              </a:r>
            </a:p>
          </p:txBody>
        </p:sp>
        <p:sp>
          <p:nvSpPr>
            <p:cNvPr id="140" name="Rounded Rectangle 6"/>
            <p:cNvSpPr/>
            <p:nvPr/>
          </p:nvSpPr>
          <p:spPr bwMode="auto">
            <a:xfrm>
              <a:off x="7109313" y="2416786"/>
              <a:ext cx="1915353" cy="4463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7F7F7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 anchorCtr="1"/>
            <a:lstStyle/>
            <a:p>
              <a:pPr algn="ctr" eaLnBrk="0" hangingPunct="0">
                <a:defRPr/>
              </a:pPr>
              <a:r>
                <a:rPr lang="en-US" sz="1000" b="1" kern="0" dirty="0" err="1">
                  <a:solidFill>
                    <a:srgbClr val="FFFFFF"/>
                  </a:solidFill>
                  <a:latin typeface="Arial"/>
                  <a:cs typeface="Arial"/>
                </a:rPr>
                <a:t>Trombomodulina</a:t>
              </a:r>
              <a:endParaRPr lang="en-US" sz="1000" b="1" kern="0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algn="ctr" eaLnBrk="0" hangingPunct="0">
                <a:defRPr/>
              </a:pPr>
              <a:r>
                <a:rPr lang="en-US" sz="1000" b="1" kern="0" dirty="0">
                  <a:solidFill>
                    <a:srgbClr val="FFFFFF"/>
                  </a:solidFill>
                  <a:latin typeface="Arial"/>
                  <a:cs typeface="Arial"/>
                </a:rPr>
                <a:t>      (THBD</a:t>
              </a:r>
              <a:r>
                <a:rPr lang="en-US" sz="1000" b="1" kern="0" dirty="0">
                  <a:solidFill>
                    <a:srgbClr val="262626"/>
                  </a:solidFill>
                  <a:latin typeface="Arial"/>
                  <a:cs typeface="Arial"/>
                </a:rPr>
                <a:t>)   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5170868" y="2971710"/>
              <a:ext cx="2658786" cy="1440806"/>
              <a:chOff x="5170868" y="2846624"/>
              <a:chExt cx="2658786" cy="1440806"/>
            </a:xfrm>
          </p:grpSpPr>
          <p:cxnSp>
            <p:nvCxnSpPr>
              <p:cNvPr id="149" name="Straight Connector 148"/>
              <p:cNvCxnSpPr>
                <a:cxnSpLocks/>
              </p:cNvCxnSpPr>
              <p:nvPr/>
            </p:nvCxnSpPr>
            <p:spPr>
              <a:xfrm flipH="1">
                <a:off x="5295979" y="2846624"/>
                <a:ext cx="2533675" cy="1326622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5170868" y="4135030"/>
                <a:ext cx="182880" cy="152400"/>
              </a:xfrm>
              <a:prstGeom prst="line">
                <a:avLst/>
              </a:prstGeom>
              <a:ln>
                <a:solidFill>
                  <a:schemeClr val="bg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"/>
            <p:cNvGrpSpPr/>
            <p:nvPr/>
          </p:nvGrpSpPr>
          <p:grpSpPr>
            <a:xfrm>
              <a:off x="4267204" y="4175775"/>
              <a:ext cx="808153" cy="332049"/>
              <a:chOff x="4446582" y="4436445"/>
              <a:chExt cx="668173" cy="327037"/>
            </a:xfrm>
          </p:grpSpPr>
          <p:sp>
            <p:nvSpPr>
              <p:cNvPr id="144" name="Text Box 21"/>
              <p:cNvSpPr txBox="1">
                <a:spLocks noChangeArrowheads="1"/>
              </p:cNvSpPr>
              <p:nvPr/>
            </p:nvSpPr>
            <p:spPr bwMode="auto">
              <a:xfrm>
                <a:off x="4446582" y="4436445"/>
                <a:ext cx="264712" cy="108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600" b="1" kern="0" dirty="0">
                    <a:solidFill>
                      <a:srgbClr val="FF3300"/>
                    </a:solidFill>
                    <a:latin typeface="Arial"/>
                    <a:cs typeface="Arial"/>
                  </a:rPr>
                  <a:t>C5b</a:t>
                </a:r>
              </a:p>
            </p:txBody>
          </p:sp>
          <p:sp>
            <p:nvSpPr>
              <p:cNvPr id="145" name="Text Box 21"/>
              <p:cNvSpPr txBox="1">
                <a:spLocks noChangeArrowheads="1"/>
              </p:cNvSpPr>
              <p:nvPr/>
            </p:nvSpPr>
            <p:spPr bwMode="auto">
              <a:xfrm>
                <a:off x="4598396" y="4463824"/>
                <a:ext cx="264712" cy="108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600" b="1" kern="0" dirty="0">
                    <a:solidFill>
                      <a:srgbClr val="FF3300"/>
                    </a:solidFill>
                    <a:latin typeface="Arial"/>
                    <a:cs typeface="Arial"/>
                  </a:rPr>
                  <a:t>C6</a:t>
                </a:r>
              </a:p>
            </p:txBody>
          </p:sp>
          <p:sp>
            <p:nvSpPr>
              <p:cNvPr id="146" name="Text Box 21"/>
              <p:cNvSpPr txBox="1">
                <a:spLocks noChangeArrowheads="1"/>
              </p:cNvSpPr>
              <p:nvPr/>
            </p:nvSpPr>
            <p:spPr bwMode="auto">
              <a:xfrm>
                <a:off x="4702733" y="4496516"/>
                <a:ext cx="264712" cy="108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600" b="1" kern="0" dirty="0">
                    <a:solidFill>
                      <a:srgbClr val="FF3300"/>
                    </a:solidFill>
                    <a:latin typeface="Arial"/>
                    <a:cs typeface="Arial"/>
                  </a:rPr>
                  <a:t>C7</a:t>
                </a:r>
              </a:p>
            </p:txBody>
          </p:sp>
          <p:sp>
            <p:nvSpPr>
              <p:cNvPr id="147" name="Text Box 21"/>
              <p:cNvSpPr txBox="1">
                <a:spLocks noChangeArrowheads="1"/>
              </p:cNvSpPr>
              <p:nvPr/>
            </p:nvSpPr>
            <p:spPr bwMode="auto">
              <a:xfrm>
                <a:off x="4780256" y="4571993"/>
                <a:ext cx="264712" cy="108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600" b="1" kern="0" dirty="0">
                    <a:solidFill>
                      <a:srgbClr val="FF3300"/>
                    </a:solidFill>
                    <a:latin typeface="Arial"/>
                    <a:cs typeface="Arial"/>
                  </a:rPr>
                  <a:t>C8</a:t>
                </a:r>
              </a:p>
            </p:txBody>
          </p:sp>
          <p:sp>
            <p:nvSpPr>
              <p:cNvPr id="148" name="Text Box 21"/>
              <p:cNvSpPr txBox="1">
                <a:spLocks noChangeArrowheads="1"/>
              </p:cNvSpPr>
              <p:nvPr/>
            </p:nvSpPr>
            <p:spPr bwMode="auto">
              <a:xfrm>
                <a:off x="4850043" y="4654549"/>
                <a:ext cx="264712" cy="108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600" b="1" kern="0" dirty="0">
                    <a:solidFill>
                      <a:srgbClr val="FF3300"/>
                    </a:solidFill>
                    <a:latin typeface="Arial"/>
                    <a:cs typeface="Arial"/>
                  </a:rPr>
                  <a:t>C9</a:t>
                </a:r>
              </a:p>
            </p:txBody>
          </p:sp>
        </p:grpSp>
        <p:sp>
          <p:nvSpPr>
            <p:cNvPr id="143" name="AutoShape 29"/>
            <p:cNvSpPr>
              <a:spLocks noChangeArrowheads="1"/>
            </p:cNvSpPr>
            <p:nvPr/>
          </p:nvSpPr>
          <p:spPr bwMode="auto">
            <a:xfrm>
              <a:off x="7685118" y="5260804"/>
              <a:ext cx="1223305" cy="860849"/>
            </a:xfrm>
            <a:prstGeom prst="roundRect">
              <a:avLst>
                <a:gd name="adj" fmla="val 16667"/>
              </a:avLst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wrap="none" lIns="45720" rIns="45720" anchor="ctr">
              <a:noAutofit/>
            </a:bodyPr>
            <a:lstStyle/>
            <a:p>
              <a:pPr indent="-173736" defTabSz="949325" eaLnBrk="0" fontAlgn="base" hangingPunct="0">
                <a:lnSpc>
                  <a:spcPct val="95000"/>
                </a:lnSpc>
                <a:spcAft>
                  <a:spcPct val="0"/>
                </a:spcAft>
                <a:buClr>
                  <a:srgbClr val="7F1900"/>
                </a:buClr>
                <a:defRPr/>
              </a:pPr>
              <a:r>
                <a:rPr lang="en-GB" sz="1200" b="1" kern="0" dirty="0" err="1">
                  <a:solidFill>
                    <a:srgbClr val="003865"/>
                  </a:solidFill>
                  <a:latin typeface="Arial"/>
                  <a:cs typeface="Arial"/>
                </a:rPr>
                <a:t>Hemólisis</a:t>
              </a:r>
              <a:endParaRPr lang="en-GB" sz="1200" b="1" kern="0" dirty="0">
                <a:solidFill>
                  <a:srgbClr val="003865"/>
                </a:solidFill>
                <a:latin typeface="Arial"/>
                <a:cs typeface="Arial"/>
              </a:endParaRPr>
            </a:p>
            <a:p>
              <a:pPr indent="-173736" defTabSz="949325" eaLnBrk="0" fontAlgn="base" hangingPunct="0">
                <a:lnSpc>
                  <a:spcPct val="95000"/>
                </a:lnSpc>
                <a:spcAft>
                  <a:spcPct val="0"/>
                </a:spcAft>
                <a:buClr>
                  <a:srgbClr val="7F1900"/>
                </a:buClr>
                <a:defRPr/>
              </a:pPr>
              <a:r>
                <a:rPr lang="en-GB" sz="1200" b="1" kern="0" dirty="0" err="1">
                  <a:solidFill>
                    <a:srgbClr val="003865"/>
                  </a:solidFill>
                  <a:latin typeface="Arial"/>
                  <a:cs typeface="Arial"/>
                </a:rPr>
                <a:t>Inflamación</a:t>
              </a:r>
              <a:endParaRPr lang="en-GB" sz="1200" b="1" kern="0" dirty="0">
                <a:solidFill>
                  <a:srgbClr val="003865"/>
                </a:solidFill>
                <a:latin typeface="Arial"/>
                <a:cs typeface="Arial"/>
              </a:endParaRPr>
            </a:p>
            <a:p>
              <a:pPr indent="-173736" defTabSz="949325" eaLnBrk="0" fontAlgn="base" hangingPunct="0">
                <a:lnSpc>
                  <a:spcPct val="95000"/>
                </a:lnSpc>
                <a:spcAft>
                  <a:spcPct val="0"/>
                </a:spcAft>
                <a:buClr>
                  <a:srgbClr val="7F1900"/>
                </a:buClr>
                <a:defRPr/>
              </a:pPr>
              <a:r>
                <a:rPr lang="en-GB" sz="1200" b="1" kern="0" dirty="0" err="1">
                  <a:solidFill>
                    <a:srgbClr val="003865"/>
                  </a:solidFill>
                  <a:latin typeface="Arial"/>
                  <a:cs typeface="Arial"/>
                </a:rPr>
                <a:t>Trombosis</a:t>
              </a:r>
              <a:endParaRPr lang="en-GB" sz="1200" b="1" kern="0" dirty="0">
                <a:solidFill>
                  <a:srgbClr val="003865"/>
                </a:solidFill>
                <a:latin typeface="Arial"/>
                <a:cs typeface="Arial"/>
              </a:endParaRPr>
            </a:p>
            <a:p>
              <a:pPr indent="-173736" defTabSz="949325" eaLnBrk="0" fontAlgn="base" hangingPunct="0">
                <a:lnSpc>
                  <a:spcPct val="95000"/>
                </a:lnSpc>
                <a:spcAft>
                  <a:spcPct val="0"/>
                </a:spcAft>
                <a:buClr>
                  <a:srgbClr val="7F1900"/>
                </a:buClr>
                <a:defRPr/>
              </a:pPr>
              <a:r>
                <a:rPr lang="en-GB" sz="1200" b="1" kern="0" dirty="0" err="1">
                  <a:solidFill>
                    <a:srgbClr val="003865"/>
                  </a:solidFill>
                  <a:latin typeface="Arial"/>
                  <a:cs typeface="Arial"/>
                </a:rPr>
                <a:t>Daño</a:t>
              </a:r>
              <a:r>
                <a:rPr lang="en-GB" sz="1200" b="1" kern="0" dirty="0">
                  <a:solidFill>
                    <a:srgbClr val="003865"/>
                  </a:solidFill>
                  <a:latin typeface="Arial"/>
                  <a:cs typeface="Arial"/>
                </a:rPr>
                <a:t> </a:t>
              </a:r>
              <a:r>
                <a:rPr lang="en-GB" sz="1200" b="1" kern="0" dirty="0" err="1">
                  <a:solidFill>
                    <a:srgbClr val="003865"/>
                  </a:solidFill>
                  <a:latin typeface="Arial"/>
                  <a:cs typeface="Arial"/>
                </a:rPr>
                <a:t>tisular</a:t>
              </a:r>
              <a:endParaRPr lang="en-GB" sz="1200" b="1" kern="0" dirty="0">
                <a:solidFill>
                  <a:srgbClr val="003865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094534" y="4936013"/>
            <a:ext cx="4343451" cy="1937452"/>
            <a:chOff x="1292225" y="2407707"/>
            <a:chExt cx="6619271" cy="2952612"/>
          </a:xfrm>
        </p:grpSpPr>
        <p:pic>
          <p:nvPicPr>
            <p:cNvPr id="65" name="Picture 64" descr="BG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225" y="3815292"/>
              <a:ext cx="6573132" cy="1513979"/>
            </a:xfrm>
            <a:prstGeom prst="rect">
              <a:avLst/>
            </a:prstGeom>
          </p:spPr>
        </p:pic>
        <p:pic>
          <p:nvPicPr>
            <p:cNvPr id="66" name="Picture 65" descr="1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415" y="2407707"/>
              <a:ext cx="258809" cy="308287"/>
            </a:xfrm>
            <a:prstGeom prst="rect">
              <a:avLst/>
            </a:prstGeom>
          </p:spPr>
        </p:pic>
        <p:pic>
          <p:nvPicPr>
            <p:cNvPr id="67" name="Picture 66" descr="1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849" y="2677583"/>
              <a:ext cx="231058" cy="298450"/>
            </a:xfrm>
            <a:prstGeom prst="rect">
              <a:avLst/>
            </a:prstGeom>
          </p:spPr>
        </p:pic>
        <p:pic>
          <p:nvPicPr>
            <p:cNvPr id="68" name="Picture 67" descr="19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00" y="3142191"/>
              <a:ext cx="327350" cy="277284"/>
            </a:xfrm>
            <a:prstGeom prst="rect">
              <a:avLst/>
            </a:prstGeom>
          </p:spPr>
        </p:pic>
        <p:pic>
          <p:nvPicPr>
            <p:cNvPr id="69" name="Picture 68" descr="2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2810276"/>
              <a:ext cx="317500" cy="229914"/>
            </a:xfrm>
            <a:prstGeom prst="rect">
              <a:avLst/>
            </a:prstGeom>
          </p:spPr>
        </p:pic>
        <p:pic>
          <p:nvPicPr>
            <p:cNvPr id="70" name="Picture 69" descr="41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462" y="3572694"/>
              <a:ext cx="540481" cy="874307"/>
            </a:xfrm>
            <a:prstGeom prst="rect">
              <a:avLst/>
            </a:prstGeom>
          </p:spPr>
        </p:pic>
        <p:pic>
          <p:nvPicPr>
            <p:cNvPr id="71" name="Picture 70" descr="51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767" y="3926418"/>
              <a:ext cx="843608" cy="446617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6732775" y="2545292"/>
              <a:ext cx="99" cy="21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endParaRPr lang="en-US" sz="900" b="1" kern="0" dirty="0">
                <a:solidFill>
                  <a:sysClr val="window" lastClr="FFFFFF"/>
                </a:solidFill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17370" y="3090334"/>
              <a:ext cx="381095" cy="21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sysClr val="window" lastClr="FFFFFF"/>
                  </a:solidFill>
                  <a:latin typeface="Arial"/>
                  <a:cs typeface="Arial"/>
                </a:rPr>
                <a:t>PMP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660873" y="3169712"/>
              <a:ext cx="99" cy="21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endParaRPr lang="en-US" sz="900" b="1" kern="0" dirty="0">
                <a:solidFill>
                  <a:sysClr val="window" lastClr="FFFFFF"/>
                </a:solidFill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559446" y="3617993"/>
              <a:ext cx="996712" cy="21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sysClr val="window" lastClr="FFFFFF"/>
                  </a:solidFill>
                  <a:latin typeface="Arial"/>
                  <a:cs typeface="Arial"/>
                </a:rPr>
                <a:t>Proteinases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68338" y="3787327"/>
              <a:ext cx="99" cy="1876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endParaRPr lang="en-US" sz="800" b="1" kern="0" dirty="0">
                <a:solidFill>
                  <a:sysClr val="window" lastClr="FFFFFF"/>
                </a:solidFill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46360" y="3818466"/>
              <a:ext cx="598515" cy="2579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100" b="1" kern="0" dirty="0">
                  <a:solidFill>
                    <a:sysClr val="window" lastClr="FFFFFF"/>
                  </a:solidFill>
                  <a:latin typeface="Arial"/>
                  <a:cs typeface="Arial"/>
                </a:rPr>
                <a:t>C5b-9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169939" y="3656939"/>
              <a:ext cx="407969" cy="2579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1100" b="1" kern="0" dirty="0">
                  <a:solidFill>
                    <a:sysClr val="window" lastClr="FFFFFF"/>
                  </a:solidFill>
                  <a:latin typeface="Arial"/>
                  <a:cs typeface="Arial"/>
                </a:rPr>
                <a:t>C5b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11777" y="5092810"/>
              <a:ext cx="1700273" cy="21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Matrix </a:t>
              </a:r>
              <a:r>
                <a:rPr lang="en-US" sz="900" b="1" kern="0" dirty="0" err="1">
                  <a:solidFill>
                    <a:sysClr val="windowText" lastClr="000000"/>
                  </a:solidFill>
                  <a:latin typeface="Arial"/>
                  <a:cs typeface="Arial"/>
                </a:rPr>
                <a:t>subendotelial</a:t>
              </a:r>
              <a:endParaRPr lang="en-US" sz="900" b="1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92765" y="4642513"/>
              <a:ext cx="1397352" cy="21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s-ES" sz="900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Célula endotelial</a:t>
              </a:r>
              <a:endParaRPr lang="en-US" sz="900" b="1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473234" y="4891277"/>
              <a:ext cx="1587899" cy="4690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s-ES" sz="1000" b="1" kern="0" dirty="0">
                  <a:solidFill>
                    <a:srgbClr val="000000"/>
                  </a:solidFill>
                  <a:latin typeface="Arial"/>
                  <a:cs typeface="Arial"/>
                </a:rPr>
                <a:t>Daño de la célula</a:t>
              </a:r>
            </a:p>
            <a:p>
              <a:pPr algn="ctr">
                <a:defRPr/>
              </a:pPr>
              <a:r>
                <a:rPr lang="es-ES" sz="1000" b="1" kern="0" dirty="0">
                  <a:solidFill>
                    <a:srgbClr val="000000"/>
                  </a:solidFill>
                  <a:latin typeface="Arial"/>
                  <a:cs typeface="Arial"/>
                </a:rPr>
                <a:t> endotelial</a:t>
              </a:r>
              <a:endParaRPr lang="en-US" sz="1000" b="1" kern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39052" y="4164542"/>
              <a:ext cx="1072444" cy="37523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800" b="1" kern="0" dirty="0" err="1">
                  <a:solidFill>
                    <a:srgbClr val="000000"/>
                  </a:solidFill>
                  <a:latin typeface="Arial"/>
                  <a:cs typeface="Arial"/>
                </a:rPr>
                <a:t>Formación</a:t>
              </a:r>
              <a:r>
                <a:rPr lang="en-US" sz="800" b="1" kern="0" dirty="0">
                  <a:solidFill>
                    <a:srgbClr val="000000"/>
                  </a:solidFill>
                  <a:latin typeface="Arial"/>
                  <a:cs typeface="Arial"/>
                </a:rPr>
                <a:t> de </a:t>
              </a:r>
            </a:p>
            <a:p>
              <a:pPr algn="ctr">
                <a:defRPr/>
              </a:pPr>
              <a:r>
                <a:rPr lang="en-US" sz="800" b="1" kern="0" dirty="0" err="1">
                  <a:solidFill>
                    <a:srgbClr val="000000"/>
                  </a:solidFill>
                  <a:latin typeface="Arial"/>
                  <a:cs typeface="Arial"/>
                </a:rPr>
                <a:t>trombos</a:t>
              </a:r>
              <a:endParaRPr lang="en-US" sz="800" b="1" kern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6879167" y="3296710"/>
              <a:ext cx="343959" cy="132290"/>
            </a:xfrm>
            <a:prstGeom prst="straightConnector1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stealth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4" name="Straight Arrow Connector 83"/>
            <p:cNvCxnSpPr/>
            <p:nvPr/>
          </p:nvCxnSpPr>
          <p:spPr>
            <a:xfrm flipH="1">
              <a:off x="7059083" y="3926419"/>
              <a:ext cx="5294" cy="206373"/>
            </a:xfrm>
            <a:prstGeom prst="straightConnector1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stealth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5" name="Straight Arrow Connector 84"/>
            <p:cNvCxnSpPr/>
            <p:nvPr/>
          </p:nvCxnSpPr>
          <p:spPr>
            <a:xfrm flipH="1">
              <a:off x="6228292" y="3937003"/>
              <a:ext cx="370418" cy="719664"/>
            </a:xfrm>
            <a:prstGeom prst="straightConnector1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tailEnd type="stealth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" name="TextBox 2"/>
          <p:cNvSpPr txBox="1"/>
          <p:nvPr/>
        </p:nvSpPr>
        <p:spPr>
          <a:xfrm>
            <a:off x="6519590" y="2001452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err="1">
                <a:solidFill>
                  <a:srgbClr val="003865"/>
                </a:solidFill>
                <a:latin typeface="Arial"/>
                <a:cs typeface="Arial"/>
              </a:rPr>
              <a:t>tick-over</a:t>
            </a:r>
            <a:endParaRPr lang="en-US" sz="1400" b="1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B309F8-6405-9450-94AD-2AB8CBD45F03}"/>
              </a:ext>
            </a:extLst>
          </p:cNvPr>
          <p:cNvSpPr/>
          <p:nvPr/>
        </p:nvSpPr>
        <p:spPr bwMode="auto">
          <a:xfrm>
            <a:off x="0" y="10112"/>
            <a:ext cx="2205420" cy="85856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26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848519" y="410832"/>
            <a:ext cx="10325099" cy="877888"/>
          </a:xfrm>
        </p:spPr>
        <p:txBody>
          <a:bodyPr/>
          <a:lstStyle/>
          <a:p>
            <a:pPr algn="ctr"/>
            <a:r>
              <a:rPr lang="es-ES" sz="4000" b="0" dirty="0">
                <a:solidFill>
                  <a:srgbClr val="003865"/>
                </a:solidFill>
                <a:effectLst/>
              </a:rPr>
              <a:t>Síndrome</a:t>
            </a:r>
            <a:r>
              <a:rPr lang="es-ES" sz="4000" dirty="0">
                <a:solidFill>
                  <a:srgbClr val="003865"/>
                </a:solidFill>
                <a:effectLst/>
              </a:rPr>
              <a:t> </a:t>
            </a:r>
            <a:r>
              <a:rPr lang="es-ES" sz="4000" b="0" dirty="0">
                <a:solidFill>
                  <a:srgbClr val="003865"/>
                </a:solidFill>
                <a:effectLst/>
              </a:rPr>
              <a:t>Urémico Hemolítico Activación final del C5 a C9 (CAM)</a:t>
            </a:r>
            <a:endParaRPr lang="en-US" sz="4000" dirty="0">
              <a:solidFill>
                <a:srgbClr val="003865"/>
              </a:solidFill>
              <a:effectLst/>
              <a:latin typeface="Cambria"/>
              <a:cs typeface="Cambria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98663" y="5271009"/>
            <a:ext cx="8024812" cy="23177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50000">
                <a:srgbClr val="FFFFFF"/>
              </a:gs>
              <a:gs pos="100000">
                <a:srgbClr val="0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3865"/>
              </a:solidFill>
              <a:latin typeface="Arial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>
            <a:off x="8350250" y="4953508"/>
            <a:ext cx="0" cy="2476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921" name="Text Box 70"/>
          <p:cNvSpPr txBox="1">
            <a:spLocks noChangeArrowheads="1"/>
          </p:cNvSpPr>
          <p:nvPr/>
        </p:nvSpPr>
        <p:spPr bwMode="auto">
          <a:xfrm>
            <a:off x="4887384" y="5518658"/>
            <a:ext cx="278341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rPr>
              <a:t>Superficie Endotelial</a:t>
            </a:r>
          </a:p>
        </p:txBody>
      </p:sp>
      <p:sp>
        <p:nvSpPr>
          <p:cNvPr id="37925" name="Line 152"/>
          <p:cNvSpPr>
            <a:spLocks noChangeShapeType="1"/>
          </p:cNvSpPr>
          <p:nvPr/>
        </p:nvSpPr>
        <p:spPr bwMode="auto">
          <a:xfrm>
            <a:off x="6062663" y="3635883"/>
            <a:ext cx="0" cy="55245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926" name="Text Box 153"/>
          <p:cNvSpPr txBox="1">
            <a:spLocks noChangeArrowheads="1"/>
          </p:cNvSpPr>
          <p:nvPr/>
        </p:nvSpPr>
        <p:spPr bwMode="auto">
          <a:xfrm>
            <a:off x="4901127" y="4239134"/>
            <a:ext cx="23230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003865"/>
                </a:solidFill>
                <a:latin typeface="Arial" charset="0"/>
                <a:ea typeface="ＭＳ Ｐゴシック" charset="-128"/>
                <a:cs typeface="Arial" pitchFamily="34" charset="0"/>
              </a:rPr>
              <a:t>C5b-9 (MAC/CCT)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003865"/>
                </a:solidFill>
                <a:latin typeface="Arial" charset="0"/>
                <a:ea typeface="ＭＳ Ｐゴシック" charset="-128"/>
                <a:cs typeface="Arial" pitchFamily="34" charset="0"/>
              </a:rPr>
              <a:t>Lisis</a:t>
            </a:r>
          </a:p>
        </p:txBody>
      </p:sp>
      <p:sp>
        <p:nvSpPr>
          <p:cNvPr id="37927" name="Text Box 154"/>
          <p:cNvSpPr txBox="1">
            <a:spLocks noChangeArrowheads="1"/>
          </p:cNvSpPr>
          <p:nvPr/>
        </p:nvSpPr>
        <p:spPr bwMode="auto">
          <a:xfrm>
            <a:off x="3448014" y="2172208"/>
            <a:ext cx="5227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solidFill>
                  <a:srgbClr val="003865"/>
                </a:solidFill>
                <a:latin typeface="Arial" charset="0"/>
                <a:ea typeface="ＭＳ Ｐゴシック" charset="-128"/>
                <a:cs typeface="Arial" pitchFamily="34" charset="0"/>
              </a:rPr>
              <a:t>Vía terminal de la cascada del complemento</a:t>
            </a:r>
            <a:endParaRPr lang="en-US" sz="2000" dirty="0">
              <a:solidFill>
                <a:srgbClr val="003865"/>
              </a:solidFill>
              <a:latin typeface="Arial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7928" name="Text Box 155"/>
          <p:cNvSpPr txBox="1">
            <a:spLocks noChangeArrowheads="1"/>
          </p:cNvSpPr>
          <p:nvPr/>
        </p:nvSpPr>
        <p:spPr bwMode="auto">
          <a:xfrm>
            <a:off x="4701553" y="3239008"/>
            <a:ext cx="2722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3865"/>
                </a:solidFill>
                <a:latin typeface="Arial" charset="0"/>
                <a:ea typeface="ＭＳ Ｐゴシック" charset="-128"/>
                <a:cs typeface="Arial" pitchFamily="34" charset="0"/>
              </a:rPr>
              <a:t>Activación</a:t>
            </a:r>
            <a:r>
              <a:rPr lang="en-US" sz="2000" dirty="0">
                <a:solidFill>
                  <a:srgbClr val="003865"/>
                </a:solidFill>
                <a:latin typeface="Arial" charset="0"/>
                <a:ea typeface="ＭＳ Ｐゴシック" charset="-128"/>
                <a:cs typeface="Arial" pitchFamily="34" charset="0"/>
              </a:rPr>
              <a:t> de C5 a C9</a:t>
            </a:r>
          </a:p>
        </p:txBody>
      </p:sp>
      <p:sp>
        <p:nvSpPr>
          <p:cNvPr id="37929" name="Line 156"/>
          <p:cNvSpPr>
            <a:spLocks noChangeShapeType="1"/>
          </p:cNvSpPr>
          <p:nvPr/>
        </p:nvSpPr>
        <p:spPr bwMode="auto">
          <a:xfrm>
            <a:off x="6062663" y="2607183"/>
            <a:ext cx="0" cy="55245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923" name="Text Box 2"/>
          <p:cNvSpPr txBox="1">
            <a:spLocks noChangeArrowheads="1"/>
          </p:cNvSpPr>
          <p:nvPr/>
        </p:nvSpPr>
        <p:spPr bwMode="auto">
          <a:xfrm>
            <a:off x="8980489" y="6563300"/>
            <a:ext cx="29381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3865"/>
                </a:solidFill>
                <a:latin typeface="Arial" charset="0"/>
                <a:cs typeface="Arial" pitchFamily="34" charset="0"/>
              </a:rPr>
              <a:t>CCT = </a:t>
            </a:r>
            <a:r>
              <a:rPr lang="en-US" sz="1200" dirty="0" err="1">
                <a:solidFill>
                  <a:srgbClr val="003865"/>
                </a:solidFill>
                <a:latin typeface="Arial" charset="0"/>
                <a:cs typeface="Arial" pitchFamily="34" charset="0"/>
              </a:rPr>
              <a:t>complejoccomplemento</a:t>
            </a:r>
            <a:r>
              <a:rPr lang="en-US" sz="1200" dirty="0">
                <a:solidFill>
                  <a:srgbClr val="003865"/>
                </a:solidFill>
                <a:latin typeface="Arial" charset="0"/>
                <a:cs typeface="Arial" pitchFamily="34" charset="0"/>
              </a:rPr>
              <a:t> terminal.</a:t>
            </a:r>
          </a:p>
        </p:txBody>
      </p:sp>
      <p:sp>
        <p:nvSpPr>
          <p:cNvPr id="245" name="Oval 244"/>
          <p:cNvSpPr/>
          <p:nvPr/>
        </p:nvSpPr>
        <p:spPr>
          <a:xfrm rot="16200000">
            <a:off x="2641049" y="4885937"/>
            <a:ext cx="182880" cy="540544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000000">
                  <a:lumMod val="50000"/>
                  <a:lumOff val="50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6" name="Oval 245"/>
          <p:cNvSpPr/>
          <p:nvPr/>
        </p:nvSpPr>
        <p:spPr>
          <a:xfrm rot="16200000">
            <a:off x="4775438" y="4879587"/>
            <a:ext cx="182880" cy="540544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000000">
                  <a:lumMod val="50000"/>
                  <a:lumOff val="50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7" name="Oval 246"/>
          <p:cNvSpPr/>
          <p:nvPr/>
        </p:nvSpPr>
        <p:spPr>
          <a:xfrm rot="16200000">
            <a:off x="6247380" y="4846578"/>
            <a:ext cx="160791" cy="43815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000000">
                  <a:lumMod val="50000"/>
                  <a:lumOff val="50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8" name="Oval 247"/>
          <p:cNvSpPr/>
          <p:nvPr/>
        </p:nvSpPr>
        <p:spPr>
          <a:xfrm rot="16200000">
            <a:off x="9758930" y="4859278"/>
            <a:ext cx="148091" cy="43815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000000">
                  <a:lumMod val="50000"/>
                  <a:lumOff val="50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9" name="Oval 248"/>
          <p:cNvSpPr/>
          <p:nvPr/>
        </p:nvSpPr>
        <p:spPr>
          <a:xfrm rot="16200000">
            <a:off x="3602605" y="4837053"/>
            <a:ext cx="116341" cy="40005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000000">
                  <a:lumMod val="50000"/>
                  <a:lumOff val="50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0" name="Oval 249"/>
          <p:cNvSpPr/>
          <p:nvPr/>
        </p:nvSpPr>
        <p:spPr>
          <a:xfrm rot="16200000">
            <a:off x="8153638" y="4866887"/>
            <a:ext cx="182880" cy="540544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50000">
                <a:srgbClr val="000000">
                  <a:lumMod val="50000"/>
                  <a:lumOff val="50000"/>
                </a:srgb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23" name="Group 74"/>
          <p:cNvGrpSpPr>
            <a:grpSpLocks/>
          </p:cNvGrpSpPr>
          <p:nvPr/>
        </p:nvGrpSpPr>
        <p:grpSpPr bwMode="auto">
          <a:xfrm>
            <a:off x="4600576" y="4940810"/>
            <a:ext cx="530225" cy="288925"/>
            <a:chOff x="2566" y="2485"/>
            <a:chExt cx="334" cy="182"/>
          </a:xfrm>
        </p:grpSpPr>
        <p:sp>
          <p:nvSpPr>
            <p:cNvPr id="252" name="AutoShape 75"/>
            <p:cNvSpPr>
              <a:spLocks noChangeArrowheads="1"/>
            </p:cNvSpPr>
            <p:nvPr/>
          </p:nvSpPr>
          <p:spPr bwMode="auto">
            <a:xfrm>
              <a:off x="2645" y="2487"/>
              <a:ext cx="60" cy="111"/>
            </a:xfrm>
            <a:prstGeom prst="can">
              <a:avLst>
                <a:gd name="adj" fmla="val 4625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3" name="AutoShape 76"/>
            <p:cNvSpPr>
              <a:spLocks noChangeArrowheads="1"/>
            </p:cNvSpPr>
            <p:nvPr/>
          </p:nvSpPr>
          <p:spPr bwMode="auto">
            <a:xfrm>
              <a:off x="2714" y="2485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4" name="AutoShape 77"/>
            <p:cNvSpPr>
              <a:spLocks noChangeArrowheads="1"/>
            </p:cNvSpPr>
            <p:nvPr/>
          </p:nvSpPr>
          <p:spPr bwMode="auto">
            <a:xfrm>
              <a:off x="2777" y="2488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5" name="AutoShape 78"/>
            <p:cNvSpPr>
              <a:spLocks noChangeArrowheads="1"/>
            </p:cNvSpPr>
            <p:nvPr/>
          </p:nvSpPr>
          <p:spPr bwMode="auto">
            <a:xfrm>
              <a:off x="2840" y="2501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6" name="AutoShape 79"/>
            <p:cNvSpPr>
              <a:spLocks noChangeArrowheads="1"/>
            </p:cNvSpPr>
            <p:nvPr/>
          </p:nvSpPr>
          <p:spPr bwMode="auto">
            <a:xfrm>
              <a:off x="2584" y="2497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7" name="AutoShape 80"/>
            <p:cNvSpPr>
              <a:spLocks noChangeArrowheads="1"/>
            </p:cNvSpPr>
            <p:nvPr/>
          </p:nvSpPr>
          <p:spPr bwMode="auto">
            <a:xfrm>
              <a:off x="2629" y="2514"/>
              <a:ext cx="222" cy="119"/>
            </a:xfrm>
            <a:prstGeom prst="can">
              <a:avLst>
                <a:gd name="adj" fmla="val 2500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8" name="AutoShape 81"/>
            <p:cNvSpPr>
              <a:spLocks noChangeArrowheads="1"/>
            </p:cNvSpPr>
            <p:nvPr/>
          </p:nvSpPr>
          <p:spPr bwMode="auto">
            <a:xfrm>
              <a:off x="2566" y="2514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59" name="AutoShape 82"/>
            <p:cNvSpPr>
              <a:spLocks noChangeArrowheads="1"/>
            </p:cNvSpPr>
            <p:nvPr/>
          </p:nvSpPr>
          <p:spPr bwMode="auto">
            <a:xfrm>
              <a:off x="2593" y="2532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0" name="AutoShape 83"/>
            <p:cNvSpPr>
              <a:spLocks noChangeArrowheads="1"/>
            </p:cNvSpPr>
            <p:nvPr/>
          </p:nvSpPr>
          <p:spPr bwMode="auto">
            <a:xfrm>
              <a:off x="2651" y="2537"/>
              <a:ext cx="59" cy="127"/>
            </a:xfrm>
            <a:prstGeom prst="can">
              <a:avLst>
                <a:gd name="adj" fmla="val 3543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1" name="AutoShape 84"/>
            <p:cNvSpPr>
              <a:spLocks noChangeArrowheads="1"/>
            </p:cNvSpPr>
            <p:nvPr/>
          </p:nvSpPr>
          <p:spPr bwMode="auto">
            <a:xfrm>
              <a:off x="2714" y="2540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pitchFamily="-108" charset="-128"/>
                <a:cs typeface="Arial" pitchFamily="34" charset="0"/>
              </a:endParaRPr>
            </a:p>
          </p:txBody>
        </p:sp>
        <p:sp>
          <p:nvSpPr>
            <p:cNvPr id="262" name="AutoShape 85"/>
            <p:cNvSpPr>
              <a:spLocks noChangeArrowheads="1"/>
            </p:cNvSpPr>
            <p:nvPr/>
          </p:nvSpPr>
          <p:spPr bwMode="auto">
            <a:xfrm>
              <a:off x="2837" y="2522"/>
              <a:ext cx="59" cy="127"/>
            </a:xfrm>
            <a:prstGeom prst="can">
              <a:avLst>
                <a:gd name="adj" fmla="val 3543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3" name="AutoShape 86"/>
            <p:cNvSpPr>
              <a:spLocks noChangeArrowheads="1"/>
            </p:cNvSpPr>
            <p:nvPr/>
          </p:nvSpPr>
          <p:spPr bwMode="auto">
            <a:xfrm>
              <a:off x="2775" y="2534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3470275" y="4913822"/>
            <a:ext cx="406400" cy="174625"/>
            <a:chOff x="1778" y="2473"/>
            <a:chExt cx="274" cy="152"/>
          </a:xfrm>
        </p:grpSpPr>
        <p:sp>
          <p:nvSpPr>
            <p:cNvPr id="265" name="AutoShape 88"/>
            <p:cNvSpPr>
              <a:spLocks noChangeArrowheads="1"/>
            </p:cNvSpPr>
            <p:nvPr/>
          </p:nvSpPr>
          <p:spPr bwMode="auto">
            <a:xfrm>
              <a:off x="1843" y="2474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6" name="AutoShape 89"/>
            <p:cNvSpPr>
              <a:spLocks noChangeArrowheads="1"/>
            </p:cNvSpPr>
            <p:nvPr/>
          </p:nvSpPr>
          <p:spPr bwMode="auto">
            <a:xfrm>
              <a:off x="1899" y="2473"/>
              <a:ext cx="49" cy="93"/>
            </a:xfrm>
            <a:prstGeom prst="can">
              <a:avLst>
                <a:gd name="adj" fmla="val 4744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7" name="AutoShape 90"/>
            <p:cNvSpPr>
              <a:spLocks noChangeArrowheads="1"/>
            </p:cNvSpPr>
            <p:nvPr/>
          </p:nvSpPr>
          <p:spPr bwMode="auto">
            <a:xfrm>
              <a:off x="1951" y="2476"/>
              <a:ext cx="47" cy="93"/>
            </a:xfrm>
            <a:prstGeom prst="can">
              <a:avLst>
                <a:gd name="adj" fmla="val 47453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8" name="AutoShape 91"/>
            <p:cNvSpPr>
              <a:spLocks noChangeArrowheads="1"/>
            </p:cNvSpPr>
            <p:nvPr/>
          </p:nvSpPr>
          <p:spPr bwMode="auto">
            <a:xfrm>
              <a:off x="2003" y="2485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69" name="AutoShape 92"/>
            <p:cNvSpPr>
              <a:spLocks noChangeArrowheads="1"/>
            </p:cNvSpPr>
            <p:nvPr/>
          </p:nvSpPr>
          <p:spPr bwMode="auto">
            <a:xfrm>
              <a:off x="1793" y="2483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0" name="AutoShape 93"/>
            <p:cNvSpPr>
              <a:spLocks noChangeArrowheads="1"/>
            </p:cNvSpPr>
            <p:nvPr/>
          </p:nvSpPr>
          <p:spPr bwMode="auto">
            <a:xfrm>
              <a:off x="1830" y="2496"/>
              <a:ext cx="182" cy="101"/>
            </a:xfrm>
            <a:prstGeom prst="can">
              <a:avLst>
                <a:gd name="adj" fmla="val 2500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1" name="AutoShape 94"/>
            <p:cNvSpPr>
              <a:spLocks noChangeArrowheads="1"/>
            </p:cNvSpPr>
            <p:nvPr/>
          </p:nvSpPr>
          <p:spPr bwMode="auto">
            <a:xfrm>
              <a:off x="1778" y="2496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2" name="AutoShape 95"/>
            <p:cNvSpPr>
              <a:spLocks noChangeArrowheads="1"/>
            </p:cNvSpPr>
            <p:nvPr/>
          </p:nvSpPr>
          <p:spPr bwMode="auto">
            <a:xfrm>
              <a:off x="1800" y="2512"/>
              <a:ext cx="46" cy="106"/>
            </a:xfrm>
            <a:prstGeom prst="can">
              <a:avLst>
                <a:gd name="adj" fmla="val 35611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3" name="AutoShape 96"/>
            <p:cNvSpPr>
              <a:spLocks noChangeArrowheads="1"/>
            </p:cNvSpPr>
            <p:nvPr/>
          </p:nvSpPr>
          <p:spPr bwMode="auto">
            <a:xfrm>
              <a:off x="1848" y="2517"/>
              <a:ext cx="48" cy="106"/>
            </a:xfrm>
            <a:prstGeom prst="can">
              <a:avLst>
                <a:gd name="adj" fmla="val 36356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4" name="AutoShape 97"/>
            <p:cNvSpPr>
              <a:spLocks noChangeArrowheads="1"/>
            </p:cNvSpPr>
            <p:nvPr/>
          </p:nvSpPr>
          <p:spPr bwMode="auto">
            <a:xfrm>
              <a:off x="1899" y="2519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5" name="AutoShape 98"/>
            <p:cNvSpPr>
              <a:spLocks noChangeArrowheads="1"/>
            </p:cNvSpPr>
            <p:nvPr/>
          </p:nvSpPr>
          <p:spPr bwMode="auto">
            <a:xfrm>
              <a:off x="2000" y="2503"/>
              <a:ext cx="49" cy="105"/>
            </a:xfrm>
            <a:prstGeom prst="can">
              <a:avLst>
                <a:gd name="adj" fmla="val 35615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6" name="AutoShape 99"/>
            <p:cNvSpPr>
              <a:spLocks noChangeArrowheads="1"/>
            </p:cNvSpPr>
            <p:nvPr/>
          </p:nvSpPr>
          <p:spPr bwMode="auto">
            <a:xfrm>
              <a:off x="1950" y="2514"/>
              <a:ext cx="48" cy="105"/>
            </a:xfrm>
            <a:prstGeom prst="can">
              <a:avLst>
                <a:gd name="adj" fmla="val 35618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25" name="Group 100"/>
          <p:cNvGrpSpPr>
            <a:grpSpLocks/>
          </p:cNvGrpSpPr>
          <p:nvPr/>
        </p:nvGrpSpPr>
        <p:grpSpPr bwMode="auto">
          <a:xfrm>
            <a:off x="6110289" y="4901121"/>
            <a:ext cx="434975" cy="241300"/>
            <a:chOff x="1778" y="2473"/>
            <a:chExt cx="274" cy="152"/>
          </a:xfrm>
        </p:grpSpPr>
        <p:sp>
          <p:nvSpPr>
            <p:cNvPr id="278" name="AutoShape 101"/>
            <p:cNvSpPr>
              <a:spLocks noChangeArrowheads="1"/>
            </p:cNvSpPr>
            <p:nvPr/>
          </p:nvSpPr>
          <p:spPr bwMode="auto">
            <a:xfrm>
              <a:off x="1843" y="2474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79" name="AutoShape 102"/>
            <p:cNvSpPr>
              <a:spLocks noChangeArrowheads="1"/>
            </p:cNvSpPr>
            <p:nvPr/>
          </p:nvSpPr>
          <p:spPr bwMode="auto">
            <a:xfrm>
              <a:off x="1899" y="2473"/>
              <a:ext cx="49" cy="93"/>
            </a:xfrm>
            <a:prstGeom prst="can">
              <a:avLst>
                <a:gd name="adj" fmla="val 4744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0" name="AutoShape 103"/>
            <p:cNvSpPr>
              <a:spLocks noChangeArrowheads="1"/>
            </p:cNvSpPr>
            <p:nvPr/>
          </p:nvSpPr>
          <p:spPr bwMode="auto">
            <a:xfrm>
              <a:off x="1951" y="2476"/>
              <a:ext cx="49" cy="93"/>
            </a:xfrm>
            <a:prstGeom prst="can">
              <a:avLst>
                <a:gd name="adj" fmla="val 4744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1" name="AutoShape 104"/>
            <p:cNvSpPr>
              <a:spLocks noChangeArrowheads="1"/>
            </p:cNvSpPr>
            <p:nvPr/>
          </p:nvSpPr>
          <p:spPr bwMode="auto">
            <a:xfrm>
              <a:off x="2003" y="2486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2" name="AutoShape 105"/>
            <p:cNvSpPr>
              <a:spLocks noChangeArrowheads="1"/>
            </p:cNvSpPr>
            <p:nvPr/>
          </p:nvSpPr>
          <p:spPr bwMode="auto">
            <a:xfrm>
              <a:off x="1793" y="2483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3" name="AutoShape 106"/>
            <p:cNvSpPr>
              <a:spLocks noChangeArrowheads="1"/>
            </p:cNvSpPr>
            <p:nvPr/>
          </p:nvSpPr>
          <p:spPr bwMode="auto">
            <a:xfrm>
              <a:off x="1830" y="2497"/>
              <a:ext cx="182" cy="100"/>
            </a:xfrm>
            <a:prstGeom prst="can">
              <a:avLst>
                <a:gd name="adj" fmla="val 2500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4" name="AutoShape 107"/>
            <p:cNvSpPr>
              <a:spLocks noChangeArrowheads="1"/>
            </p:cNvSpPr>
            <p:nvPr/>
          </p:nvSpPr>
          <p:spPr bwMode="auto">
            <a:xfrm>
              <a:off x="1778" y="2497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5" name="AutoShape 108"/>
            <p:cNvSpPr>
              <a:spLocks noChangeArrowheads="1"/>
            </p:cNvSpPr>
            <p:nvPr/>
          </p:nvSpPr>
          <p:spPr bwMode="auto">
            <a:xfrm>
              <a:off x="1800" y="2512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6" name="AutoShape 109"/>
            <p:cNvSpPr>
              <a:spLocks noChangeArrowheads="1"/>
            </p:cNvSpPr>
            <p:nvPr/>
          </p:nvSpPr>
          <p:spPr bwMode="auto">
            <a:xfrm>
              <a:off x="1848" y="2517"/>
              <a:ext cx="48" cy="106"/>
            </a:xfrm>
            <a:prstGeom prst="can">
              <a:avLst>
                <a:gd name="adj" fmla="val 36356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7" name="AutoShape 110"/>
            <p:cNvSpPr>
              <a:spLocks noChangeArrowheads="1"/>
            </p:cNvSpPr>
            <p:nvPr/>
          </p:nvSpPr>
          <p:spPr bwMode="auto">
            <a:xfrm>
              <a:off x="1899" y="2519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8" name="AutoShape 111"/>
            <p:cNvSpPr>
              <a:spLocks noChangeArrowheads="1"/>
            </p:cNvSpPr>
            <p:nvPr/>
          </p:nvSpPr>
          <p:spPr bwMode="auto">
            <a:xfrm>
              <a:off x="2000" y="2504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89" name="AutoShape 112"/>
            <p:cNvSpPr>
              <a:spLocks noChangeArrowheads="1"/>
            </p:cNvSpPr>
            <p:nvPr/>
          </p:nvSpPr>
          <p:spPr bwMode="auto">
            <a:xfrm>
              <a:off x="1950" y="2514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26" name="Group 113"/>
          <p:cNvGrpSpPr>
            <a:grpSpLocks/>
          </p:cNvGrpSpPr>
          <p:nvPr/>
        </p:nvGrpSpPr>
        <p:grpSpPr bwMode="auto">
          <a:xfrm>
            <a:off x="9612542" y="4907471"/>
            <a:ext cx="434975" cy="241300"/>
            <a:chOff x="1778" y="2473"/>
            <a:chExt cx="274" cy="152"/>
          </a:xfrm>
        </p:grpSpPr>
        <p:sp>
          <p:nvSpPr>
            <p:cNvPr id="291" name="AutoShape 114"/>
            <p:cNvSpPr>
              <a:spLocks noChangeArrowheads="1"/>
            </p:cNvSpPr>
            <p:nvPr/>
          </p:nvSpPr>
          <p:spPr bwMode="auto">
            <a:xfrm>
              <a:off x="1843" y="2474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2" name="AutoShape 115"/>
            <p:cNvSpPr>
              <a:spLocks noChangeArrowheads="1"/>
            </p:cNvSpPr>
            <p:nvPr/>
          </p:nvSpPr>
          <p:spPr bwMode="auto">
            <a:xfrm>
              <a:off x="1899" y="2473"/>
              <a:ext cx="49" cy="93"/>
            </a:xfrm>
            <a:prstGeom prst="can">
              <a:avLst>
                <a:gd name="adj" fmla="val 4744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3" name="AutoShape 116"/>
            <p:cNvSpPr>
              <a:spLocks noChangeArrowheads="1"/>
            </p:cNvSpPr>
            <p:nvPr/>
          </p:nvSpPr>
          <p:spPr bwMode="auto">
            <a:xfrm>
              <a:off x="1951" y="2476"/>
              <a:ext cx="49" cy="93"/>
            </a:xfrm>
            <a:prstGeom prst="can">
              <a:avLst>
                <a:gd name="adj" fmla="val 4744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4" name="AutoShape 117"/>
            <p:cNvSpPr>
              <a:spLocks noChangeArrowheads="1"/>
            </p:cNvSpPr>
            <p:nvPr/>
          </p:nvSpPr>
          <p:spPr bwMode="auto">
            <a:xfrm>
              <a:off x="2003" y="2486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5" name="AutoShape 118"/>
            <p:cNvSpPr>
              <a:spLocks noChangeArrowheads="1"/>
            </p:cNvSpPr>
            <p:nvPr/>
          </p:nvSpPr>
          <p:spPr bwMode="auto">
            <a:xfrm>
              <a:off x="1793" y="2483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6" name="AutoShape 119"/>
            <p:cNvSpPr>
              <a:spLocks noChangeArrowheads="1"/>
            </p:cNvSpPr>
            <p:nvPr/>
          </p:nvSpPr>
          <p:spPr bwMode="auto">
            <a:xfrm>
              <a:off x="1830" y="2497"/>
              <a:ext cx="182" cy="100"/>
            </a:xfrm>
            <a:prstGeom prst="can">
              <a:avLst>
                <a:gd name="adj" fmla="val 2500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7" name="AutoShape 120"/>
            <p:cNvSpPr>
              <a:spLocks noChangeArrowheads="1"/>
            </p:cNvSpPr>
            <p:nvPr/>
          </p:nvSpPr>
          <p:spPr bwMode="auto">
            <a:xfrm>
              <a:off x="1778" y="2497"/>
              <a:ext cx="49" cy="94"/>
            </a:xfrm>
            <a:prstGeom prst="can">
              <a:avLst>
                <a:gd name="adj" fmla="val 47959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8" name="AutoShape 121"/>
            <p:cNvSpPr>
              <a:spLocks noChangeArrowheads="1"/>
            </p:cNvSpPr>
            <p:nvPr/>
          </p:nvSpPr>
          <p:spPr bwMode="auto">
            <a:xfrm>
              <a:off x="1800" y="2512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299" name="AutoShape 122"/>
            <p:cNvSpPr>
              <a:spLocks noChangeArrowheads="1"/>
            </p:cNvSpPr>
            <p:nvPr/>
          </p:nvSpPr>
          <p:spPr bwMode="auto">
            <a:xfrm>
              <a:off x="1848" y="2517"/>
              <a:ext cx="48" cy="106"/>
            </a:xfrm>
            <a:prstGeom prst="can">
              <a:avLst>
                <a:gd name="adj" fmla="val 36356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0" name="AutoShape 123"/>
            <p:cNvSpPr>
              <a:spLocks noChangeArrowheads="1"/>
            </p:cNvSpPr>
            <p:nvPr/>
          </p:nvSpPr>
          <p:spPr bwMode="auto">
            <a:xfrm>
              <a:off x="1899" y="2519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1" name="AutoShape 124"/>
            <p:cNvSpPr>
              <a:spLocks noChangeArrowheads="1"/>
            </p:cNvSpPr>
            <p:nvPr/>
          </p:nvSpPr>
          <p:spPr bwMode="auto">
            <a:xfrm>
              <a:off x="2000" y="2504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2" name="AutoShape 125"/>
            <p:cNvSpPr>
              <a:spLocks noChangeArrowheads="1"/>
            </p:cNvSpPr>
            <p:nvPr/>
          </p:nvSpPr>
          <p:spPr bwMode="auto">
            <a:xfrm>
              <a:off x="1950" y="2514"/>
              <a:ext cx="49" cy="106"/>
            </a:xfrm>
            <a:prstGeom prst="can">
              <a:avLst>
                <a:gd name="adj" fmla="val 35614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27" name="Group 126"/>
          <p:cNvGrpSpPr>
            <a:grpSpLocks/>
          </p:cNvGrpSpPr>
          <p:nvPr/>
        </p:nvGrpSpPr>
        <p:grpSpPr bwMode="auto">
          <a:xfrm>
            <a:off x="2463801" y="4950335"/>
            <a:ext cx="530225" cy="288925"/>
            <a:chOff x="2566" y="2485"/>
            <a:chExt cx="334" cy="182"/>
          </a:xfrm>
          <a:effectLst/>
        </p:grpSpPr>
        <p:sp>
          <p:nvSpPr>
            <p:cNvPr id="304" name="AutoShape 127"/>
            <p:cNvSpPr>
              <a:spLocks noChangeArrowheads="1"/>
            </p:cNvSpPr>
            <p:nvPr/>
          </p:nvSpPr>
          <p:spPr bwMode="auto">
            <a:xfrm>
              <a:off x="2645" y="2487"/>
              <a:ext cx="60" cy="111"/>
            </a:xfrm>
            <a:prstGeom prst="can">
              <a:avLst>
                <a:gd name="adj" fmla="val 4625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5" name="AutoShape 128"/>
            <p:cNvSpPr>
              <a:spLocks noChangeArrowheads="1"/>
            </p:cNvSpPr>
            <p:nvPr/>
          </p:nvSpPr>
          <p:spPr bwMode="auto">
            <a:xfrm>
              <a:off x="2714" y="2485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6" name="AutoShape 129"/>
            <p:cNvSpPr>
              <a:spLocks noChangeArrowheads="1"/>
            </p:cNvSpPr>
            <p:nvPr/>
          </p:nvSpPr>
          <p:spPr bwMode="auto">
            <a:xfrm>
              <a:off x="2777" y="2488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7" name="AutoShape 130"/>
            <p:cNvSpPr>
              <a:spLocks noChangeArrowheads="1"/>
            </p:cNvSpPr>
            <p:nvPr/>
          </p:nvSpPr>
          <p:spPr bwMode="auto">
            <a:xfrm>
              <a:off x="2840" y="2501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8" name="AutoShape 131"/>
            <p:cNvSpPr>
              <a:spLocks noChangeArrowheads="1"/>
            </p:cNvSpPr>
            <p:nvPr/>
          </p:nvSpPr>
          <p:spPr bwMode="auto">
            <a:xfrm>
              <a:off x="2584" y="2497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09" name="AutoShape 132"/>
            <p:cNvSpPr>
              <a:spLocks noChangeArrowheads="1"/>
            </p:cNvSpPr>
            <p:nvPr/>
          </p:nvSpPr>
          <p:spPr bwMode="auto">
            <a:xfrm>
              <a:off x="2629" y="2514"/>
              <a:ext cx="222" cy="119"/>
            </a:xfrm>
            <a:prstGeom prst="can">
              <a:avLst>
                <a:gd name="adj" fmla="val 2500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0" name="AutoShape 133"/>
            <p:cNvSpPr>
              <a:spLocks noChangeArrowheads="1"/>
            </p:cNvSpPr>
            <p:nvPr/>
          </p:nvSpPr>
          <p:spPr bwMode="auto">
            <a:xfrm>
              <a:off x="2566" y="2514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1" name="AutoShape 134"/>
            <p:cNvSpPr>
              <a:spLocks noChangeArrowheads="1"/>
            </p:cNvSpPr>
            <p:nvPr/>
          </p:nvSpPr>
          <p:spPr bwMode="auto">
            <a:xfrm>
              <a:off x="2593" y="2532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2" name="AutoShape 135"/>
            <p:cNvSpPr>
              <a:spLocks noChangeArrowheads="1"/>
            </p:cNvSpPr>
            <p:nvPr/>
          </p:nvSpPr>
          <p:spPr bwMode="auto">
            <a:xfrm>
              <a:off x="2651" y="2537"/>
              <a:ext cx="59" cy="127"/>
            </a:xfrm>
            <a:prstGeom prst="can">
              <a:avLst>
                <a:gd name="adj" fmla="val 3543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3" name="AutoShape 136"/>
            <p:cNvSpPr>
              <a:spLocks noChangeArrowheads="1"/>
            </p:cNvSpPr>
            <p:nvPr/>
          </p:nvSpPr>
          <p:spPr bwMode="auto">
            <a:xfrm>
              <a:off x="2714" y="2540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pitchFamily="-108" charset="-128"/>
                <a:cs typeface="Arial" pitchFamily="34" charset="0"/>
              </a:endParaRPr>
            </a:p>
          </p:txBody>
        </p:sp>
        <p:sp>
          <p:nvSpPr>
            <p:cNvPr id="314" name="AutoShape 137"/>
            <p:cNvSpPr>
              <a:spLocks noChangeArrowheads="1"/>
            </p:cNvSpPr>
            <p:nvPr/>
          </p:nvSpPr>
          <p:spPr bwMode="auto">
            <a:xfrm>
              <a:off x="2837" y="2522"/>
              <a:ext cx="59" cy="127"/>
            </a:xfrm>
            <a:prstGeom prst="can">
              <a:avLst>
                <a:gd name="adj" fmla="val 3543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5" name="AutoShape 138"/>
            <p:cNvSpPr>
              <a:spLocks noChangeArrowheads="1"/>
            </p:cNvSpPr>
            <p:nvPr/>
          </p:nvSpPr>
          <p:spPr bwMode="auto">
            <a:xfrm>
              <a:off x="2775" y="2534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28" name="Group 139"/>
          <p:cNvGrpSpPr>
            <a:grpSpLocks/>
          </p:cNvGrpSpPr>
          <p:nvPr/>
        </p:nvGrpSpPr>
        <p:grpSpPr bwMode="auto">
          <a:xfrm>
            <a:off x="7975601" y="4926522"/>
            <a:ext cx="530225" cy="288925"/>
            <a:chOff x="2566" y="2485"/>
            <a:chExt cx="334" cy="182"/>
          </a:xfrm>
        </p:grpSpPr>
        <p:sp>
          <p:nvSpPr>
            <p:cNvPr id="317" name="AutoShape 140"/>
            <p:cNvSpPr>
              <a:spLocks noChangeArrowheads="1"/>
            </p:cNvSpPr>
            <p:nvPr/>
          </p:nvSpPr>
          <p:spPr bwMode="auto">
            <a:xfrm>
              <a:off x="2645" y="2487"/>
              <a:ext cx="60" cy="111"/>
            </a:xfrm>
            <a:prstGeom prst="can">
              <a:avLst>
                <a:gd name="adj" fmla="val 4625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8" name="AutoShape 141"/>
            <p:cNvSpPr>
              <a:spLocks noChangeArrowheads="1"/>
            </p:cNvSpPr>
            <p:nvPr/>
          </p:nvSpPr>
          <p:spPr bwMode="auto">
            <a:xfrm>
              <a:off x="2714" y="2485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19" name="AutoShape 142"/>
            <p:cNvSpPr>
              <a:spLocks noChangeArrowheads="1"/>
            </p:cNvSpPr>
            <p:nvPr/>
          </p:nvSpPr>
          <p:spPr bwMode="auto">
            <a:xfrm>
              <a:off x="2777" y="2488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0" name="AutoShape 143"/>
            <p:cNvSpPr>
              <a:spLocks noChangeArrowheads="1"/>
            </p:cNvSpPr>
            <p:nvPr/>
          </p:nvSpPr>
          <p:spPr bwMode="auto">
            <a:xfrm>
              <a:off x="2840" y="2501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1" name="AutoShape 144"/>
            <p:cNvSpPr>
              <a:spLocks noChangeArrowheads="1"/>
            </p:cNvSpPr>
            <p:nvPr/>
          </p:nvSpPr>
          <p:spPr bwMode="auto">
            <a:xfrm>
              <a:off x="2584" y="2497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2" name="AutoShape 145"/>
            <p:cNvSpPr>
              <a:spLocks noChangeArrowheads="1"/>
            </p:cNvSpPr>
            <p:nvPr/>
          </p:nvSpPr>
          <p:spPr bwMode="auto">
            <a:xfrm>
              <a:off x="2629" y="2514"/>
              <a:ext cx="222" cy="119"/>
            </a:xfrm>
            <a:prstGeom prst="can">
              <a:avLst>
                <a:gd name="adj" fmla="val 25000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3" name="AutoShape 146"/>
            <p:cNvSpPr>
              <a:spLocks noChangeArrowheads="1"/>
            </p:cNvSpPr>
            <p:nvPr/>
          </p:nvSpPr>
          <p:spPr bwMode="auto">
            <a:xfrm>
              <a:off x="2566" y="2514"/>
              <a:ext cx="60" cy="112"/>
            </a:xfrm>
            <a:prstGeom prst="can">
              <a:avLst>
                <a:gd name="adj" fmla="val 4666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4" name="AutoShape 147"/>
            <p:cNvSpPr>
              <a:spLocks noChangeArrowheads="1"/>
            </p:cNvSpPr>
            <p:nvPr/>
          </p:nvSpPr>
          <p:spPr bwMode="auto">
            <a:xfrm>
              <a:off x="2593" y="2532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5" name="AutoShape 148"/>
            <p:cNvSpPr>
              <a:spLocks noChangeArrowheads="1"/>
            </p:cNvSpPr>
            <p:nvPr/>
          </p:nvSpPr>
          <p:spPr bwMode="auto">
            <a:xfrm>
              <a:off x="2651" y="2537"/>
              <a:ext cx="59" cy="127"/>
            </a:xfrm>
            <a:prstGeom prst="can">
              <a:avLst>
                <a:gd name="adj" fmla="val 3543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6" name="AutoShape 149"/>
            <p:cNvSpPr>
              <a:spLocks noChangeArrowheads="1"/>
            </p:cNvSpPr>
            <p:nvPr/>
          </p:nvSpPr>
          <p:spPr bwMode="auto">
            <a:xfrm>
              <a:off x="2714" y="2540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pitchFamily="-108" charset="-128"/>
                <a:cs typeface="Arial" pitchFamily="34" charset="0"/>
              </a:endParaRPr>
            </a:p>
          </p:txBody>
        </p:sp>
        <p:sp>
          <p:nvSpPr>
            <p:cNvPr id="327" name="AutoShape 150"/>
            <p:cNvSpPr>
              <a:spLocks noChangeArrowheads="1"/>
            </p:cNvSpPr>
            <p:nvPr/>
          </p:nvSpPr>
          <p:spPr bwMode="auto">
            <a:xfrm>
              <a:off x="2837" y="2522"/>
              <a:ext cx="59" cy="127"/>
            </a:xfrm>
            <a:prstGeom prst="can">
              <a:avLst>
                <a:gd name="adj" fmla="val 3543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  <p:sp>
          <p:nvSpPr>
            <p:cNvPr id="328" name="AutoShape 151"/>
            <p:cNvSpPr>
              <a:spLocks noChangeArrowheads="1"/>
            </p:cNvSpPr>
            <p:nvPr/>
          </p:nvSpPr>
          <p:spPr bwMode="auto">
            <a:xfrm>
              <a:off x="2775" y="2534"/>
              <a:ext cx="60" cy="127"/>
            </a:xfrm>
            <a:prstGeom prst="can">
              <a:avLst>
                <a:gd name="adj" fmla="val 34847"/>
              </a:avLst>
            </a:prstGeom>
            <a:solidFill>
              <a:srgbClr val="A5002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ea typeface="ＭＳ Ｐゴシック" charset="-128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80476" y="2654810"/>
            <a:ext cx="1647825" cy="1698029"/>
            <a:chOff x="7356475" y="2133601"/>
            <a:chExt cx="1647825" cy="1698029"/>
          </a:xfrm>
        </p:grpSpPr>
        <p:grpSp>
          <p:nvGrpSpPr>
            <p:cNvPr id="188" name="Group 74"/>
            <p:cNvGrpSpPr>
              <a:grpSpLocks/>
            </p:cNvGrpSpPr>
            <p:nvPr/>
          </p:nvGrpSpPr>
          <p:grpSpPr bwMode="auto">
            <a:xfrm>
              <a:off x="7724775" y="2552701"/>
              <a:ext cx="530225" cy="288925"/>
              <a:chOff x="2566" y="2485"/>
              <a:chExt cx="334" cy="182"/>
            </a:xfrm>
          </p:grpSpPr>
          <p:sp>
            <p:nvSpPr>
              <p:cNvPr id="189" name="AutoShape 75"/>
              <p:cNvSpPr>
                <a:spLocks noChangeArrowheads="1"/>
              </p:cNvSpPr>
              <p:nvPr/>
            </p:nvSpPr>
            <p:spPr bwMode="auto">
              <a:xfrm>
                <a:off x="2645" y="2487"/>
                <a:ext cx="60" cy="111"/>
              </a:xfrm>
              <a:prstGeom prst="can">
                <a:avLst>
                  <a:gd name="adj" fmla="val 46250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0" name="AutoShape 76"/>
              <p:cNvSpPr>
                <a:spLocks noChangeArrowheads="1"/>
              </p:cNvSpPr>
              <p:nvPr/>
            </p:nvSpPr>
            <p:spPr bwMode="auto">
              <a:xfrm>
                <a:off x="2714" y="2485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1" name="AutoShape 77"/>
              <p:cNvSpPr>
                <a:spLocks noChangeArrowheads="1"/>
              </p:cNvSpPr>
              <p:nvPr/>
            </p:nvSpPr>
            <p:spPr bwMode="auto">
              <a:xfrm>
                <a:off x="2777" y="2488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2" name="AutoShape 78"/>
              <p:cNvSpPr>
                <a:spLocks noChangeArrowheads="1"/>
              </p:cNvSpPr>
              <p:nvPr/>
            </p:nvSpPr>
            <p:spPr bwMode="auto">
              <a:xfrm>
                <a:off x="2840" y="2501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3" name="AutoShape 79"/>
              <p:cNvSpPr>
                <a:spLocks noChangeArrowheads="1"/>
              </p:cNvSpPr>
              <p:nvPr/>
            </p:nvSpPr>
            <p:spPr bwMode="auto">
              <a:xfrm>
                <a:off x="2584" y="2497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4" name="AutoShape 80"/>
              <p:cNvSpPr>
                <a:spLocks noChangeArrowheads="1"/>
              </p:cNvSpPr>
              <p:nvPr/>
            </p:nvSpPr>
            <p:spPr bwMode="auto">
              <a:xfrm>
                <a:off x="2629" y="2514"/>
                <a:ext cx="222" cy="119"/>
              </a:xfrm>
              <a:prstGeom prst="can">
                <a:avLst>
                  <a:gd name="adj" fmla="val 25000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5" name="AutoShape 81"/>
              <p:cNvSpPr>
                <a:spLocks noChangeArrowheads="1"/>
              </p:cNvSpPr>
              <p:nvPr/>
            </p:nvSpPr>
            <p:spPr bwMode="auto">
              <a:xfrm>
                <a:off x="2566" y="2514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6" name="AutoShape 82"/>
              <p:cNvSpPr>
                <a:spLocks noChangeArrowheads="1"/>
              </p:cNvSpPr>
              <p:nvPr/>
            </p:nvSpPr>
            <p:spPr bwMode="auto">
              <a:xfrm>
                <a:off x="2593" y="2532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7" name="AutoShape 83"/>
              <p:cNvSpPr>
                <a:spLocks noChangeArrowheads="1"/>
              </p:cNvSpPr>
              <p:nvPr/>
            </p:nvSpPr>
            <p:spPr bwMode="auto">
              <a:xfrm>
                <a:off x="2651" y="2537"/>
                <a:ext cx="59" cy="127"/>
              </a:xfrm>
              <a:prstGeom prst="can">
                <a:avLst>
                  <a:gd name="adj" fmla="val 3543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98" name="AutoShape 84"/>
              <p:cNvSpPr>
                <a:spLocks noChangeArrowheads="1"/>
              </p:cNvSpPr>
              <p:nvPr/>
            </p:nvSpPr>
            <p:spPr bwMode="auto">
              <a:xfrm>
                <a:off x="2714" y="2540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pitchFamily="-108" charset="-128"/>
                  <a:cs typeface="Arial" pitchFamily="34" charset="0"/>
                </a:endParaRPr>
              </a:p>
            </p:txBody>
          </p:sp>
          <p:sp>
            <p:nvSpPr>
              <p:cNvPr id="199" name="AutoShape 85"/>
              <p:cNvSpPr>
                <a:spLocks noChangeArrowheads="1"/>
              </p:cNvSpPr>
              <p:nvPr/>
            </p:nvSpPr>
            <p:spPr bwMode="auto">
              <a:xfrm>
                <a:off x="2837" y="2522"/>
                <a:ext cx="59" cy="127"/>
              </a:xfrm>
              <a:prstGeom prst="can">
                <a:avLst>
                  <a:gd name="adj" fmla="val 3543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200" name="AutoShape 86"/>
              <p:cNvSpPr>
                <a:spLocks noChangeArrowheads="1"/>
              </p:cNvSpPr>
              <p:nvPr/>
            </p:nvSpPr>
            <p:spPr bwMode="auto">
              <a:xfrm>
                <a:off x="2775" y="2534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</p:grpSp>
        <p:grpSp>
          <p:nvGrpSpPr>
            <p:cNvPr id="162" name="Group 74"/>
            <p:cNvGrpSpPr>
              <a:grpSpLocks/>
            </p:cNvGrpSpPr>
            <p:nvPr/>
          </p:nvGrpSpPr>
          <p:grpSpPr bwMode="auto">
            <a:xfrm>
              <a:off x="7356475" y="2133601"/>
              <a:ext cx="530225" cy="288925"/>
              <a:chOff x="2566" y="2485"/>
              <a:chExt cx="334" cy="182"/>
            </a:xfrm>
          </p:grpSpPr>
          <p:sp>
            <p:nvSpPr>
              <p:cNvPr id="163" name="AutoShape 75"/>
              <p:cNvSpPr>
                <a:spLocks noChangeArrowheads="1"/>
              </p:cNvSpPr>
              <p:nvPr/>
            </p:nvSpPr>
            <p:spPr bwMode="auto">
              <a:xfrm>
                <a:off x="2645" y="2487"/>
                <a:ext cx="60" cy="111"/>
              </a:xfrm>
              <a:prstGeom prst="can">
                <a:avLst>
                  <a:gd name="adj" fmla="val 46250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64" name="AutoShape 76"/>
              <p:cNvSpPr>
                <a:spLocks noChangeArrowheads="1"/>
              </p:cNvSpPr>
              <p:nvPr/>
            </p:nvSpPr>
            <p:spPr bwMode="auto">
              <a:xfrm>
                <a:off x="2714" y="2485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65" name="AutoShape 77"/>
              <p:cNvSpPr>
                <a:spLocks noChangeArrowheads="1"/>
              </p:cNvSpPr>
              <p:nvPr/>
            </p:nvSpPr>
            <p:spPr bwMode="auto">
              <a:xfrm>
                <a:off x="2777" y="2488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66" name="AutoShape 78"/>
              <p:cNvSpPr>
                <a:spLocks noChangeArrowheads="1"/>
              </p:cNvSpPr>
              <p:nvPr/>
            </p:nvSpPr>
            <p:spPr bwMode="auto">
              <a:xfrm>
                <a:off x="2840" y="2501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67" name="AutoShape 79"/>
              <p:cNvSpPr>
                <a:spLocks noChangeArrowheads="1"/>
              </p:cNvSpPr>
              <p:nvPr/>
            </p:nvSpPr>
            <p:spPr bwMode="auto">
              <a:xfrm>
                <a:off x="2584" y="2497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68" name="AutoShape 80"/>
              <p:cNvSpPr>
                <a:spLocks noChangeArrowheads="1"/>
              </p:cNvSpPr>
              <p:nvPr/>
            </p:nvSpPr>
            <p:spPr bwMode="auto">
              <a:xfrm>
                <a:off x="2629" y="2514"/>
                <a:ext cx="222" cy="119"/>
              </a:xfrm>
              <a:prstGeom prst="can">
                <a:avLst>
                  <a:gd name="adj" fmla="val 25000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69" name="AutoShape 81"/>
              <p:cNvSpPr>
                <a:spLocks noChangeArrowheads="1"/>
              </p:cNvSpPr>
              <p:nvPr/>
            </p:nvSpPr>
            <p:spPr bwMode="auto">
              <a:xfrm>
                <a:off x="2566" y="2514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0" name="AutoShape 82"/>
              <p:cNvSpPr>
                <a:spLocks noChangeArrowheads="1"/>
              </p:cNvSpPr>
              <p:nvPr/>
            </p:nvSpPr>
            <p:spPr bwMode="auto">
              <a:xfrm>
                <a:off x="2593" y="2532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1" name="AutoShape 83"/>
              <p:cNvSpPr>
                <a:spLocks noChangeArrowheads="1"/>
              </p:cNvSpPr>
              <p:nvPr/>
            </p:nvSpPr>
            <p:spPr bwMode="auto">
              <a:xfrm>
                <a:off x="2651" y="2537"/>
                <a:ext cx="59" cy="127"/>
              </a:xfrm>
              <a:prstGeom prst="can">
                <a:avLst>
                  <a:gd name="adj" fmla="val 3543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2" name="AutoShape 84"/>
              <p:cNvSpPr>
                <a:spLocks noChangeArrowheads="1"/>
              </p:cNvSpPr>
              <p:nvPr/>
            </p:nvSpPr>
            <p:spPr bwMode="auto">
              <a:xfrm>
                <a:off x="2714" y="2540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pitchFamily="-108" charset="-128"/>
                  <a:cs typeface="Arial" pitchFamily="34" charset="0"/>
                </a:endParaRPr>
              </a:p>
            </p:txBody>
          </p:sp>
          <p:sp>
            <p:nvSpPr>
              <p:cNvPr id="173" name="AutoShape 85"/>
              <p:cNvSpPr>
                <a:spLocks noChangeArrowheads="1"/>
              </p:cNvSpPr>
              <p:nvPr/>
            </p:nvSpPr>
            <p:spPr bwMode="auto">
              <a:xfrm>
                <a:off x="2837" y="2522"/>
                <a:ext cx="59" cy="127"/>
              </a:xfrm>
              <a:prstGeom prst="can">
                <a:avLst>
                  <a:gd name="adj" fmla="val 3543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4" name="AutoShape 86"/>
              <p:cNvSpPr>
                <a:spLocks noChangeArrowheads="1"/>
              </p:cNvSpPr>
              <p:nvPr/>
            </p:nvSpPr>
            <p:spPr bwMode="auto">
              <a:xfrm>
                <a:off x="2775" y="2534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</p:grpSp>
        <p:grpSp>
          <p:nvGrpSpPr>
            <p:cNvPr id="175" name="Group 74"/>
            <p:cNvGrpSpPr>
              <a:grpSpLocks/>
            </p:cNvGrpSpPr>
            <p:nvPr/>
          </p:nvGrpSpPr>
          <p:grpSpPr bwMode="auto">
            <a:xfrm>
              <a:off x="7508875" y="2286001"/>
              <a:ext cx="530225" cy="288925"/>
              <a:chOff x="2566" y="2485"/>
              <a:chExt cx="334" cy="182"/>
            </a:xfrm>
          </p:grpSpPr>
          <p:sp>
            <p:nvSpPr>
              <p:cNvPr id="176" name="AutoShape 75"/>
              <p:cNvSpPr>
                <a:spLocks noChangeArrowheads="1"/>
              </p:cNvSpPr>
              <p:nvPr/>
            </p:nvSpPr>
            <p:spPr bwMode="auto">
              <a:xfrm>
                <a:off x="2645" y="2487"/>
                <a:ext cx="60" cy="111"/>
              </a:xfrm>
              <a:prstGeom prst="can">
                <a:avLst>
                  <a:gd name="adj" fmla="val 46250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7" name="AutoShape 76"/>
              <p:cNvSpPr>
                <a:spLocks noChangeArrowheads="1"/>
              </p:cNvSpPr>
              <p:nvPr/>
            </p:nvSpPr>
            <p:spPr bwMode="auto">
              <a:xfrm>
                <a:off x="2714" y="2485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8" name="AutoShape 77"/>
              <p:cNvSpPr>
                <a:spLocks noChangeArrowheads="1"/>
              </p:cNvSpPr>
              <p:nvPr/>
            </p:nvSpPr>
            <p:spPr bwMode="auto">
              <a:xfrm>
                <a:off x="2777" y="2488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79" name="AutoShape 78"/>
              <p:cNvSpPr>
                <a:spLocks noChangeArrowheads="1"/>
              </p:cNvSpPr>
              <p:nvPr/>
            </p:nvSpPr>
            <p:spPr bwMode="auto">
              <a:xfrm>
                <a:off x="2840" y="2501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0" name="AutoShape 79"/>
              <p:cNvSpPr>
                <a:spLocks noChangeArrowheads="1"/>
              </p:cNvSpPr>
              <p:nvPr/>
            </p:nvSpPr>
            <p:spPr bwMode="auto">
              <a:xfrm>
                <a:off x="2584" y="2497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1" name="AutoShape 80"/>
              <p:cNvSpPr>
                <a:spLocks noChangeArrowheads="1"/>
              </p:cNvSpPr>
              <p:nvPr/>
            </p:nvSpPr>
            <p:spPr bwMode="auto">
              <a:xfrm>
                <a:off x="2629" y="2514"/>
                <a:ext cx="222" cy="119"/>
              </a:xfrm>
              <a:prstGeom prst="can">
                <a:avLst>
                  <a:gd name="adj" fmla="val 25000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2" name="AutoShape 81"/>
              <p:cNvSpPr>
                <a:spLocks noChangeArrowheads="1"/>
              </p:cNvSpPr>
              <p:nvPr/>
            </p:nvSpPr>
            <p:spPr bwMode="auto">
              <a:xfrm>
                <a:off x="2566" y="2514"/>
                <a:ext cx="60" cy="112"/>
              </a:xfrm>
              <a:prstGeom prst="can">
                <a:avLst>
                  <a:gd name="adj" fmla="val 4666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3" name="AutoShape 82"/>
              <p:cNvSpPr>
                <a:spLocks noChangeArrowheads="1"/>
              </p:cNvSpPr>
              <p:nvPr/>
            </p:nvSpPr>
            <p:spPr bwMode="auto">
              <a:xfrm>
                <a:off x="2593" y="2532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4" name="AutoShape 83"/>
              <p:cNvSpPr>
                <a:spLocks noChangeArrowheads="1"/>
              </p:cNvSpPr>
              <p:nvPr/>
            </p:nvSpPr>
            <p:spPr bwMode="auto">
              <a:xfrm>
                <a:off x="2651" y="2537"/>
                <a:ext cx="59" cy="127"/>
              </a:xfrm>
              <a:prstGeom prst="can">
                <a:avLst>
                  <a:gd name="adj" fmla="val 3543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5" name="AutoShape 84"/>
              <p:cNvSpPr>
                <a:spLocks noChangeArrowheads="1"/>
              </p:cNvSpPr>
              <p:nvPr/>
            </p:nvSpPr>
            <p:spPr bwMode="auto">
              <a:xfrm>
                <a:off x="2714" y="2540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pitchFamily="-108" charset="-128"/>
                  <a:cs typeface="Arial" pitchFamily="34" charset="0"/>
                </a:endParaRPr>
              </a:p>
            </p:txBody>
          </p:sp>
          <p:sp>
            <p:nvSpPr>
              <p:cNvPr id="186" name="AutoShape 85"/>
              <p:cNvSpPr>
                <a:spLocks noChangeArrowheads="1"/>
              </p:cNvSpPr>
              <p:nvPr/>
            </p:nvSpPr>
            <p:spPr bwMode="auto">
              <a:xfrm>
                <a:off x="2837" y="2522"/>
                <a:ext cx="59" cy="127"/>
              </a:xfrm>
              <a:prstGeom prst="can">
                <a:avLst>
                  <a:gd name="adj" fmla="val 3543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  <p:sp>
            <p:nvSpPr>
              <p:cNvPr id="187" name="AutoShape 86"/>
              <p:cNvSpPr>
                <a:spLocks noChangeArrowheads="1"/>
              </p:cNvSpPr>
              <p:nvPr/>
            </p:nvSpPr>
            <p:spPr bwMode="auto">
              <a:xfrm>
                <a:off x="2775" y="2534"/>
                <a:ext cx="60" cy="127"/>
              </a:xfrm>
              <a:prstGeom prst="can">
                <a:avLst>
                  <a:gd name="adj" fmla="val 34847"/>
                </a:avLst>
              </a:prstGeom>
              <a:solidFill>
                <a:srgbClr val="A5002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Arial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518400" y="2908300"/>
              <a:ext cx="1485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3865"/>
                  </a:solidFill>
                  <a:latin typeface="Arial" charset="0"/>
                  <a:cs typeface="Arial" pitchFamily="34" charset="0"/>
                </a:rPr>
                <a:t>Complejos</a:t>
              </a:r>
              <a:r>
                <a:rPr lang="en-US" dirty="0">
                  <a:solidFill>
                    <a:srgbClr val="003865"/>
                  </a:solidFill>
                  <a:latin typeface="Arial" charset="0"/>
                  <a:cs typeface="Arial" pitchFamily="34" charset="0"/>
                </a:rPr>
                <a:t> de C5b-9 </a:t>
              </a:r>
              <a:r>
                <a:rPr lang="en-US" dirty="0" err="1">
                  <a:solidFill>
                    <a:srgbClr val="003865"/>
                  </a:solidFill>
                  <a:latin typeface="Arial" charset="0"/>
                  <a:cs typeface="Arial" pitchFamily="34" charset="0"/>
                </a:rPr>
                <a:t>solubles</a:t>
              </a:r>
              <a:endParaRPr lang="en-US" dirty="0">
                <a:solidFill>
                  <a:srgbClr val="003865"/>
                </a:solidFill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D8C64C1B-343F-D5B8-E8E3-D3010CA1FD96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225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7925" grpId="0" animBg="1"/>
      <p:bldP spid="37926" grpId="0"/>
      <p:bldP spid="37927" grpId="0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9"/>
          <p:cNvGrpSpPr>
            <a:grpSpLocks/>
          </p:cNvGrpSpPr>
          <p:nvPr/>
        </p:nvGrpSpPr>
        <p:grpSpPr bwMode="auto">
          <a:xfrm>
            <a:off x="1920876" y="4657726"/>
            <a:ext cx="8331901" cy="403225"/>
            <a:chOff x="371716" y="5219958"/>
            <a:chExt cx="8332970" cy="403222"/>
          </a:xfrm>
        </p:grpSpPr>
        <p:grpSp>
          <p:nvGrpSpPr>
            <p:cNvPr id="33807" name="Group 40"/>
            <p:cNvGrpSpPr>
              <a:grpSpLocks/>
            </p:cNvGrpSpPr>
            <p:nvPr/>
          </p:nvGrpSpPr>
          <p:grpSpPr bwMode="auto">
            <a:xfrm>
              <a:off x="371716" y="5219958"/>
              <a:ext cx="1295400" cy="403222"/>
              <a:chOff x="609600" y="5481799"/>
              <a:chExt cx="1295400" cy="403222"/>
            </a:xfrm>
          </p:grpSpPr>
          <p:pic>
            <p:nvPicPr>
              <p:cNvPr id="3382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9084" y="5481799"/>
                <a:ext cx="146316" cy="175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30" name="TextBox 16"/>
              <p:cNvSpPr txBox="1">
                <a:spLocks noChangeArrowheads="1"/>
              </p:cNvSpPr>
              <p:nvPr/>
            </p:nvSpPr>
            <p:spPr bwMode="auto">
              <a:xfrm>
                <a:off x="609600" y="5638800"/>
                <a:ext cx="129540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glóbulo rojo</a:t>
                </a:r>
              </a:p>
            </p:txBody>
          </p:sp>
        </p:grpSp>
        <p:grpSp>
          <p:nvGrpSpPr>
            <p:cNvPr id="33808" name="Group 39"/>
            <p:cNvGrpSpPr>
              <a:grpSpLocks/>
            </p:cNvGrpSpPr>
            <p:nvPr/>
          </p:nvGrpSpPr>
          <p:grpSpPr bwMode="auto">
            <a:xfrm>
              <a:off x="1705748" y="5234589"/>
              <a:ext cx="670461" cy="388589"/>
              <a:chOff x="1638832" y="5496430"/>
              <a:chExt cx="670461" cy="388589"/>
            </a:xfrm>
          </p:grpSpPr>
          <p:pic>
            <p:nvPicPr>
              <p:cNvPr id="33827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7569" y="5496430"/>
                <a:ext cx="153631" cy="146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28" name="TextBox 17"/>
              <p:cNvSpPr txBox="1">
                <a:spLocks noChangeArrowheads="1"/>
              </p:cNvSpPr>
              <p:nvPr/>
            </p:nvSpPr>
            <p:spPr bwMode="auto">
              <a:xfrm>
                <a:off x="1638832" y="5638800"/>
                <a:ext cx="670461" cy="246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leucocito</a:t>
                </a:r>
              </a:p>
            </p:txBody>
          </p:sp>
        </p:grpSp>
        <p:grpSp>
          <p:nvGrpSpPr>
            <p:cNvPr id="33809" name="Group 38"/>
            <p:cNvGrpSpPr>
              <a:grpSpLocks/>
            </p:cNvGrpSpPr>
            <p:nvPr/>
          </p:nvGrpSpPr>
          <p:grpSpPr bwMode="auto">
            <a:xfrm>
              <a:off x="2581516" y="5263853"/>
              <a:ext cx="657636" cy="359325"/>
              <a:chOff x="2483696" y="5525694"/>
              <a:chExt cx="657636" cy="359325"/>
            </a:xfrm>
          </p:grpSpPr>
          <p:pic>
            <p:nvPicPr>
              <p:cNvPr id="33825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8017" y="5525694"/>
                <a:ext cx="120711" cy="87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26" name="TextBox 18"/>
              <p:cNvSpPr txBox="1">
                <a:spLocks noChangeArrowheads="1"/>
              </p:cNvSpPr>
              <p:nvPr/>
            </p:nvSpPr>
            <p:spPr bwMode="auto">
              <a:xfrm>
                <a:off x="2483696" y="5638800"/>
                <a:ext cx="657636" cy="246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plaqueta</a:t>
                </a:r>
              </a:p>
            </p:txBody>
          </p:sp>
        </p:grpSp>
        <p:grpSp>
          <p:nvGrpSpPr>
            <p:cNvPr id="33810" name="Group 37"/>
            <p:cNvGrpSpPr>
              <a:grpSpLocks/>
            </p:cNvGrpSpPr>
            <p:nvPr/>
          </p:nvGrpSpPr>
          <p:grpSpPr bwMode="auto">
            <a:xfrm>
              <a:off x="3343516" y="5223616"/>
              <a:ext cx="1371600" cy="399564"/>
              <a:chOff x="3249397" y="5485457"/>
              <a:chExt cx="1371600" cy="399564"/>
            </a:xfrm>
          </p:grpSpPr>
          <p:sp>
            <p:nvSpPr>
              <p:cNvPr id="33823" name="TextBox 19"/>
              <p:cNvSpPr txBox="1">
                <a:spLocks noChangeArrowheads="1"/>
              </p:cNvSpPr>
              <p:nvPr/>
            </p:nvSpPr>
            <p:spPr bwMode="auto">
              <a:xfrm>
                <a:off x="3249397" y="5638800"/>
                <a:ext cx="137160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leucocito activado</a:t>
                </a:r>
              </a:p>
            </p:txBody>
          </p:sp>
          <p:pic>
            <p:nvPicPr>
              <p:cNvPr id="33824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0450" y="5485457"/>
                <a:ext cx="160947" cy="168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811" name="Group 36"/>
            <p:cNvGrpSpPr>
              <a:grpSpLocks/>
            </p:cNvGrpSpPr>
            <p:nvPr/>
          </p:nvGrpSpPr>
          <p:grpSpPr bwMode="auto">
            <a:xfrm>
              <a:off x="4712968" y="5241905"/>
              <a:ext cx="1297548" cy="381275"/>
              <a:chOff x="4419600" y="5503746"/>
              <a:chExt cx="1297548" cy="381275"/>
            </a:xfrm>
          </p:grpSpPr>
          <p:pic>
            <p:nvPicPr>
              <p:cNvPr id="33821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5148" y="5503746"/>
                <a:ext cx="124368" cy="109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22" name="TextBox 20"/>
              <p:cNvSpPr txBox="1">
                <a:spLocks noChangeArrowheads="1"/>
              </p:cNvSpPr>
              <p:nvPr/>
            </p:nvSpPr>
            <p:spPr bwMode="auto">
              <a:xfrm>
                <a:off x="4419600" y="5638800"/>
                <a:ext cx="129754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plaqueta activada</a:t>
                </a:r>
              </a:p>
            </p:txBody>
          </p:sp>
        </p:grpSp>
        <p:grpSp>
          <p:nvGrpSpPr>
            <p:cNvPr id="33812" name="Group 41"/>
            <p:cNvGrpSpPr>
              <a:grpSpLocks/>
            </p:cNvGrpSpPr>
            <p:nvPr/>
          </p:nvGrpSpPr>
          <p:grpSpPr bwMode="auto">
            <a:xfrm>
              <a:off x="5858116" y="5245275"/>
              <a:ext cx="421964" cy="377903"/>
              <a:chOff x="6480678" y="5507116"/>
              <a:chExt cx="421964" cy="377903"/>
            </a:xfrm>
          </p:grpSpPr>
          <p:pic>
            <p:nvPicPr>
              <p:cNvPr id="33819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5850" y="5507116"/>
                <a:ext cx="87789" cy="131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20" name="TextBox 21"/>
              <p:cNvSpPr txBox="1">
                <a:spLocks noChangeArrowheads="1"/>
              </p:cNvSpPr>
              <p:nvPr/>
            </p:nvSpPr>
            <p:spPr bwMode="auto">
              <a:xfrm>
                <a:off x="6480678" y="5638800"/>
                <a:ext cx="421964" cy="246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vWF</a:t>
                </a:r>
              </a:p>
            </p:txBody>
          </p:sp>
        </p:grpSp>
        <p:grpSp>
          <p:nvGrpSpPr>
            <p:cNvPr id="33813" name="Group 42"/>
            <p:cNvGrpSpPr>
              <a:grpSpLocks/>
            </p:cNvGrpSpPr>
            <p:nvPr/>
          </p:nvGrpSpPr>
          <p:grpSpPr bwMode="auto">
            <a:xfrm>
              <a:off x="6315316" y="5245275"/>
              <a:ext cx="1750011" cy="374469"/>
              <a:chOff x="7063265" y="5507116"/>
              <a:chExt cx="1750011" cy="374469"/>
            </a:xfrm>
          </p:grpSpPr>
          <p:pic>
            <p:nvPicPr>
              <p:cNvPr id="33817" name="Picture 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2865" y="5507116"/>
                <a:ext cx="153632" cy="142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8" name="TextBox 22"/>
              <p:cNvSpPr txBox="1">
                <a:spLocks noChangeArrowheads="1"/>
              </p:cNvSpPr>
              <p:nvPr/>
            </p:nvSpPr>
            <p:spPr bwMode="auto">
              <a:xfrm>
                <a:off x="7063265" y="5635364"/>
                <a:ext cx="1750011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factores protrombóticos</a:t>
                </a:r>
              </a:p>
            </p:txBody>
          </p:sp>
        </p:grpSp>
        <p:grpSp>
          <p:nvGrpSpPr>
            <p:cNvPr id="33814" name="Group 43"/>
            <p:cNvGrpSpPr>
              <a:grpSpLocks/>
            </p:cNvGrpSpPr>
            <p:nvPr/>
          </p:nvGrpSpPr>
          <p:grpSpPr bwMode="auto">
            <a:xfrm>
              <a:off x="7870696" y="5289170"/>
              <a:ext cx="833990" cy="330208"/>
              <a:chOff x="7885724" y="5551011"/>
              <a:chExt cx="833990" cy="330208"/>
            </a:xfrm>
          </p:grpSpPr>
          <p:pic>
            <p:nvPicPr>
              <p:cNvPr id="33815" name="Picture 1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2944" y="5551011"/>
                <a:ext cx="164606" cy="877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6" name="TextBox 23"/>
              <p:cNvSpPr txBox="1">
                <a:spLocks noChangeArrowheads="1"/>
              </p:cNvSpPr>
              <p:nvPr/>
            </p:nvSpPr>
            <p:spPr bwMode="auto">
              <a:xfrm>
                <a:off x="7885724" y="5634999"/>
                <a:ext cx="833990" cy="246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CO" altLang="es-AR" sz="1000" b="1">
                    <a:solidFill>
                      <a:srgbClr val="262626"/>
                    </a:solidFill>
                  </a:rPr>
                  <a:t>esquistocito</a:t>
                </a:r>
              </a:p>
            </p:txBody>
          </p:sp>
        </p:grpSp>
      </p:grpSp>
      <p:grpSp>
        <p:nvGrpSpPr>
          <p:cNvPr id="33795" name="Group 6"/>
          <p:cNvGrpSpPr>
            <a:grpSpLocks/>
          </p:cNvGrpSpPr>
          <p:nvPr/>
        </p:nvGrpSpPr>
        <p:grpSpPr bwMode="auto">
          <a:xfrm>
            <a:off x="1566863" y="1616076"/>
            <a:ext cx="9048750" cy="3027363"/>
            <a:chOff x="43407" y="1872842"/>
            <a:chExt cx="9048299" cy="3027333"/>
          </a:xfrm>
        </p:grpSpPr>
        <p:pic>
          <p:nvPicPr>
            <p:cNvPr id="33803" name="Picture 1" descr="10176428_aHUS_DDVA_L5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1226" r="3754" b="17195"/>
            <a:stretch>
              <a:fillRect/>
            </a:stretch>
          </p:blipFill>
          <p:spPr bwMode="auto">
            <a:xfrm>
              <a:off x="43407" y="1988291"/>
              <a:ext cx="9036061" cy="291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240397" y="1872842"/>
              <a:ext cx="6851309" cy="211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6267" y="1971266"/>
              <a:ext cx="1195328" cy="190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6267" y="2080803"/>
              <a:ext cx="817522" cy="288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CO"/>
            </a:p>
          </p:txBody>
        </p:sp>
      </p:grpSp>
      <p:sp>
        <p:nvSpPr>
          <p:cNvPr id="45" name="Pentagon 44"/>
          <p:cNvSpPr/>
          <p:nvPr/>
        </p:nvSpPr>
        <p:spPr>
          <a:xfrm>
            <a:off x="3770313" y="1290639"/>
            <a:ext cx="1352550" cy="541337"/>
          </a:xfrm>
          <a:prstGeom prst="homePlate">
            <a:avLst/>
          </a:prstGeom>
          <a:solidFill>
            <a:srgbClr val="474746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00" b="1"/>
              <a:t>Actividad del complemento elevada al inicio</a:t>
            </a:r>
          </a:p>
        </p:txBody>
      </p:sp>
      <p:sp>
        <p:nvSpPr>
          <p:cNvPr id="46" name="Pentagon 45"/>
          <p:cNvSpPr/>
          <p:nvPr/>
        </p:nvSpPr>
        <p:spPr>
          <a:xfrm>
            <a:off x="5126038" y="1290639"/>
            <a:ext cx="1376362" cy="541337"/>
          </a:xfrm>
          <a:prstGeom prst="homePlate">
            <a:avLst/>
          </a:prstGeom>
          <a:solidFill>
            <a:srgbClr val="474746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00" b="1"/>
              <a:t>Actividad  crónica del complemento</a:t>
            </a:r>
          </a:p>
        </p:txBody>
      </p:sp>
      <p:sp>
        <p:nvSpPr>
          <p:cNvPr id="47" name="Pentagon 46"/>
          <p:cNvSpPr/>
          <p:nvPr/>
        </p:nvSpPr>
        <p:spPr>
          <a:xfrm>
            <a:off x="6481764" y="1290639"/>
            <a:ext cx="1387475" cy="541337"/>
          </a:xfrm>
          <a:prstGeom prst="homePlate">
            <a:avLst/>
          </a:prstGeom>
          <a:solidFill>
            <a:srgbClr val="474746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00" b="1"/>
              <a:t>MAT mediada por el complemento</a:t>
            </a:r>
          </a:p>
        </p:txBody>
      </p:sp>
      <p:sp>
        <p:nvSpPr>
          <p:cNvPr id="48" name="Pentagon 47"/>
          <p:cNvSpPr/>
          <p:nvPr/>
        </p:nvSpPr>
        <p:spPr>
          <a:xfrm>
            <a:off x="7862888" y="1290639"/>
            <a:ext cx="1350962" cy="541337"/>
          </a:xfrm>
          <a:prstGeom prst="homePlate">
            <a:avLst/>
          </a:prstGeom>
          <a:solidFill>
            <a:srgbClr val="474746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00" b="1"/>
              <a:t>Isquemia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217026" y="1290639"/>
            <a:ext cx="1368425" cy="541337"/>
          </a:xfrm>
          <a:prstGeom prst="rect">
            <a:avLst/>
          </a:prstGeom>
          <a:solidFill>
            <a:srgbClr val="474746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900" b="1"/>
              <a:t>Daño orgánico progresivo</a:t>
            </a:r>
          </a:p>
        </p:txBody>
      </p:sp>
      <p:sp>
        <p:nvSpPr>
          <p:cNvPr id="33801" name="Content Placeholder 2"/>
          <p:cNvSpPr txBox="1">
            <a:spLocks/>
          </p:cNvSpPr>
          <p:nvPr/>
        </p:nvSpPr>
        <p:spPr bwMode="auto">
          <a:xfrm>
            <a:off x="1754188" y="5191126"/>
            <a:ext cx="935776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857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CO" altLang="es-AR" sz="1800" dirty="0">
                <a:solidFill>
                  <a:schemeClr val="bg1"/>
                </a:solidFill>
              </a:rPr>
              <a:t>La actividad no controlada del complemento causa lesión endotelial vascular permanente</a:t>
            </a:r>
            <a:endParaRPr lang="es-CO" altLang="es-AR" sz="1800" baseline="30000" dirty="0">
              <a:solidFill>
                <a:schemeClr val="bg1"/>
              </a:solidFill>
            </a:endParaRPr>
          </a:p>
          <a:p>
            <a:pPr lvl="1">
              <a:lnSpc>
                <a:spcPct val="95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s-CO" altLang="es-AR" sz="1800" dirty="0">
                <a:solidFill>
                  <a:schemeClr val="bg1"/>
                </a:solidFill>
              </a:rPr>
              <a:t>Las lesiones resultantes de la MAT pueden progresar a daño multiorgánico irreversible</a:t>
            </a:r>
            <a:endParaRPr lang="es-CO" altLang="es-AR" sz="1800" baseline="30000" dirty="0">
              <a:solidFill>
                <a:schemeClr val="bg1"/>
              </a:solidFill>
            </a:endParaRPr>
          </a:p>
        </p:txBody>
      </p:sp>
      <p:sp>
        <p:nvSpPr>
          <p:cNvPr id="41" name="Title 34"/>
          <p:cNvSpPr>
            <a:spLocks noGrp="1"/>
          </p:cNvSpPr>
          <p:nvPr>
            <p:ph type="title"/>
          </p:nvPr>
        </p:nvSpPr>
        <p:spPr>
          <a:xfrm>
            <a:off x="1798638" y="388939"/>
            <a:ext cx="8869362" cy="808037"/>
          </a:xfrm>
        </p:spPr>
        <p:txBody>
          <a:bodyPr rtlCol="0">
            <a:no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La actividad crónica no controlada del complemento resulta en un daño endotelial continuo y riesgo permanente de MAT</a:t>
            </a:r>
            <a:endParaRPr lang="es-CO" sz="2400" b="0" spc="-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86710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altLang="fr-FR" sz="1800" b="0" dirty="0">
                <a:solidFill>
                  <a:srgbClr val="003865"/>
                </a:solidFill>
                <a:effectLst/>
                <a:cs typeface="Cambria"/>
              </a:rPr>
              <a:t> Regulación en fase líquida por los factores H e I</a:t>
            </a:r>
            <a:r>
              <a:rPr lang="en-US" sz="1800" dirty="0">
                <a:solidFill>
                  <a:srgbClr val="003865"/>
                </a:solidFill>
                <a:latin typeface="Cambria"/>
                <a:ea typeface="ＭＳ Ｐゴシック" charset="-128"/>
                <a:cs typeface="Cambria"/>
              </a:rPr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143" y="2328153"/>
            <a:ext cx="4040188" cy="349857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096000" y="1576351"/>
            <a:ext cx="5943600" cy="639762"/>
          </a:xfrm>
        </p:spPr>
        <p:txBody>
          <a:bodyPr/>
          <a:lstStyle/>
          <a:p>
            <a:pPr algn="ctr"/>
            <a:r>
              <a:rPr lang="es-ES" altLang="fr-FR" sz="2000" b="0" dirty="0">
                <a:solidFill>
                  <a:srgbClr val="003865"/>
                </a:solidFill>
                <a:effectLst/>
                <a:cs typeface="Cambria"/>
              </a:rPr>
              <a:t> </a:t>
            </a:r>
            <a:r>
              <a:rPr lang="es-ES" altLang="fr-FR" sz="1800" b="0" dirty="0">
                <a:solidFill>
                  <a:srgbClr val="003865"/>
                </a:solidFill>
                <a:effectLst/>
                <a:cs typeface="Cambria"/>
              </a:rPr>
              <a:t>Regulación a nivel de la membrana plasmática</a:t>
            </a:r>
            <a:endParaRPr lang="en-US" sz="1800" dirty="0">
              <a:solidFill>
                <a:srgbClr val="003865"/>
              </a:solidFill>
              <a:latin typeface="Cambria"/>
              <a:ea typeface="ＭＳ Ｐゴシック" charset="-128"/>
              <a:cs typeface="Cambri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909" y="2717332"/>
            <a:ext cx="4112300" cy="2845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3165"/>
            <a:ext cx="12192000" cy="1501730"/>
          </a:xfrm>
        </p:spPr>
        <p:txBody>
          <a:bodyPr/>
          <a:lstStyle/>
          <a:p>
            <a:pPr algn="ctr"/>
            <a:r>
              <a:rPr lang="es-ES" altLang="fr-FR" sz="4000" b="0" dirty="0">
                <a:solidFill>
                  <a:srgbClr val="003865"/>
                </a:solidFill>
                <a:effectLst/>
                <a:cs typeface="Cambria"/>
              </a:rPr>
              <a:t>La regulación de la vía alterna ocurre a 2 niveles</a:t>
            </a:r>
            <a:br>
              <a:rPr lang="fr-FR" altLang="fr-FR" sz="4000" dirty="0">
                <a:solidFill>
                  <a:srgbClr val="003865"/>
                </a:solidFill>
                <a:latin typeface="Cambria"/>
                <a:cs typeface="Cambria"/>
              </a:rPr>
            </a:br>
            <a:endParaRPr lang="en-US" sz="4000" dirty="0">
              <a:solidFill>
                <a:srgbClr val="003865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F09D779-6483-F019-8F85-1FF2EBF4E0B5}"/>
              </a:ext>
            </a:extLst>
          </p:cNvPr>
          <p:cNvSpPr txBox="1">
            <a:spLocks/>
          </p:cNvSpPr>
          <p:nvPr/>
        </p:nvSpPr>
        <p:spPr bwMode="auto">
          <a:xfrm>
            <a:off x="8423754" y="6474074"/>
            <a:ext cx="3473071" cy="34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286000" indent="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743200" indent="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200400" indent="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657600" indent="0" algn="l" rtl="0" eaLnBrk="1" fontAlgn="base" hangingPunct="1"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ctr"/>
            <a:r>
              <a:rPr lang="es-ES" altLang="fr-FR" sz="1400" b="0" kern="0" dirty="0">
                <a:solidFill>
                  <a:srgbClr val="003865"/>
                </a:solidFill>
                <a:effectLst/>
                <a:latin typeface="+mj-lt"/>
                <a:cs typeface="Cambria"/>
              </a:rPr>
              <a:t> </a:t>
            </a:r>
            <a:r>
              <a:rPr lang="es-ES" altLang="fr-FR" sz="1400" b="0" kern="0" dirty="0" err="1">
                <a:solidFill>
                  <a:srgbClr val="003865"/>
                </a:solidFill>
                <a:effectLst/>
                <a:latin typeface="+mj-lt"/>
                <a:cs typeface="Cambria"/>
              </a:rPr>
              <a:t>Bioscience</a:t>
            </a:r>
            <a:r>
              <a:rPr lang="es-ES" altLang="fr-FR" sz="1400" b="0" kern="0" dirty="0">
                <a:solidFill>
                  <a:srgbClr val="003865"/>
                </a:solidFill>
                <a:effectLst/>
                <a:latin typeface="+mj-lt"/>
                <a:cs typeface="Cambria"/>
              </a:rPr>
              <a:t> </a:t>
            </a:r>
            <a:r>
              <a:rPr lang="es-ES" altLang="fr-FR" sz="1400" b="0" kern="0" dirty="0" err="1">
                <a:solidFill>
                  <a:srgbClr val="003865"/>
                </a:solidFill>
                <a:effectLst/>
                <a:latin typeface="+mj-lt"/>
                <a:cs typeface="Cambria"/>
              </a:rPr>
              <a:t>Trends</a:t>
            </a:r>
            <a:r>
              <a:rPr lang="es-ES" altLang="fr-FR" sz="1400" b="0" kern="0" dirty="0">
                <a:solidFill>
                  <a:srgbClr val="003865"/>
                </a:solidFill>
                <a:effectLst/>
                <a:latin typeface="+mj-lt"/>
                <a:cs typeface="Cambria"/>
              </a:rPr>
              <a:t> 2016; 10 (3):231-234</a:t>
            </a:r>
            <a:r>
              <a:rPr lang="en-US" sz="1400" kern="0" dirty="0">
                <a:solidFill>
                  <a:srgbClr val="003865"/>
                </a:solidFill>
                <a:latin typeface="+mj-lt"/>
                <a:ea typeface="ＭＳ Ｐゴシック" charset="-128"/>
                <a:cs typeface="Cambria"/>
              </a:rPr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431D205-FC9D-AC95-84DC-1D8C02D21654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7679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89A7E-D1EB-0406-BDD7-A7057C8CA6A8}"/>
              </a:ext>
            </a:extLst>
          </p:cNvPr>
          <p:cNvSpPr txBox="1">
            <a:spLocks/>
          </p:cNvSpPr>
          <p:nvPr/>
        </p:nvSpPr>
        <p:spPr>
          <a:xfrm>
            <a:off x="1262269" y="183094"/>
            <a:ext cx="10614992" cy="8021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s-AR" sz="4000" b="0" kern="0" dirty="0">
                <a:solidFill>
                  <a:srgbClr val="003865"/>
                </a:solidFill>
                <a:effectLst/>
              </a:rPr>
              <a:t>Mutaciones de las proteínas reguladoras del complemento en el </a:t>
            </a:r>
            <a:r>
              <a:rPr lang="es-AR" sz="4000" b="0" kern="0" dirty="0" err="1">
                <a:solidFill>
                  <a:srgbClr val="003865"/>
                </a:solidFill>
                <a:effectLst/>
              </a:rPr>
              <a:t>SUHa</a:t>
            </a:r>
            <a:endParaRPr lang="es-AR" sz="4000" b="0" kern="0" dirty="0">
              <a:solidFill>
                <a:srgbClr val="003865"/>
              </a:solidFill>
              <a:effectLst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E5B728-D127-6978-8BA2-AAAF7948AB1E}"/>
              </a:ext>
            </a:extLst>
          </p:cNvPr>
          <p:cNvSpPr txBox="1"/>
          <p:nvPr/>
        </p:nvSpPr>
        <p:spPr>
          <a:xfrm>
            <a:off x="549449" y="1855136"/>
            <a:ext cx="1109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solidFill>
                  <a:srgbClr val="003865"/>
                </a:solidFill>
              </a:rPr>
              <a:t>40-60% de los pacientes con </a:t>
            </a:r>
            <a:r>
              <a:rPr lang="es-AR" sz="2400" dirty="0" err="1">
                <a:solidFill>
                  <a:srgbClr val="003865"/>
                </a:solidFill>
              </a:rPr>
              <a:t>SUHa</a:t>
            </a:r>
            <a:r>
              <a:rPr lang="es-AR" sz="2400" dirty="0">
                <a:solidFill>
                  <a:srgbClr val="003865"/>
                </a:solidFill>
              </a:rPr>
              <a:t> no tienen una mutación genética detectable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9396AA9-FD1D-1FCE-2A0D-239E2A404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885518"/>
              </p:ext>
            </p:extLst>
          </p:nvPr>
        </p:nvGraphicFramePr>
        <p:xfrm>
          <a:off x="1402522" y="2865317"/>
          <a:ext cx="81280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6450">
                  <a:extLst>
                    <a:ext uri="{9D8B030D-6E8A-4147-A177-3AD203B41FA5}">
                      <a16:colId xmlns:a16="http://schemas.microsoft.com/office/drawing/2014/main" val="2166572232"/>
                    </a:ext>
                  </a:extLst>
                </a:gridCol>
                <a:gridCol w="3511550">
                  <a:extLst>
                    <a:ext uri="{9D8B030D-6E8A-4147-A177-3AD203B41FA5}">
                      <a16:colId xmlns:a16="http://schemas.microsoft.com/office/drawing/2014/main" val="152278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Mutaciones por pérdida de función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Mutaciones por ganancia de función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84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Factor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C3bBb (C3 convertasa)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40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Factor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Factor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7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MCP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025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>
                          <a:solidFill>
                            <a:srgbClr val="003865"/>
                          </a:solidFill>
                        </a:rPr>
                        <a:t>Trombomodulina</a:t>
                      </a:r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 (TBHD)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740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Ac anti CFH (</a:t>
                      </a:r>
                      <a:r>
                        <a:rPr lang="es-AR" dirty="0" err="1">
                          <a:solidFill>
                            <a:srgbClr val="003865"/>
                          </a:solidFill>
                        </a:rPr>
                        <a:t>asoc</a:t>
                      </a:r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 a deleción CFHR1-CFHR3)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13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Haplotipos de riesgo (CFH, CFHR1,MCP)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820643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6FC8E1C3-033E-C723-3113-77586288907B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33C8AF-6E29-BC53-40D7-75A03C296C83}"/>
              </a:ext>
            </a:extLst>
          </p:cNvPr>
          <p:cNvSpPr txBox="1"/>
          <p:nvPr/>
        </p:nvSpPr>
        <p:spPr>
          <a:xfrm>
            <a:off x="5920473" y="6519446"/>
            <a:ext cx="6091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3865"/>
                </a:solidFill>
              </a:rPr>
              <a:t>Fremeaux</a:t>
            </a:r>
            <a:r>
              <a:rPr lang="en-US" sz="1600" dirty="0">
                <a:solidFill>
                  <a:srgbClr val="003865"/>
                </a:solidFill>
              </a:rPr>
              <a:t> </a:t>
            </a:r>
            <a:r>
              <a:rPr lang="en-US" sz="1600" dirty="0" err="1">
                <a:solidFill>
                  <a:srgbClr val="003865"/>
                </a:solidFill>
              </a:rPr>
              <a:t>Bacchi</a:t>
            </a:r>
            <a:r>
              <a:rPr lang="en-US" sz="1600" dirty="0">
                <a:solidFill>
                  <a:srgbClr val="003865"/>
                </a:solidFill>
              </a:rPr>
              <a:t> et al. Clin J Am Soc Nephrol 8: 554–562, 2013</a:t>
            </a:r>
            <a:endParaRPr lang="es-AR" sz="16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436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B462F13-CE56-66BA-1280-6B03BCBF3AC7}"/>
              </a:ext>
            </a:extLst>
          </p:cNvPr>
          <p:cNvSpPr txBox="1">
            <a:spLocks/>
          </p:cNvSpPr>
          <p:nvPr/>
        </p:nvSpPr>
        <p:spPr>
          <a:xfrm>
            <a:off x="685800" y="316444"/>
            <a:ext cx="11075317" cy="8021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s-AR" sz="4000" b="0" kern="0" dirty="0">
                <a:solidFill>
                  <a:srgbClr val="003865"/>
                </a:solidFill>
                <a:effectLst/>
              </a:rPr>
              <a:t>Factores genéticos y aceleradores en el </a:t>
            </a:r>
            <a:r>
              <a:rPr lang="es-AR" sz="4000" b="0" kern="0" dirty="0" err="1">
                <a:solidFill>
                  <a:srgbClr val="003865"/>
                </a:solidFill>
                <a:effectLst/>
              </a:rPr>
              <a:t>SUHa</a:t>
            </a:r>
            <a:endParaRPr lang="es-AR" sz="4000" b="0" kern="0" dirty="0">
              <a:solidFill>
                <a:srgbClr val="003865"/>
              </a:solidFill>
              <a:effectLst/>
            </a:endParaRPr>
          </a:p>
        </p:txBody>
      </p:sp>
      <p:sp>
        <p:nvSpPr>
          <p:cNvPr id="6" name="Rechtwinkliges Dreieck 9">
            <a:extLst>
              <a:ext uri="{FF2B5EF4-FFF2-40B4-BE49-F238E27FC236}">
                <a16:creationId xmlns:a16="http://schemas.microsoft.com/office/drawing/2014/main" id="{2E1924D1-7C33-1F0E-B887-8F46D9442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75" y="2957513"/>
            <a:ext cx="6227763" cy="2087562"/>
          </a:xfrm>
          <a:prstGeom prst="rtTriangl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Textfeld 10">
            <a:extLst>
              <a:ext uri="{FF2B5EF4-FFF2-40B4-BE49-F238E27FC236}">
                <a16:creationId xmlns:a16="http://schemas.microsoft.com/office/drawing/2014/main" id="{72C7298C-1532-9F9A-7662-8DD523E6C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525" y="3462338"/>
            <a:ext cx="13446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CFH/CFHR1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CFH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CFB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FB40DCA6-E045-8FC2-7E8A-E86991D4D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025" y="4002089"/>
            <a:ext cx="20874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CFI aislado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anti-CFH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combinado con MCP</a:t>
            </a: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2903366B-43F4-BE2F-9A29-E8119CB9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013" y="4664075"/>
            <a:ext cx="13415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MCP aislado</a:t>
            </a:r>
          </a:p>
        </p:txBody>
      </p:sp>
      <p:sp>
        <p:nvSpPr>
          <p:cNvPr id="10" name="Pfeil nach rechts 2">
            <a:extLst>
              <a:ext uri="{FF2B5EF4-FFF2-40B4-BE49-F238E27FC236}">
                <a16:creationId xmlns:a16="http://schemas.microsoft.com/office/drawing/2014/main" id="{BFD31190-C3D6-94FF-0EC9-624C5C14D9D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793975" y="4941888"/>
            <a:ext cx="6227763" cy="576262"/>
          </a:xfrm>
          <a:prstGeom prst="rightArrow">
            <a:avLst>
              <a:gd name="adj1" fmla="val 50000"/>
              <a:gd name="adj2" fmla="val 49933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AECFF8AC-3D45-F21D-AD3B-053D9A9E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5" y="5059426"/>
            <a:ext cx="5301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Factor genético de la activación del complemento</a:t>
            </a:r>
          </a:p>
        </p:txBody>
      </p:sp>
      <p:grpSp>
        <p:nvGrpSpPr>
          <p:cNvPr id="12" name="Gruppieren 6">
            <a:extLst>
              <a:ext uri="{FF2B5EF4-FFF2-40B4-BE49-F238E27FC236}">
                <a16:creationId xmlns:a16="http://schemas.microsoft.com/office/drawing/2014/main" id="{2E5F4FEE-7676-535A-53CA-A33C6AC5A055}"/>
              </a:ext>
            </a:extLst>
          </p:cNvPr>
          <p:cNvGrpSpPr>
            <a:grpSpLocks/>
          </p:cNvGrpSpPr>
          <p:nvPr/>
        </p:nvGrpSpPr>
        <p:grpSpPr bwMode="auto">
          <a:xfrm>
            <a:off x="1793974" y="2214207"/>
            <a:ext cx="6318248" cy="2650291"/>
            <a:chOff x="199340" y="2275373"/>
            <a:chExt cx="6318426" cy="2650298"/>
          </a:xfrm>
        </p:grpSpPr>
        <p:sp>
          <p:nvSpPr>
            <p:cNvPr id="13" name="Rechtwinkliges Dreieck 1">
              <a:extLst>
                <a:ext uri="{FF2B5EF4-FFF2-40B4-BE49-F238E27FC236}">
                  <a16:creationId xmlns:a16="http://schemas.microsoft.com/office/drawing/2014/main" id="{79D78479-55EB-21E4-CB0A-F6D7AC6B1E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99340" y="2838109"/>
              <a:ext cx="6227762" cy="2087562"/>
            </a:xfrm>
            <a:prstGeom prst="rtTriangle">
              <a:avLst/>
            </a:prstGeom>
            <a:solidFill>
              <a:srgbClr val="CCFFCC"/>
            </a:solid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Pfeil nach rechts 56">
              <a:extLst>
                <a:ext uri="{FF2B5EF4-FFF2-40B4-BE49-F238E27FC236}">
                  <a16:creationId xmlns:a16="http://schemas.microsoft.com/office/drawing/2014/main" id="{24E26D64-F7FE-8397-11C5-8D5A341D6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340" y="2275373"/>
              <a:ext cx="6227762" cy="637342"/>
            </a:xfrm>
            <a:prstGeom prst="rightArrow">
              <a:avLst>
                <a:gd name="adj1" fmla="val 50000"/>
                <a:gd name="adj2" fmla="val 50121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Textfeld 4">
              <a:extLst>
                <a:ext uri="{FF2B5EF4-FFF2-40B4-BE49-F238E27FC236}">
                  <a16:creationId xmlns:a16="http://schemas.microsoft.com/office/drawing/2014/main" id="{854644AF-F77E-7932-193B-CAE7BE395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966" y="2410047"/>
              <a:ext cx="5532439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Factor acelerador de la activación del complemento</a:t>
              </a:r>
            </a:p>
          </p:txBody>
        </p:sp>
        <p:sp>
          <p:nvSpPr>
            <p:cNvPr id="16" name="Textfeld 4">
              <a:extLst>
                <a:ext uri="{FF2B5EF4-FFF2-40B4-BE49-F238E27FC236}">
                  <a16:creationId xmlns:a16="http://schemas.microsoft.com/office/drawing/2014/main" id="{F5E638CA-070D-982A-4BA8-CCC94E8CD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9026" y="2914311"/>
              <a:ext cx="1440205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infecciones                 </a:t>
              </a:r>
            </a:p>
          </p:txBody>
        </p:sp>
        <p:sp>
          <p:nvSpPr>
            <p:cNvPr id="17" name="Textfeld 4">
              <a:extLst>
                <a:ext uri="{FF2B5EF4-FFF2-40B4-BE49-F238E27FC236}">
                  <a16:creationId xmlns:a16="http://schemas.microsoft.com/office/drawing/2014/main" id="{0DB869C5-3470-405F-425B-551E7F1FF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5371" y="2754986"/>
              <a:ext cx="144003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embarazo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                </a:t>
              </a:r>
            </a:p>
          </p:txBody>
        </p:sp>
        <p:sp>
          <p:nvSpPr>
            <p:cNvPr id="18" name="Textfeld 4">
              <a:extLst>
                <a:ext uri="{FF2B5EF4-FFF2-40B4-BE49-F238E27FC236}">
                  <a16:creationId xmlns:a16="http://schemas.microsoft.com/office/drawing/2014/main" id="{87B62A87-5E07-2713-7C5F-D3287C754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813" y="2866281"/>
              <a:ext cx="1440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Cáncer</a:t>
              </a:r>
            </a:p>
          </p:txBody>
        </p:sp>
        <p:sp>
          <p:nvSpPr>
            <p:cNvPr id="19" name="Textfeld 4">
              <a:extLst>
                <a:ext uri="{FF2B5EF4-FFF2-40B4-BE49-F238E27FC236}">
                  <a16:creationId xmlns:a16="http://schemas.microsoft.com/office/drawing/2014/main" id="{D2848A9A-33FB-8E6E-8DD9-8BF61039B6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7727" y="3849037"/>
              <a:ext cx="1440039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shigatoxina</a:t>
              </a:r>
            </a:p>
          </p:txBody>
        </p:sp>
        <p:sp>
          <p:nvSpPr>
            <p:cNvPr id="20" name="Textfeld 4">
              <a:extLst>
                <a:ext uri="{FF2B5EF4-FFF2-40B4-BE49-F238E27FC236}">
                  <a16:creationId xmlns:a16="http://schemas.microsoft.com/office/drawing/2014/main" id="{E3A504E1-95D4-7721-2AA4-0ADB0599D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5306" y="3229969"/>
              <a:ext cx="19253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ICN </a:t>
              </a:r>
            </a:p>
          </p:txBody>
        </p:sp>
        <p:sp>
          <p:nvSpPr>
            <p:cNvPr id="21" name="Textfeld 4">
              <a:extLst>
                <a:ext uri="{FF2B5EF4-FFF2-40B4-BE49-F238E27FC236}">
                  <a16:creationId xmlns:a16="http://schemas.microsoft.com/office/drawing/2014/main" id="{52BB26E3-4F2F-0CF7-B8D1-E85A8A7E64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482" y="3401317"/>
              <a:ext cx="1823922" cy="36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 neuraminidasa</a:t>
              </a:r>
            </a:p>
          </p:txBody>
        </p:sp>
      </p:grpSp>
      <p:grpSp>
        <p:nvGrpSpPr>
          <p:cNvPr id="22" name="Gruppieren 5">
            <a:extLst>
              <a:ext uri="{FF2B5EF4-FFF2-40B4-BE49-F238E27FC236}">
                <a16:creationId xmlns:a16="http://schemas.microsoft.com/office/drawing/2014/main" id="{7E6F089B-F3CC-22BA-F35D-B7241F79D74C}"/>
              </a:ext>
            </a:extLst>
          </p:cNvPr>
          <p:cNvGrpSpPr>
            <a:grpSpLocks/>
          </p:cNvGrpSpPr>
          <p:nvPr/>
        </p:nvGrpSpPr>
        <p:grpSpPr bwMode="auto">
          <a:xfrm>
            <a:off x="8040218" y="2093913"/>
            <a:ext cx="2381549" cy="2951162"/>
            <a:chOff x="6716485" y="2093716"/>
            <a:chExt cx="2382417" cy="2951804"/>
          </a:xfrm>
        </p:grpSpPr>
        <p:sp>
          <p:nvSpPr>
            <p:cNvPr id="23" name="Rechteck 1">
              <a:extLst>
                <a:ext uri="{FF2B5EF4-FFF2-40B4-BE49-F238E27FC236}">
                  <a16:creationId xmlns:a16="http://schemas.microsoft.com/office/drawing/2014/main" id="{392D1A84-6C45-B01F-BB38-D824DB621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4457" y="4418031"/>
              <a:ext cx="359229" cy="6274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24" name="Gerade Verbindung 3">
              <a:extLst>
                <a:ext uri="{FF2B5EF4-FFF2-40B4-BE49-F238E27FC236}">
                  <a16:creationId xmlns:a16="http://schemas.microsoft.com/office/drawing/2014/main" id="{2C1ED565-5128-4361-DD85-4F2DB8E508B9}"/>
                </a:ext>
              </a:extLst>
            </p:cNvPr>
            <p:cNvCxnSpPr/>
            <p:nvPr/>
          </p:nvCxnSpPr>
          <p:spPr bwMode="auto">
            <a:xfrm>
              <a:off x="6716485" y="2776489"/>
              <a:ext cx="2231250" cy="28581"/>
            </a:xfrm>
            <a:prstGeom prst="line">
              <a:avLst/>
            </a:prstGeom>
            <a:ln w="12700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hteck 20">
              <a:extLst>
                <a:ext uri="{FF2B5EF4-FFF2-40B4-BE49-F238E27FC236}">
                  <a16:creationId xmlns:a16="http://schemas.microsoft.com/office/drawing/2014/main" id="{CBE1704E-6046-1BDE-77FF-7ECACB77A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4457" y="2093716"/>
              <a:ext cx="359229" cy="230991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" name="Rechteck 21">
              <a:extLst>
                <a:ext uri="{FF2B5EF4-FFF2-40B4-BE49-F238E27FC236}">
                  <a16:creationId xmlns:a16="http://schemas.microsoft.com/office/drawing/2014/main" id="{FF1550BC-E94C-7215-1FB3-291108D04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955" y="3187913"/>
              <a:ext cx="359229" cy="183978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7" name="Rechteck 22">
              <a:extLst>
                <a:ext uri="{FF2B5EF4-FFF2-40B4-BE49-F238E27FC236}">
                  <a16:creationId xmlns:a16="http://schemas.microsoft.com/office/drawing/2014/main" id="{1387CCCA-EB06-608F-0433-94527E83D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4955" y="2093716"/>
              <a:ext cx="359229" cy="109419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92D050"/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8" name="Textfeld 4">
              <a:extLst>
                <a:ext uri="{FF2B5EF4-FFF2-40B4-BE49-F238E27FC236}">
                  <a16:creationId xmlns:a16="http://schemas.microsoft.com/office/drawing/2014/main" id="{AE90622D-B649-7861-34F3-129C83DFB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2016" y="2468777"/>
              <a:ext cx="1146886" cy="646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Umbral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individual</a:t>
              </a:r>
            </a:p>
          </p:txBody>
        </p:sp>
      </p:grpSp>
      <p:sp>
        <p:nvSpPr>
          <p:cNvPr id="29" name="Pfeil nach unten 27">
            <a:extLst>
              <a:ext uri="{FF2B5EF4-FFF2-40B4-BE49-F238E27FC236}">
                <a16:creationId xmlns:a16="http://schemas.microsoft.com/office/drawing/2014/main" id="{1F3875ED-288D-E0C0-8EC0-4F53257961C0}"/>
              </a:ext>
            </a:extLst>
          </p:cNvPr>
          <p:cNvSpPr/>
          <p:nvPr/>
        </p:nvSpPr>
        <p:spPr bwMode="auto">
          <a:xfrm rot="1233741">
            <a:off x="3756770" y="3350201"/>
            <a:ext cx="357984" cy="68585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Pfeil nach unten 28">
            <a:extLst>
              <a:ext uri="{FF2B5EF4-FFF2-40B4-BE49-F238E27FC236}">
                <a16:creationId xmlns:a16="http://schemas.microsoft.com/office/drawing/2014/main" id="{E094582F-5F4A-ED7F-F48A-81533DD3D820}"/>
              </a:ext>
            </a:extLst>
          </p:cNvPr>
          <p:cNvSpPr/>
          <p:nvPr/>
        </p:nvSpPr>
        <p:spPr bwMode="auto">
          <a:xfrm rot="1233741">
            <a:off x="5052913" y="3710241"/>
            <a:ext cx="357984" cy="68585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" name="Pfeil nach unten 29">
            <a:extLst>
              <a:ext uri="{FF2B5EF4-FFF2-40B4-BE49-F238E27FC236}">
                <a16:creationId xmlns:a16="http://schemas.microsoft.com/office/drawing/2014/main" id="{F047FC9F-E226-37F8-5CEB-25671D55E893}"/>
              </a:ext>
            </a:extLst>
          </p:cNvPr>
          <p:cNvSpPr/>
          <p:nvPr/>
        </p:nvSpPr>
        <p:spPr bwMode="auto">
          <a:xfrm rot="1233741">
            <a:off x="5917009" y="3974076"/>
            <a:ext cx="357984" cy="68585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" name="Pfeil nach unten 30">
            <a:extLst>
              <a:ext uri="{FF2B5EF4-FFF2-40B4-BE49-F238E27FC236}">
                <a16:creationId xmlns:a16="http://schemas.microsoft.com/office/drawing/2014/main" id="{D05AA4A2-3CA1-79AE-84E5-FBDED5214339}"/>
              </a:ext>
            </a:extLst>
          </p:cNvPr>
          <p:cNvSpPr/>
          <p:nvPr/>
        </p:nvSpPr>
        <p:spPr bwMode="auto">
          <a:xfrm rot="1233741">
            <a:off x="7213157" y="4214296"/>
            <a:ext cx="357984" cy="68585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Pfeil nach unten 31">
            <a:extLst>
              <a:ext uri="{FF2B5EF4-FFF2-40B4-BE49-F238E27FC236}">
                <a16:creationId xmlns:a16="http://schemas.microsoft.com/office/drawing/2014/main" id="{D3C85075-2B36-A934-7840-6B48D67BFB23}"/>
              </a:ext>
            </a:extLst>
          </p:cNvPr>
          <p:cNvSpPr/>
          <p:nvPr/>
        </p:nvSpPr>
        <p:spPr bwMode="auto">
          <a:xfrm rot="1233741">
            <a:off x="7573197" y="4286304"/>
            <a:ext cx="357984" cy="68585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CAB51EDF-FC4F-36E5-9DB6-3EA27BBCD985}"/>
              </a:ext>
            </a:extLst>
          </p:cNvPr>
          <p:cNvSpPr txBox="1"/>
          <p:nvPr/>
        </p:nvSpPr>
        <p:spPr>
          <a:xfrm>
            <a:off x="8114096" y="5138267"/>
            <a:ext cx="6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Pt A</a:t>
            </a:r>
          </a:p>
        </p:txBody>
      </p:sp>
      <p:sp>
        <p:nvSpPr>
          <p:cNvPr id="35" name="TextBox 33">
            <a:extLst>
              <a:ext uri="{FF2B5EF4-FFF2-40B4-BE49-F238E27FC236}">
                <a16:creationId xmlns:a16="http://schemas.microsoft.com/office/drawing/2014/main" id="{189D7092-164A-5542-D352-63D9480ED219}"/>
              </a:ext>
            </a:extLst>
          </p:cNvPr>
          <p:cNvSpPr txBox="1"/>
          <p:nvPr/>
        </p:nvSpPr>
        <p:spPr>
          <a:xfrm>
            <a:off x="8689429" y="5138267"/>
            <a:ext cx="64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Pt B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AF91C99E-94F9-8D80-C4DC-0140FEF6B0F3}"/>
              </a:ext>
            </a:extLst>
          </p:cNvPr>
          <p:cNvSpPr txBox="1"/>
          <p:nvPr/>
        </p:nvSpPr>
        <p:spPr>
          <a:xfrm>
            <a:off x="5269013" y="2893841"/>
            <a:ext cx="111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HTA 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0F22E9B4-89FA-F2B8-24E4-3A2B58EBEACF}"/>
              </a:ext>
            </a:extLst>
          </p:cNvPr>
          <p:cNvSpPr txBox="1"/>
          <p:nvPr/>
        </p:nvSpPr>
        <p:spPr>
          <a:xfrm>
            <a:off x="7392149" y="6064829"/>
            <a:ext cx="467179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Haller, Palma, and Langman, 2016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4C1847C-ADA7-B876-51E3-859B6A3FE5A9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60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CF3E479-21CB-5F75-6EED-D5C3AC027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072945"/>
              </p:ext>
            </p:extLst>
          </p:nvPr>
        </p:nvGraphicFramePr>
        <p:xfrm>
          <a:off x="622299" y="1733550"/>
          <a:ext cx="6311902" cy="4045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1">
                  <a:extLst>
                    <a:ext uri="{9D8B030D-6E8A-4147-A177-3AD203B41FA5}">
                      <a16:colId xmlns:a16="http://schemas.microsoft.com/office/drawing/2014/main" val="1411495030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267889101"/>
                    </a:ext>
                  </a:extLst>
                </a:gridCol>
              </a:tblGrid>
              <a:tr h="3720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Parámetro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Puntaje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826129"/>
                  </a:ext>
                </a:extLst>
              </a:tr>
              <a:tr h="3720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Plaquetas &lt; 30,000/mm3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567710"/>
                  </a:ext>
                </a:extLst>
              </a:tr>
              <a:tr h="11703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Parámetro de hemólisis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Reticulocitos &gt;2.5%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Haptoglobina indetectable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Bilirrubina indirecta &gt;2mg/dl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AR" dirty="0">
                        <a:solidFill>
                          <a:srgbClr val="003865"/>
                        </a:solidFill>
                      </a:endParaRPr>
                    </a:p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848828"/>
                  </a:ext>
                </a:extLst>
              </a:tr>
              <a:tr h="3720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No presenta un cáncer activo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73452"/>
                  </a:ext>
                </a:extLst>
              </a:tr>
              <a:tr h="642211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No es un trasplantado de órgano sólido o médula ósea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058677"/>
                  </a:ext>
                </a:extLst>
              </a:tr>
              <a:tr h="3720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VCM &lt;90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061268"/>
                  </a:ext>
                </a:extLst>
              </a:tr>
              <a:tr h="3720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INR &lt;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659418"/>
                  </a:ext>
                </a:extLst>
              </a:tr>
              <a:tr h="372075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Creatinina &lt;2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81027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759EACF-F8EE-14CD-66DE-832F387CC3F0}"/>
              </a:ext>
            </a:extLst>
          </p:cNvPr>
          <p:cNvSpPr txBox="1">
            <a:spLocks/>
          </p:cNvSpPr>
          <p:nvPr/>
        </p:nvSpPr>
        <p:spPr>
          <a:xfrm>
            <a:off x="0" y="171364"/>
            <a:ext cx="12192000" cy="12276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s-ES" sz="3600" b="0" kern="0" dirty="0">
                <a:solidFill>
                  <a:srgbClr val="003865"/>
                </a:solidFill>
                <a:effectLst/>
                <a:cs typeface="Arial"/>
              </a:rPr>
              <a:t>Diferenciación entre </a:t>
            </a:r>
            <a:r>
              <a:rPr lang="es-ES" sz="3600" b="0" kern="0" dirty="0" err="1">
                <a:solidFill>
                  <a:srgbClr val="003865"/>
                </a:solidFill>
                <a:effectLst/>
                <a:cs typeface="Arial"/>
              </a:rPr>
              <a:t>SUHa</a:t>
            </a:r>
            <a:r>
              <a:rPr lang="es-ES" sz="3600" b="0" kern="0" dirty="0">
                <a:solidFill>
                  <a:srgbClr val="003865"/>
                </a:solidFill>
                <a:effectLst/>
                <a:cs typeface="Arial"/>
              </a:rPr>
              <a:t> y PTT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ea typeface="+mn-ea"/>
              <a:cs typeface="Arial"/>
            </a:endParaRPr>
          </a:p>
          <a:p>
            <a:r>
              <a:rPr lang="es-ES" sz="3600" b="0" kern="0" dirty="0">
                <a:solidFill>
                  <a:srgbClr val="003865"/>
                </a:solidFill>
                <a:effectLst/>
              </a:rPr>
              <a:t>Score PLASMIC</a:t>
            </a:r>
            <a:endParaRPr lang="en-US" sz="3600" b="0" kern="0" dirty="0">
              <a:solidFill>
                <a:srgbClr val="003865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CD159C-C959-2D25-53DC-1723A7839F12}"/>
              </a:ext>
            </a:extLst>
          </p:cNvPr>
          <p:cNvSpPr txBox="1"/>
          <p:nvPr/>
        </p:nvSpPr>
        <p:spPr>
          <a:xfrm>
            <a:off x="7430386" y="6551940"/>
            <a:ext cx="452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400" dirty="0" err="1">
                <a:solidFill>
                  <a:srgbClr val="003865"/>
                </a:solidFill>
              </a:rPr>
              <a:t>Bendapudi</a:t>
            </a:r>
            <a:r>
              <a:rPr lang="es-AR" sz="1400" dirty="0">
                <a:solidFill>
                  <a:srgbClr val="003865"/>
                </a:solidFill>
              </a:rPr>
              <a:t> PK </a:t>
            </a:r>
            <a:r>
              <a:rPr lang="es-AR" sz="1400" i="1" dirty="0">
                <a:solidFill>
                  <a:srgbClr val="003865"/>
                </a:solidFill>
              </a:rPr>
              <a:t>et al Lancet </a:t>
            </a:r>
            <a:r>
              <a:rPr lang="es-AR" sz="1400" i="1" dirty="0" err="1">
                <a:solidFill>
                  <a:srgbClr val="003865"/>
                </a:solidFill>
              </a:rPr>
              <a:t>Haematol</a:t>
            </a:r>
            <a:r>
              <a:rPr lang="es-AR" sz="1400" i="1" dirty="0">
                <a:solidFill>
                  <a:srgbClr val="003865"/>
                </a:solidFill>
              </a:rPr>
              <a:t> 2017; 4: e157–64 </a:t>
            </a:r>
          </a:p>
          <a:p>
            <a:endParaRPr lang="es-AR" sz="1400" i="1" dirty="0">
              <a:solidFill>
                <a:srgbClr val="003865"/>
              </a:solidFill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5B05E2B-E3EA-40F7-3312-805A8A3A4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709396"/>
              </p:ext>
            </p:extLst>
          </p:nvPr>
        </p:nvGraphicFramePr>
        <p:xfrm>
          <a:off x="7975599" y="1777881"/>
          <a:ext cx="334962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575">
                  <a:extLst>
                    <a:ext uri="{9D8B030D-6E8A-4147-A177-3AD203B41FA5}">
                      <a16:colId xmlns:a16="http://schemas.microsoft.com/office/drawing/2014/main" val="3803184882"/>
                    </a:ext>
                  </a:extLst>
                </a:gridCol>
                <a:gridCol w="2407051">
                  <a:extLst>
                    <a:ext uri="{9D8B030D-6E8A-4147-A177-3AD203B41FA5}">
                      <a16:colId xmlns:a16="http://schemas.microsoft.com/office/drawing/2014/main" val="3717849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Riesgo de PTT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456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0-4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316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Intermedio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413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6-7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Elevado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08014"/>
                  </a:ext>
                </a:extLst>
              </a:tr>
            </a:tbl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5A191A1B-90F7-BEA2-2991-BD0B9FA65A40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01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79F8624-F176-231C-A5BF-B8744AFF7B24}"/>
              </a:ext>
            </a:extLst>
          </p:cNvPr>
          <p:cNvSpPr txBox="1"/>
          <p:nvPr/>
        </p:nvSpPr>
        <p:spPr>
          <a:xfrm>
            <a:off x="2438400" y="548759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kern="0" dirty="0">
                <a:solidFill>
                  <a:srgbClr val="003865"/>
                </a:solidFill>
                <a:latin typeface="Arial"/>
                <a:cs typeface="Arial"/>
              </a:rPr>
              <a:t>Diferenciación entre </a:t>
            </a:r>
            <a:r>
              <a:rPr lang="es-ES" sz="3600" kern="0" dirty="0" err="1">
                <a:solidFill>
                  <a:srgbClr val="003865"/>
                </a:solidFill>
                <a:latin typeface="Arial"/>
                <a:cs typeface="Arial"/>
              </a:rPr>
              <a:t>SUHa</a:t>
            </a:r>
            <a:r>
              <a:rPr lang="es-ES" sz="3600" kern="0" dirty="0">
                <a:solidFill>
                  <a:srgbClr val="003865"/>
                </a:solidFill>
                <a:latin typeface="Arial"/>
                <a:cs typeface="Arial"/>
              </a:rPr>
              <a:t> y PTT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C51DF8-46F7-1B0F-9E64-007EE40196C5}"/>
              </a:ext>
            </a:extLst>
          </p:cNvPr>
          <p:cNvSpPr txBox="1"/>
          <p:nvPr/>
        </p:nvSpPr>
        <p:spPr>
          <a:xfrm>
            <a:off x="7752548" y="6505773"/>
            <a:ext cx="4611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kern="0" dirty="0" err="1">
                <a:solidFill>
                  <a:srgbClr val="003865"/>
                </a:solidFill>
              </a:rPr>
              <a:t>Cataland</a:t>
            </a:r>
            <a:r>
              <a:rPr lang="es-ES" sz="1400" kern="0" dirty="0">
                <a:solidFill>
                  <a:srgbClr val="003865"/>
                </a:solidFill>
              </a:rPr>
              <a:t> SR </a:t>
            </a:r>
            <a:r>
              <a:rPr lang="es-ES" sz="1400" i="1" kern="0" dirty="0">
                <a:solidFill>
                  <a:srgbClr val="003865"/>
                </a:solidFill>
              </a:rPr>
              <a:t>et al. </a:t>
            </a:r>
            <a:r>
              <a:rPr lang="es-ES" sz="1400" i="1" kern="0" dirty="0" err="1">
                <a:solidFill>
                  <a:srgbClr val="003865"/>
                </a:solidFill>
              </a:rPr>
              <a:t>Blood</a:t>
            </a:r>
            <a:r>
              <a:rPr lang="es-ES" sz="1400" i="1" kern="0" dirty="0">
                <a:solidFill>
                  <a:srgbClr val="003865"/>
                </a:solidFill>
              </a:rPr>
              <a:t> 2014. 123 (24)- 3733-38</a:t>
            </a:r>
            <a:endParaRPr lang="en-US" sz="1400" kern="0" dirty="0">
              <a:solidFill>
                <a:srgbClr val="003865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E71E1AE-1E0E-4C98-39C7-6D34064FD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141821"/>
              </p:ext>
            </p:extLst>
          </p:nvPr>
        </p:nvGraphicFramePr>
        <p:xfrm>
          <a:off x="1127123" y="2662766"/>
          <a:ext cx="104267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340">
                  <a:extLst>
                    <a:ext uri="{9D8B030D-6E8A-4147-A177-3AD203B41FA5}">
                      <a16:colId xmlns:a16="http://schemas.microsoft.com/office/drawing/2014/main" val="2005504587"/>
                    </a:ext>
                  </a:extLst>
                </a:gridCol>
                <a:gridCol w="2085340">
                  <a:extLst>
                    <a:ext uri="{9D8B030D-6E8A-4147-A177-3AD203B41FA5}">
                      <a16:colId xmlns:a16="http://schemas.microsoft.com/office/drawing/2014/main" val="243143262"/>
                    </a:ext>
                  </a:extLst>
                </a:gridCol>
                <a:gridCol w="2085340">
                  <a:extLst>
                    <a:ext uri="{9D8B030D-6E8A-4147-A177-3AD203B41FA5}">
                      <a16:colId xmlns:a16="http://schemas.microsoft.com/office/drawing/2014/main" val="3141817135"/>
                    </a:ext>
                  </a:extLst>
                </a:gridCol>
                <a:gridCol w="2037082">
                  <a:extLst>
                    <a:ext uri="{9D8B030D-6E8A-4147-A177-3AD203B41FA5}">
                      <a16:colId xmlns:a16="http://schemas.microsoft.com/office/drawing/2014/main" val="2434256866"/>
                    </a:ext>
                  </a:extLst>
                </a:gridCol>
                <a:gridCol w="2133599">
                  <a:extLst>
                    <a:ext uri="{9D8B030D-6E8A-4147-A177-3AD203B41FA5}">
                      <a16:colId xmlns:a16="http://schemas.microsoft.com/office/drawing/2014/main" val="243400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AR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Diálisis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Plaquetas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Creatinina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LDH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229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 err="1">
                          <a:solidFill>
                            <a:srgbClr val="003865"/>
                          </a:solidFill>
                        </a:rPr>
                        <a:t>SUHa</a:t>
                      </a:r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 (n=19)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14/19 (74%)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46 (8-93)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4.39 (2.38-12.61)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1094 (140-3548)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42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PTT (n=38)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0/38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12 (2-45)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1.15 (0.65-4.11)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966 (243-2449)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806031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F40B62B7-61F2-5AAC-0D06-7DF8D02BC23B}"/>
              </a:ext>
            </a:extLst>
          </p:cNvPr>
          <p:cNvSpPr/>
          <p:nvPr/>
        </p:nvSpPr>
        <p:spPr bwMode="auto">
          <a:xfrm>
            <a:off x="3171825" y="2305050"/>
            <a:ext cx="6286500" cy="19240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B7AEAE2-217C-BF25-56DB-E7EBF810A79E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85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F6FD7-C88F-1A4B-CC7C-17C80133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800" b="0" dirty="0">
                <a:solidFill>
                  <a:srgbClr val="003865"/>
                </a:solidFill>
                <a:effectLst/>
              </a:rPr>
              <a:t>Agenda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80B26E-8AA0-CE15-9B9F-954DDF1C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Definición de Microangiopatías trombóticas (MAT)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Diagnóstico Diferencial de las MAT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Síndrome urémico hemolítico atípico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Diagnóstico Diferencial de las MAT en situaciones especiales: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 Trasplante</a:t>
            </a:r>
          </a:p>
          <a:p>
            <a:pPr lvl="2"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De órganos sólidos</a:t>
            </a:r>
          </a:p>
          <a:p>
            <a:pPr lvl="2"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De médula ósea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HTA maligna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Unidad de Cuidados Intensivos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s-AR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Embarazo</a:t>
            </a:r>
          </a:p>
          <a:p>
            <a:pPr lvl="1"/>
            <a:endParaRPr lang="es-AR" dirty="0">
              <a:solidFill>
                <a:srgbClr val="003865"/>
              </a:solidFill>
              <a:effectLst>
                <a:innerShdw blurRad="63500" dist="50800" dir="2700000">
                  <a:schemeClr val="bg2">
                    <a:alpha val="50000"/>
                  </a:schemeClr>
                </a:innerShdw>
              </a:effectLs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AB23FFB-3E25-D132-59D2-AE1E0AAA4A6B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67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F964F5-81D5-7891-C61F-9184306A89BE}"/>
              </a:ext>
            </a:extLst>
          </p:cNvPr>
          <p:cNvSpPr txBox="1"/>
          <p:nvPr/>
        </p:nvSpPr>
        <p:spPr>
          <a:xfrm>
            <a:off x="2012189" y="2656054"/>
            <a:ext cx="8167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4000" kern="0" dirty="0">
                <a:solidFill>
                  <a:srgbClr val="003865"/>
                </a:solidFill>
                <a:latin typeface="Arial"/>
                <a:ea typeface="+mj-ea"/>
                <a:cs typeface="Arial"/>
              </a:rPr>
              <a:t>Diagnóstico Diferencial de las MAT</a:t>
            </a:r>
          </a:p>
          <a:p>
            <a:pPr algn="ctr"/>
            <a:r>
              <a:rPr lang="es-AR" sz="4000" kern="0" dirty="0">
                <a:solidFill>
                  <a:srgbClr val="003865"/>
                </a:solidFill>
                <a:latin typeface="Arial"/>
                <a:ea typeface="+mj-ea"/>
                <a:cs typeface="Arial"/>
              </a:rPr>
              <a:t> en situaciones especiales</a:t>
            </a:r>
            <a:endParaRPr lang="es-AR" sz="4000" dirty="0">
              <a:solidFill>
                <a:srgbClr val="003865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3756F9-8936-9465-8267-64A8C5C3D7D5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857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9C71AE-E5E9-F00C-87E4-62F6AE3F57E5}"/>
              </a:ext>
            </a:extLst>
          </p:cNvPr>
          <p:cNvSpPr txBox="1"/>
          <p:nvPr/>
        </p:nvSpPr>
        <p:spPr>
          <a:xfrm>
            <a:off x="2655130" y="300107"/>
            <a:ext cx="5376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3600" kern="0" dirty="0">
                <a:solidFill>
                  <a:srgbClr val="003865"/>
                </a:solidFill>
                <a:ea typeface="+mj-ea"/>
              </a:rPr>
              <a:t>MAT en Trasplante renal</a:t>
            </a:r>
            <a:endParaRPr lang="en-US" sz="3200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C55A77C-C6B0-E8D9-529C-8883FA0F9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183982"/>
              </p:ext>
            </p:extLst>
          </p:nvPr>
        </p:nvGraphicFramePr>
        <p:xfrm>
          <a:off x="1476652" y="1406752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AR" sz="2400" b="1" dirty="0">
                          <a:solidFill>
                            <a:srgbClr val="003865"/>
                          </a:solidFill>
                        </a:rPr>
                        <a:t>Toxicidad por drogas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AR" sz="2400" b="1" dirty="0">
                          <a:solidFill>
                            <a:srgbClr val="003865"/>
                          </a:solidFill>
                        </a:rPr>
                        <a:t>ICN (</a:t>
                      </a:r>
                      <a:r>
                        <a:rPr lang="es-AR" sz="2400" b="1" dirty="0" err="1">
                          <a:solidFill>
                            <a:srgbClr val="003865"/>
                          </a:solidFill>
                        </a:rPr>
                        <a:t>CsA,FK</a:t>
                      </a:r>
                      <a:r>
                        <a:rPr lang="es-AR" sz="2400" b="1" dirty="0">
                          <a:solidFill>
                            <a:srgbClr val="003865"/>
                          </a:solidFill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AR" sz="2400" b="1" dirty="0" err="1">
                          <a:solidFill>
                            <a:srgbClr val="003865"/>
                          </a:solidFill>
                        </a:rPr>
                        <a:t>Rapamicina</a:t>
                      </a:r>
                      <a:endParaRPr lang="es-AR" sz="2400" b="1" dirty="0">
                        <a:solidFill>
                          <a:srgbClr val="003865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AR" sz="2400" b="1" dirty="0" err="1">
                          <a:solidFill>
                            <a:srgbClr val="003865"/>
                          </a:solidFill>
                        </a:rPr>
                        <a:t>Valacyclovir</a:t>
                      </a:r>
                      <a:endParaRPr lang="es-AR" sz="2400" b="1" dirty="0">
                        <a:solidFill>
                          <a:srgbClr val="003865"/>
                        </a:solidFill>
                      </a:endParaRP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3EFB08D-641D-187F-5E91-2F0FB3C1B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220142"/>
              </p:ext>
            </p:extLst>
          </p:nvPr>
        </p:nvGraphicFramePr>
        <p:xfrm>
          <a:off x="4195556" y="1406752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r>
                        <a:rPr lang="es-AR" sz="2400" dirty="0">
                          <a:solidFill>
                            <a:srgbClr val="003865"/>
                          </a:solidFill>
                        </a:rPr>
                        <a:t>Rechazo mediado por anticuerpos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D1C7404-5F43-0DEC-9183-7F6DC54E2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12560"/>
              </p:ext>
            </p:extLst>
          </p:nvPr>
        </p:nvGraphicFramePr>
        <p:xfrm>
          <a:off x="1476652" y="3877547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AR" sz="2400" dirty="0">
                          <a:solidFill>
                            <a:srgbClr val="003865"/>
                          </a:solidFill>
                        </a:rPr>
                        <a:t>Infecciones virales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2400" dirty="0">
                          <a:solidFill>
                            <a:srgbClr val="003865"/>
                          </a:solidFill>
                        </a:rPr>
                        <a:t>CMV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2400" dirty="0">
                          <a:solidFill>
                            <a:srgbClr val="003865"/>
                          </a:solidFill>
                        </a:rPr>
                        <a:t>HIV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AR" sz="2400" dirty="0">
                          <a:solidFill>
                            <a:srgbClr val="003865"/>
                          </a:solidFill>
                        </a:rPr>
                        <a:t>Parvovirus B19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AR" sz="2000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2F1EF3F4-DA77-633D-FD1C-118884188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869870"/>
              </p:ext>
            </p:extLst>
          </p:nvPr>
        </p:nvGraphicFramePr>
        <p:xfrm>
          <a:off x="4163916" y="3877545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s-AR" sz="2400" dirty="0">
                          <a:solidFill>
                            <a:srgbClr val="003865"/>
                          </a:solidFill>
                        </a:rPr>
                        <a:t>SUH atípico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AE0F0D8-2EF4-6054-96D6-074BB85D1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722328"/>
              </p:ext>
            </p:extLst>
          </p:nvPr>
        </p:nvGraphicFramePr>
        <p:xfrm>
          <a:off x="1460832" y="3877546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0681F12-BCBB-FBB3-0391-DE4C57176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626321"/>
              </p:ext>
            </p:extLst>
          </p:nvPr>
        </p:nvGraphicFramePr>
        <p:xfrm>
          <a:off x="1476652" y="1406751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D51C07C-6780-547F-97F3-C6A358C4C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56273"/>
              </p:ext>
            </p:extLst>
          </p:nvPr>
        </p:nvGraphicFramePr>
        <p:xfrm>
          <a:off x="4179736" y="1406750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2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3CBB1EF-A731-F853-B2F8-74110812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982417"/>
              </p:ext>
            </p:extLst>
          </p:nvPr>
        </p:nvGraphicFramePr>
        <p:xfrm>
          <a:off x="4163916" y="3877544"/>
          <a:ext cx="2718904" cy="247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904">
                  <a:extLst>
                    <a:ext uri="{9D8B030D-6E8A-4147-A177-3AD203B41FA5}">
                      <a16:colId xmlns:a16="http://schemas.microsoft.com/office/drawing/2014/main" val="2592531341"/>
                    </a:ext>
                  </a:extLst>
                </a:gridCol>
              </a:tblGrid>
              <a:tr h="247079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AR" sz="2400" dirty="0">
                        <a:solidFill>
                          <a:srgbClr val="003865"/>
                        </a:solidFill>
                      </a:endParaRP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>
                    <a:solidFill>
                      <a:srgbClr val="00B05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5876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8914ED7-E1AA-EA86-B85F-2A0135EE19CC}"/>
              </a:ext>
            </a:extLst>
          </p:cNvPr>
          <p:cNvSpPr txBox="1"/>
          <p:nvPr/>
        </p:nvSpPr>
        <p:spPr>
          <a:xfrm>
            <a:off x="8747139" y="2397760"/>
            <a:ext cx="2086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>
                <a:solidFill>
                  <a:srgbClr val="003865"/>
                </a:solidFill>
              </a:rPr>
              <a:t>   </a:t>
            </a:r>
          </a:p>
          <a:p>
            <a:r>
              <a:rPr lang="es-AR" dirty="0">
                <a:solidFill>
                  <a:srgbClr val="003865"/>
                </a:solidFill>
              </a:rPr>
              <a:t>     MAT de Novo</a:t>
            </a:r>
          </a:p>
          <a:p>
            <a:endParaRPr lang="es-AR" dirty="0">
              <a:solidFill>
                <a:srgbClr val="003865"/>
              </a:solidFill>
            </a:endParaRPr>
          </a:p>
          <a:p>
            <a:r>
              <a:rPr lang="es-AR" dirty="0">
                <a:solidFill>
                  <a:srgbClr val="003865"/>
                </a:solidFill>
              </a:rPr>
              <a:t>     MAT recurrente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4534D9C-5D31-DAB0-38D4-B5FFF789757F}"/>
              </a:ext>
            </a:extLst>
          </p:cNvPr>
          <p:cNvSpPr/>
          <p:nvPr/>
        </p:nvSpPr>
        <p:spPr bwMode="auto">
          <a:xfrm>
            <a:off x="8518539" y="2733764"/>
            <a:ext cx="457200" cy="264160"/>
          </a:xfrm>
          <a:prstGeom prst="rect">
            <a:avLst/>
          </a:prstGeom>
          <a:solidFill>
            <a:srgbClr val="FF000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7B2E53-C0ED-F885-FA57-BA4B24F2D569}"/>
              </a:ext>
            </a:extLst>
          </p:cNvPr>
          <p:cNvSpPr/>
          <p:nvPr/>
        </p:nvSpPr>
        <p:spPr bwMode="auto">
          <a:xfrm>
            <a:off x="8518539" y="3201848"/>
            <a:ext cx="457200" cy="264160"/>
          </a:xfrm>
          <a:prstGeom prst="rect">
            <a:avLst/>
          </a:prstGeom>
          <a:solidFill>
            <a:srgbClr val="92D05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37654CC-7951-ACAE-3910-C598BD7AA11B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32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EA0118-7008-1160-60FB-AA1012F686EE}"/>
              </a:ext>
            </a:extLst>
          </p:cNvPr>
          <p:cNvSpPr txBox="1"/>
          <p:nvPr/>
        </p:nvSpPr>
        <p:spPr>
          <a:xfrm>
            <a:off x="0" y="24130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Principales diferencias entre SUH de </a:t>
            </a:r>
            <a:r>
              <a:rPr kumimoji="0" lang="es-AR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novo</a:t>
            </a:r>
            <a:r>
              <a:rPr kumimoji="0" 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y</a:t>
            </a:r>
          </a:p>
          <a:p>
            <a:pPr algn="ctr"/>
            <a:r>
              <a:rPr kumimoji="0" 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recurrente en trasplante renal</a:t>
            </a:r>
            <a:endParaRPr lang="es-ES" sz="3200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B945AAC-FB6A-19BC-31EF-B5EDE7A98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365068"/>
              </p:ext>
            </p:extLst>
          </p:nvPr>
        </p:nvGraphicFramePr>
        <p:xfrm>
          <a:off x="1489611" y="1873047"/>
          <a:ext cx="8351520" cy="352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3840">
                  <a:extLst>
                    <a:ext uri="{9D8B030D-6E8A-4147-A177-3AD203B41FA5}">
                      <a16:colId xmlns:a16="http://schemas.microsoft.com/office/drawing/2014/main" val="2873316293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3223309499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779047614"/>
                    </a:ext>
                  </a:extLst>
                </a:gridCol>
              </a:tblGrid>
              <a:tr h="462562">
                <a:tc>
                  <a:txBody>
                    <a:bodyPr/>
                    <a:lstStyle/>
                    <a:p>
                      <a:pPr algn="ctr"/>
                      <a:endParaRPr lang="es-AR" baseline="0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SUH de </a:t>
                      </a:r>
                      <a:r>
                        <a:rPr lang="es-AR" baseline="0" dirty="0" err="1">
                          <a:solidFill>
                            <a:srgbClr val="003865"/>
                          </a:solidFill>
                        </a:rPr>
                        <a:t>novo</a:t>
                      </a:r>
                      <a:endParaRPr lang="es-AR" baseline="0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SUH recurrente </a:t>
                      </a:r>
                      <a:r>
                        <a:rPr lang="es-AR" sz="1400" baseline="0" dirty="0">
                          <a:solidFill>
                            <a:srgbClr val="003865"/>
                          </a:solidFill>
                        </a:rPr>
                        <a:t>(SUH atípico)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37233"/>
                  </a:ext>
                </a:extLst>
              </a:tr>
              <a:tr h="462562"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Prevalencia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3-14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25-100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917552"/>
                  </a:ext>
                </a:extLst>
              </a:tr>
              <a:tr h="462562"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Momento de aparición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Primeros 3 meses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Días/semanas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279610"/>
                  </a:ext>
                </a:extLst>
              </a:tr>
              <a:tr h="462562"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Pronóstico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Mejor que el recurrente, </a:t>
                      </a:r>
                      <a:r>
                        <a:rPr lang="es-AR" baseline="0" dirty="0" err="1">
                          <a:solidFill>
                            <a:srgbClr val="003865"/>
                          </a:solidFill>
                        </a:rPr>
                        <a:t>esp</a:t>
                      </a:r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 forma localizada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Generalmente malo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2066101"/>
                  </a:ext>
                </a:extLst>
              </a:tr>
              <a:tr h="462562"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Prevención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Evitar factores de riesgo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 err="1">
                          <a:solidFill>
                            <a:srgbClr val="003865"/>
                          </a:solidFill>
                        </a:rPr>
                        <a:t>eculizumab</a:t>
                      </a:r>
                      <a:endParaRPr lang="es-AR" baseline="0" dirty="0">
                        <a:solidFill>
                          <a:srgbClr val="003865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274013"/>
                  </a:ext>
                </a:extLst>
              </a:tr>
              <a:tr h="462562"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Tratamiento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>
                          <a:solidFill>
                            <a:srgbClr val="003865"/>
                          </a:solidFill>
                        </a:rPr>
                        <a:t>Suspender/tratar el desencadenante</a:t>
                      </a:r>
                    </a:p>
                    <a:p>
                      <a:pPr algn="ctr"/>
                      <a:r>
                        <a:rPr lang="es-AR" baseline="0" dirty="0" err="1">
                          <a:solidFill>
                            <a:srgbClr val="003865"/>
                          </a:solidFill>
                        </a:rPr>
                        <a:t>eculizumab</a:t>
                      </a:r>
                      <a:endParaRPr lang="es-AR" baseline="0" dirty="0">
                        <a:solidFill>
                          <a:srgbClr val="00386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baseline="0" dirty="0" err="1">
                          <a:solidFill>
                            <a:srgbClr val="003865"/>
                          </a:solidFill>
                        </a:rPr>
                        <a:t>eculizumab</a:t>
                      </a:r>
                      <a:endParaRPr lang="es-AR" baseline="0" dirty="0">
                        <a:solidFill>
                          <a:srgbClr val="003865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987120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25C89CEC-1C6E-5FC1-7AC7-EB0B9E88DFD8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5D427C-7FD2-367D-6775-B5E010857242}"/>
              </a:ext>
            </a:extLst>
          </p:cNvPr>
          <p:cNvSpPr txBox="1"/>
          <p:nvPr/>
        </p:nvSpPr>
        <p:spPr>
          <a:xfrm>
            <a:off x="5772912" y="6545361"/>
            <a:ext cx="6715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3865"/>
                </a:solidFill>
              </a:rPr>
              <a:t> Abbas F et al, Experimental and </a:t>
            </a:r>
            <a:r>
              <a:rPr lang="es-AR" sz="1400" dirty="0" err="1">
                <a:solidFill>
                  <a:srgbClr val="003865"/>
                </a:solidFill>
              </a:rPr>
              <a:t>Clinical</a:t>
            </a:r>
            <a:r>
              <a:rPr lang="es-AR" sz="1400" dirty="0">
                <a:solidFill>
                  <a:srgbClr val="003865"/>
                </a:solidFill>
              </a:rPr>
              <a:t> </a:t>
            </a:r>
            <a:r>
              <a:rPr lang="es-AR" sz="1400" dirty="0" err="1">
                <a:solidFill>
                  <a:srgbClr val="003865"/>
                </a:solidFill>
              </a:rPr>
              <a:t>Transplantation</a:t>
            </a:r>
            <a:r>
              <a:rPr lang="es-AR" sz="1400" dirty="0">
                <a:solidFill>
                  <a:srgbClr val="003865"/>
                </a:solidFill>
              </a:rPr>
              <a:t> (2022) 6: 549-557</a:t>
            </a:r>
          </a:p>
        </p:txBody>
      </p:sp>
    </p:spTree>
    <p:extLst>
      <p:ext uri="{BB962C8B-B14F-4D97-AF65-F5344CB8AC3E}">
        <p14:creationId xmlns:p14="http://schemas.microsoft.com/office/powerpoint/2010/main" val="151424959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3DA2101-FC6A-C2D2-1362-4C2FD77BC50B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64A168-616C-B9EE-265B-2B911FD8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85" y="-247016"/>
            <a:ext cx="11438467" cy="1114426"/>
          </a:xfrm>
        </p:spPr>
        <p:txBody>
          <a:bodyPr/>
          <a:lstStyle/>
          <a:p>
            <a:r>
              <a:rPr lang="es-AR" b="0" dirty="0">
                <a:solidFill>
                  <a:srgbClr val="003865"/>
                </a:solidFill>
                <a:effectLst/>
              </a:rPr>
              <a:t>Screening y Diagnóstico de MAT-ATMO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0F932C-2FE9-8F18-9D29-4338D7A4D49A}"/>
              </a:ext>
            </a:extLst>
          </p:cNvPr>
          <p:cNvSpPr txBox="1"/>
          <p:nvPr/>
        </p:nvSpPr>
        <p:spPr>
          <a:xfrm>
            <a:off x="2533652" y="711106"/>
            <a:ext cx="2105024" cy="938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Día 0-30</a:t>
            </a:r>
          </a:p>
          <a:p>
            <a:r>
              <a:rPr lang="es-AR" sz="1100" dirty="0">
                <a:solidFill>
                  <a:srgbClr val="003865"/>
                </a:solidFill>
              </a:rPr>
              <a:t>c/24 </a:t>
            </a:r>
            <a:r>
              <a:rPr lang="es-AR" sz="1100" dirty="0" err="1">
                <a:solidFill>
                  <a:srgbClr val="003865"/>
                </a:solidFill>
              </a:rPr>
              <a:t>hs</a:t>
            </a:r>
            <a:r>
              <a:rPr lang="es-AR" sz="1100" dirty="0">
                <a:solidFill>
                  <a:srgbClr val="003865"/>
                </a:solidFill>
              </a:rPr>
              <a:t>: hemograma, química, TA</a:t>
            </a:r>
          </a:p>
          <a:p>
            <a:r>
              <a:rPr lang="es-AR" sz="1100" dirty="0">
                <a:solidFill>
                  <a:srgbClr val="003865"/>
                </a:solidFill>
              </a:rPr>
              <a:t>2/</a:t>
            </a:r>
            <a:r>
              <a:rPr lang="es-AR" sz="1100" dirty="0" err="1">
                <a:solidFill>
                  <a:srgbClr val="003865"/>
                </a:solidFill>
              </a:rPr>
              <a:t>sem</a:t>
            </a:r>
            <a:r>
              <a:rPr lang="es-AR" sz="1100" dirty="0">
                <a:solidFill>
                  <a:srgbClr val="003865"/>
                </a:solidFill>
              </a:rPr>
              <a:t>: LDH</a:t>
            </a:r>
          </a:p>
          <a:p>
            <a:r>
              <a:rPr lang="es-AR" sz="1100" dirty="0">
                <a:solidFill>
                  <a:srgbClr val="003865"/>
                </a:solidFill>
              </a:rPr>
              <a:t>1/</a:t>
            </a:r>
            <a:r>
              <a:rPr lang="es-AR" sz="1100" dirty="0" err="1">
                <a:solidFill>
                  <a:srgbClr val="003865"/>
                </a:solidFill>
              </a:rPr>
              <a:t>sem</a:t>
            </a:r>
            <a:r>
              <a:rPr lang="es-AR" sz="1100" dirty="0">
                <a:solidFill>
                  <a:srgbClr val="003865"/>
                </a:solidFill>
              </a:rPr>
              <a:t>: frotis, UP/C</a:t>
            </a:r>
          </a:p>
        </p:txBody>
      </p:sp>
      <p:sp>
        <p:nvSpPr>
          <p:cNvPr id="4" name="Rombo 3">
            <a:extLst>
              <a:ext uri="{FF2B5EF4-FFF2-40B4-BE49-F238E27FC236}">
                <a16:creationId xmlns:a16="http://schemas.microsoft.com/office/drawing/2014/main" id="{9973E8D2-D457-3D2A-1D13-EEB48C5D5A9F}"/>
              </a:ext>
            </a:extLst>
          </p:cNvPr>
          <p:cNvSpPr/>
          <p:nvPr/>
        </p:nvSpPr>
        <p:spPr bwMode="auto">
          <a:xfrm>
            <a:off x="5319079" y="609517"/>
            <a:ext cx="1752599" cy="1289497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1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Bajo riesgo/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1100" b="1" dirty="0">
                <a:solidFill>
                  <a:srgbClr val="003865"/>
                </a:solidFill>
                <a:latin typeface="Arial" charset="0"/>
                <a:cs typeface="Arial" charset="0"/>
              </a:rPr>
              <a:t>Screening negativo</a:t>
            </a:r>
            <a:endParaRPr kumimoji="0" lang="es-AR" sz="11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EC3D3D-A9B8-6935-525F-36A04DDBF198}"/>
              </a:ext>
            </a:extLst>
          </p:cNvPr>
          <p:cNvSpPr txBox="1"/>
          <p:nvPr/>
        </p:nvSpPr>
        <p:spPr>
          <a:xfrm>
            <a:off x="7680323" y="777353"/>
            <a:ext cx="2105024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Control semanal día 30-100</a:t>
            </a:r>
          </a:p>
          <a:p>
            <a:r>
              <a:rPr lang="es-AR" sz="1100" dirty="0">
                <a:solidFill>
                  <a:srgbClr val="003865"/>
                </a:solidFill>
              </a:rPr>
              <a:t>Hemograma, química, TA</a:t>
            </a:r>
          </a:p>
          <a:p>
            <a:r>
              <a:rPr lang="es-AR" sz="1100" dirty="0">
                <a:solidFill>
                  <a:srgbClr val="003865"/>
                </a:solidFill>
              </a:rPr>
              <a:t>LDH, frotis, U P/C</a:t>
            </a:r>
          </a:p>
          <a:p>
            <a:endParaRPr lang="es-AR" sz="1100" dirty="0">
              <a:solidFill>
                <a:srgbClr val="003865"/>
              </a:solidFill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4297F1A-F151-BF66-142D-73AF03103719}"/>
              </a:ext>
            </a:extLst>
          </p:cNvPr>
          <p:cNvCxnSpPr>
            <a:cxnSpLocks/>
          </p:cNvCxnSpPr>
          <p:nvPr/>
        </p:nvCxnSpPr>
        <p:spPr bwMode="auto">
          <a:xfrm>
            <a:off x="4795519" y="1254265"/>
            <a:ext cx="4876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90F0FC2-BE75-81EB-1C8C-DA089403699B}"/>
              </a:ext>
            </a:extLst>
          </p:cNvPr>
          <p:cNvCxnSpPr>
            <a:cxnSpLocks/>
          </p:cNvCxnSpPr>
          <p:nvPr/>
        </p:nvCxnSpPr>
        <p:spPr bwMode="auto">
          <a:xfrm>
            <a:off x="7112000" y="1254265"/>
            <a:ext cx="4876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10" name="Rombo 9">
            <a:extLst>
              <a:ext uri="{FF2B5EF4-FFF2-40B4-BE49-F238E27FC236}">
                <a16:creationId xmlns:a16="http://schemas.microsoft.com/office/drawing/2014/main" id="{B1773A1A-B02A-6095-E032-46A209885AE0}"/>
              </a:ext>
            </a:extLst>
          </p:cNvPr>
          <p:cNvSpPr/>
          <p:nvPr/>
        </p:nvSpPr>
        <p:spPr bwMode="auto">
          <a:xfrm>
            <a:off x="5321300" y="1916149"/>
            <a:ext cx="1752599" cy="1289497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100" b="1" dirty="0">
                <a:solidFill>
                  <a:srgbClr val="003865"/>
                </a:solidFill>
                <a:latin typeface="Arial" charset="0"/>
                <a:cs typeface="Arial" charset="0"/>
              </a:rPr>
              <a:t>Alt</a:t>
            </a:r>
            <a:r>
              <a:rPr kumimoji="0" lang="es-AR" sz="11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o riesgo/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sz="1100" b="1" dirty="0">
                <a:solidFill>
                  <a:srgbClr val="003865"/>
                </a:solidFill>
                <a:latin typeface="Arial" charset="0"/>
                <a:cs typeface="Arial" charset="0"/>
              </a:rPr>
              <a:t>Screening positivo</a:t>
            </a:r>
            <a:endParaRPr kumimoji="0" lang="es-AR" sz="11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3F9AF2A-2342-7E9F-1F81-BFCA50A93947}"/>
              </a:ext>
            </a:extLst>
          </p:cNvPr>
          <p:cNvCxnSpPr>
            <a:cxnSpLocks/>
            <a:stCxn id="3" idx="2"/>
            <a:endCxn id="10" idx="1"/>
          </p:cNvCxnSpPr>
          <p:nvPr/>
        </p:nvCxnSpPr>
        <p:spPr bwMode="auto">
          <a:xfrm>
            <a:off x="3586164" y="1649825"/>
            <a:ext cx="1735136" cy="9110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8F52AD6-CBD1-CBCA-0086-119329ED79A2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7071678" y="1546794"/>
            <a:ext cx="1661157" cy="10837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C643F8E-1CD9-3FE8-C328-E9D9FE38A07B}"/>
              </a:ext>
            </a:extLst>
          </p:cNvPr>
          <p:cNvSpPr txBox="1"/>
          <p:nvPr/>
        </p:nvSpPr>
        <p:spPr>
          <a:xfrm>
            <a:off x="5165406" y="3496652"/>
            <a:ext cx="2105024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Pruebas adicionales</a:t>
            </a:r>
          </a:p>
          <a:p>
            <a:r>
              <a:rPr lang="es-AR" sz="1100" dirty="0">
                <a:solidFill>
                  <a:srgbClr val="003865"/>
                </a:solidFill>
              </a:rPr>
              <a:t>Sc5b9</a:t>
            </a:r>
          </a:p>
          <a:p>
            <a:r>
              <a:rPr lang="es-AR" sz="1100" dirty="0">
                <a:solidFill>
                  <a:srgbClr val="003865"/>
                </a:solidFill>
              </a:rPr>
              <a:t>ADAMTS13</a:t>
            </a:r>
          </a:p>
          <a:p>
            <a:r>
              <a:rPr lang="es-AR" sz="1100" dirty="0">
                <a:solidFill>
                  <a:srgbClr val="003865"/>
                </a:solidFill>
              </a:rPr>
              <a:t>Test de Coombs</a:t>
            </a:r>
          </a:p>
          <a:p>
            <a:r>
              <a:rPr lang="es-AR" sz="1100" dirty="0">
                <a:solidFill>
                  <a:srgbClr val="003865"/>
                </a:solidFill>
              </a:rPr>
              <a:t>Panel CID</a:t>
            </a:r>
          </a:p>
          <a:p>
            <a:r>
              <a:rPr lang="es-AR" sz="1100" dirty="0">
                <a:solidFill>
                  <a:srgbClr val="003865"/>
                </a:solidFill>
              </a:rPr>
              <a:t>Haptoglobina</a:t>
            </a:r>
          </a:p>
          <a:p>
            <a:r>
              <a:rPr lang="es-AR" sz="1100" dirty="0">
                <a:solidFill>
                  <a:srgbClr val="003865"/>
                </a:solidFill>
              </a:rPr>
              <a:t>Hb libre</a:t>
            </a:r>
          </a:p>
          <a:p>
            <a:r>
              <a:rPr lang="es-AR" sz="1100" dirty="0">
                <a:solidFill>
                  <a:srgbClr val="003865"/>
                </a:solidFill>
              </a:rPr>
              <a:t>Daño orgánico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1D3603CE-D1D9-2B9C-49CE-A9B2E8BDF5D9}"/>
              </a:ext>
            </a:extLst>
          </p:cNvPr>
          <p:cNvCxnSpPr>
            <a:cxnSpLocks/>
          </p:cNvCxnSpPr>
          <p:nvPr/>
        </p:nvCxnSpPr>
        <p:spPr bwMode="auto">
          <a:xfrm>
            <a:off x="6217918" y="3205646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23" name="Rombo 22">
            <a:extLst>
              <a:ext uri="{FF2B5EF4-FFF2-40B4-BE49-F238E27FC236}">
                <a16:creationId xmlns:a16="http://schemas.microsoft.com/office/drawing/2014/main" id="{83203AAC-EBC1-295C-B941-604C6176EC40}"/>
              </a:ext>
            </a:extLst>
          </p:cNvPr>
          <p:cNvSpPr/>
          <p:nvPr/>
        </p:nvSpPr>
        <p:spPr bwMode="auto">
          <a:xfrm>
            <a:off x="5319079" y="5273897"/>
            <a:ext cx="1752599" cy="89208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100" b="1" dirty="0">
                <a:solidFill>
                  <a:srgbClr val="003865"/>
                </a:solidFill>
                <a:latin typeface="Arial" charset="0"/>
                <a:cs typeface="Arial" charset="0"/>
              </a:rPr>
              <a:t> MAT de alto riesgo</a:t>
            </a:r>
            <a:endParaRPr kumimoji="0" lang="es-AR" sz="11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3FE93A25-C2CB-D7EE-82E4-0441DFE4F9C1}"/>
              </a:ext>
            </a:extLst>
          </p:cNvPr>
          <p:cNvCxnSpPr>
            <a:cxnSpLocks/>
          </p:cNvCxnSpPr>
          <p:nvPr/>
        </p:nvCxnSpPr>
        <p:spPr bwMode="auto">
          <a:xfrm>
            <a:off x="6179821" y="4943202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85C43C9-A22A-4713-74CF-DB5A3AAEBF73}"/>
              </a:ext>
            </a:extLst>
          </p:cNvPr>
          <p:cNvSpPr txBox="1"/>
          <p:nvPr/>
        </p:nvSpPr>
        <p:spPr>
          <a:xfrm>
            <a:off x="5088893" y="6373862"/>
            <a:ext cx="2266947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Tratamiento específico</a:t>
            </a:r>
          </a:p>
          <a:p>
            <a:r>
              <a:rPr lang="es-AR" sz="1100" b="1" dirty="0">
                <a:solidFill>
                  <a:srgbClr val="003865"/>
                </a:solidFill>
              </a:rPr>
              <a:t>Manejo de las complicaciones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CFE053B5-0C77-58CC-966A-39AF1C2505FA}"/>
              </a:ext>
            </a:extLst>
          </p:cNvPr>
          <p:cNvCxnSpPr>
            <a:cxnSpLocks/>
          </p:cNvCxnSpPr>
          <p:nvPr/>
        </p:nvCxnSpPr>
        <p:spPr bwMode="auto">
          <a:xfrm>
            <a:off x="6195378" y="6069062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30" name="Rombo 29">
            <a:extLst>
              <a:ext uri="{FF2B5EF4-FFF2-40B4-BE49-F238E27FC236}">
                <a16:creationId xmlns:a16="http://schemas.microsoft.com/office/drawing/2014/main" id="{984716D5-D33C-E760-4619-D5027118A554}"/>
              </a:ext>
            </a:extLst>
          </p:cNvPr>
          <p:cNvSpPr/>
          <p:nvPr/>
        </p:nvSpPr>
        <p:spPr bwMode="auto">
          <a:xfrm>
            <a:off x="8389936" y="3689984"/>
            <a:ext cx="1752599" cy="892080"/>
          </a:xfrm>
          <a:prstGeom prst="diamo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100" b="1" dirty="0">
                <a:solidFill>
                  <a:srgbClr val="003865"/>
                </a:solidFill>
                <a:latin typeface="Arial" charset="0"/>
                <a:cs typeface="Arial" charset="0"/>
              </a:rPr>
              <a:t> MAT de bajo riesgo</a:t>
            </a:r>
            <a:endParaRPr kumimoji="0" lang="es-AR" sz="11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05A32A9-1142-7CE2-4CFE-B6C23DAF498A}"/>
              </a:ext>
            </a:extLst>
          </p:cNvPr>
          <p:cNvSpPr txBox="1"/>
          <p:nvPr/>
        </p:nvSpPr>
        <p:spPr>
          <a:xfrm>
            <a:off x="8549321" y="5510706"/>
            <a:ext cx="1752599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100" b="1" dirty="0">
                <a:solidFill>
                  <a:srgbClr val="003865"/>
                </a:solidFill>
              </a:rPr>
              <a:t>Control semanal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0A66D7CC-1245-ED5C-7E12-8C6EBAB26698}"/>
              </a:ext>
            </a:extLst>
          </p:cNvPr>
          <p:cNvCxnSpPr>
            <a:cxnSpLocks/>
          </p:cNvCxnSpPr>
          <p:nvPr/>
        </p:nvCxnSpPr>
        <p:spPr bwMode="auto">
          <a:xfrm>
            <a:off x="9266235" y="4638402"/>
            <a:ext cx="0" cy="7870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06E7421D-2CA2-9C4F-3DD6-24DBE872AFDF}"/>
              </a:ext>
            </a:extLst>
          </p:cNvPr>
          <p:cNvCxnSpPr>
            <a:cxnSpLocks/>
          </p:cNvCxnSpPr>
          <p:nvPr/>
        </p:nvCxnSpPr>
        <p:spPr bwMode="auto">
          <a:xfrm flipH="1">
            <a:off x="7270430" y="5719937"/>
            <a:ext cx="115792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B781A18-39AD-BC6F-D166-ECF850B4B358}"/>
              </a:ext>
            </a:extLst>
          </p:cNvPr>
          <p:cNvSpPr txBox="1"/>
          <p:nvPr/>
        </p:nvSpPr>
        <p:spPr>
          <a:xfrm>
            <a:off x="428627" y="2161177"/>
            <a:ext cx="3077839" cy="2631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Criterios de MAT-ATMO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Biopsia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4/7 criterios: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Anemia (dependencia transfusional o Hb desciende &gt;1 g/dl)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Plaquetopenia (dependencia transfusional, refractariedad o descenso &gt;50%)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LDH elevada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P/C urinario &gt; 1mg/mg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TA &gt; 140/90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GVHD grado 2 a 4 concurrente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sC5b9 elevado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AR" sz="1100" dirty="0">
              <a:solidFill>
                <a:srgbClr val="003865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s-AR" sz="1100" dirty="0">
              <a:solidFill>
                <a:srgbClr val="003865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E72E623-0508-F5FE-16CF-546F00CBDBDA}"/>
              </a:ext>
            </a:extLst>
          </p:cNvPr>
          <p:cNvSpPr txBox="1"/>
          <p:nvPr/>
        </p:nvSpPr>
        <p:spPr>
          <a:xfrm>
            <a:off x="411324" y="4867329"/>
            <a:ext cx="3353117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Criterios de MAT de alto riesgo</a:t>
            </a:r>
          </a:p>
          <a:p>
            <a:r>
              <a:rPr lang="es-AR" sz="1100" dirty="0">
                <a:solidFill>
                  <a:srgbClr val="003865"/>
                </a:solidFill>
              </a:rPr>
              <a:t>Se define con la presencia de 1 de los siguientes: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sC5b9 elevado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P/C urinario &gt; 1mg/mg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Disfunción orgánica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LDH x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GVHD grado 2-4 concurrente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AR" sz="1100" dirty="0">
                <a:solidFill>
                  <a:srgbClr val="003865"/>
                </a:solidFill>
              </a:rPr>
              <a:t>Infecciones virales concurrentes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DBC4BF2-CF6E-BA4E-67AD-F35EC4E83EC4}"/>
              </a:ext>
            </a:extLst>
          </p:cNvPr>
          <p:cNvSpPr txBox="1"/>
          <p:nvPr/>
        </p:nvSpPr>
        <p:spPr>
          <a:xfrm>
            <a:off x="8410256" y="1949895"/>
            <a:ext cx="3526893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s-AR" sz="1100" b="1" dirty="0">
                <a:solidFill>
                  <a:srgbClr val="003865"/>
                </a:solidFill>
              </a:rPr>
              <a:t>Disfunción orgánica:</a:t>
            </a:r>
          </a:p>
          <a:p>
            <a:r>
              <a:rPr lang="es-AR" sz="1100" b="1" dirty="0">
                <a:solidFill>
                  <a:srgbClr val="003865"/>
                </a:solidFill>
              </a:rPr>
              <a:t>Cardíaca: </a:t>
            </a:r>
            <a:r>
              <a:rPr lang="es-AR" sz="1100" dirty="0">
                <a:solidFill>
                  <a:srgbClr val="003865"/>
                </a:solidFill>
              </a:rPr>
              <a:t>hipertensión pulmonar</a:t>
            </a:r>
            <a:endParaRPr lang="es-AR" sz="1100" b="1" dirty="0">
              <a:solidFill>
                <a:srgbClr val="003865"/>
              </a:solidFill>
            </a:endParaRPr>
          </a:p>
          <a:p>
            <a:r>
              <a:rPr lang="es-AR" sz="1100" b="1" dirty="0">
                <a:solidFill>
                  <a:srgbClr val="003865"/>
                </a:solidFill>
              </a:rPr>
              <a:t>Pulmonar: </a:t>
            </a:r>
            <a:r>
              <a:rPr lang="es-AR" sz="1100" dirty="0">
                <a:solidFill>
                  <a:srgbClr val="003865"/>
                </a:solidFill>
              </a:rPr>
              <a:t>insuficiencia respiratoria</a:t>
            </a:r>
          </a:p>
          <a:p>
            <a:r>
              <a:rPr lang="es-AR" sz="1100" b="1" dirty="0">
                <a:solidFill>
                  <a:srgbClr val="003865"/>
                </a:solidFill>
              </a:rPr>
              <a:t>Renal: </a:t>
            </a:r>
            <a:r>
              <a:rPr lang="es-AR" sz="1100" dirty="0">
                <a:solidFill>
                  <a:srgbClr val="003865"/>
                </a:solidFill>
              </a:rPr>
              <a:t>IRA</a:t>
            </a:r>
          </a:p>
          <a:p>
            <a:r>
              <a:rPr lang="es-AR" sz="1100" b="1" dirty="0">
                <a:solidFill>
                  <a:srgbClr val="003865"/>
                </a:solidFill>
              </a:rPr>
              <a:t>Neurológica:</a:t>
            </a:r>
            <a:r>
              <a:rPr lang="es-AR" sz="1100" dirty="0">
                <a:solidFill>
                  <a:srgbClr val="003865"/>
                </a:solidFill>
              </a:rPr>
              <a:t> Convulsiones o </a:t>
            </a:r>
            <a:r>
              <a:rPr lang="es-AR" sz="1100" dirty="0" err="1">
                <a:solidFill>
                  <a:srgbClr val="003865"/>
                </a:solidFill>
              </a:rPr>
              <a:t>alt</a:t>
            </a:r>
            <a:r>
              <a:rPr lang="es-AR" sz="1100" dirty="0">
                <a:solidFill>
                  <a:srgbClr val="003865"/>
                </a:solidFill>
              </a:rPr>
              <a:t> del estado mental</a:t>
            </a:r>
          </a:p>
          <a:p>
            <a:r>
              <a:rPr lang="es-AR" sz="1100" b="1" dirty="0">
                <a:solidFill>
                  <a:srgbClr val="003865"/>
                </a:solidFill>
              </a:rPr>
              <a:t>Gastrointestinal: </a:t>
            </a:r>
            <a:r>
              <a:rPr lang="es-AR" sz="1100" dirty="0">
                <a:solidFill>
                  <a:srgbClr val="003865"/>
                </a:solidFill>
              </a:rPr>
              <a:t>Dolor abdominal, diarrea sanguinolenta</a:t>
            </a:r>
          </a:p>
          <a:p>
            <a:r>
              <a:rPr lang="es-AR" sz="1100" b="1" dirty="0" err="1">
                <a:solidFill>
                  <a:srgbClr val="003865"/>
                </a:solidFill>
              </a:rPr>
              <a:t>Serositis</a:t>
            </a:r>
            <a:r>
              <a:rPr lang="es-AR" sz="1100" b="1" dirty="0">
                <a:solidFill>
                  <a:srgbClr val="003865"/>
                </a:solidFill>
              </a:rPr>
              <a:t>: </a:t>
            </a:r>
            <a:r>
              <a:rPr lang="es-AR" sz="1100" dirty="0">
                <a:solidFill>
                  <a:srgbClr val="003865"/>
                </a:solidFill>
              </a:rPr>
              <a:t>Derrame pleural y/o pericárdico</a:t>
            </a:r>
            <a:endParaRPr lang="es-AR" sz="1100" b="1" dirty="0">
              <a:solidFill>
                <a:srgbClr val="003865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311503A-E214-C6A2-2F64-F5C8D096B622}"/>
              </a:ext>
            </a:extLst>
          </p:cNvPr>
          <p:cNvSpPr txBox="1"/>
          <p:nvPr/>
        </p:nvSpPr>
        <p:spPr>
          <a:xfrm>
            <a:off x="7429181" y="6549051"/>
            <a:ext cx="4836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err="1">
                <a:solidFill>
                  <a:srgbClr val="003865"/>
                </a:solidFill>
              </a:rPr>
              <a:t>Schoettler</a:t>
            </a:r>
            <a:r>
              <a:rPr lang="es-AR" sz="1200" dirty="0">
                <a:solidFill>
                  <a:srgbClr val="003865"/>
                </a:solidFill>
              </a:rPr>
              <a:t> ML </a:t>
            </a:r>
            <a:r>
              <a:rPr lang="es-AR" sz="1200" i="1" dirty="0">
                <a:solidFill>
                  <a:srgbClr val="003865"/>
                </a:solidFill>
              </a:rPr>
              <a:t>et al.</a:t>
            </a:r>
            <a:r>
              <a:rPr lang="en-US" sz="1200" dirty="0">
                <a:solidFill>
                  <a:srgbClr val="003865"/>
                </a:solidFill>
              </a:rPr>
              <a:t> Transplant Cell </a:t>
            </a:r>
            <a:r>
              <a:rPr lang="en-US" sz="1200" dirty="0" err="1">
                <a:solidFill>
                  <a:srgbClr val="003865"/>
                </a:solidFill>
              </a:rPr>
              <a:t>Ther</a:t>
            </a:r>
            <a:r>
              <a:rPr lang="en-US" sz="1200" dirty="0">
                <a:solidFill>
                  <a:srgbClr val="003865"/>
                </a:solidFill>
              </a:rPr>
              <a:t>. 2023; 29(3): 151-163</a:t>
            </a:r>
            <a:r>
              <a:rPr lang="es-AR" sz="1200" i="1" dirty="0">
                <a:solidFill>
                  <a:srgbClr val="003865"/>
                </a:solidFill>
              </a:rPr>
              <a:t> </a:t>
            </a:r>
            <a:endParaRPr lang="es-AR" sz="1200" dirty="0">
              <a:solidFill>
                <a:srgbClr val="003865"/>
              </a:solidFill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97423AB5-0A94-9566-FEC3-FAEDEE545EF6}"/>
              </a:ext>
            </a:extLst>
          </p:cNvPr>
          <p:cNvCxnSpPr>
            <a:cxnSpLocks/>
          </p:cNvCxnSpPr>
          <p:nvPr/>
        </p:nvCxnSpPr>
        <p:spPr bwMode="auto">
          <a:xfrm>
            <a:off x="7429181" y="4185777"/>
            <a:ext cx="96075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  <p:extLst>
      <p:ext uri="{BB962C8B-B14F-4D97-AF65-F5344CB8AC3E}">
        <p14:creationId xmlns:p14="http://schemas.microsoft.com/office/powerpoint/2010/main" val="66977051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1746" y="321310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MAT e HTA maligna</a:t>
            </a:r>
            <a:endParaRPr lang="en-US" sz="3200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2C2BE3-5273-B919-2B1D-98F9ABF429BE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364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8EC164-C793-59A1-D681-AC9AE432072D}"/>
              </a:ext>
            </a:extLst>
          </p:cNvPr>
          <p:cNvSpPr txBox="1"/>
          <p:nvPr/>
        </p:nvSpPr>
        <p:spPr>
          <a:xfrm>
            <a:off x="3064027" y="72999"/>
            <a:ext cx="560281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es-AR" sz="3600" b="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HTA maligna </a:t>
            </a:r>
          </a:p>
          <a:p>
            <a:pPr algn="ctr"/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(HTA severa +Retinopatía hipertensiva)</a:t>
            </a:r>
          </a:p>
          <a:p>
            <a:pPr algn="ctr"/>
            <a:endParaRPr lang="es-AR" sz="2800" dirty="0">
              <a:solidFill>
                <a:srgbClr val="003865"/>
              </a:solidFill>
            </a:endParaRPr>
          </a:p>
          <a:p>
            <a:pPr algn="ctr"/>
            <a:endParaRPr lang="es-AR" sz="2800" dirty="0">
              <a:solidFill>
                <a:srgbClr val="003865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5526635E-4986-3091-21D7-718F2F1153A2}"/>
              </a:ext>
            </a:extLst>
          </p:cNvPr>
          <p:cNvCxnSpPr>
            <a:cxnSpLocks/>
          </p:cNvCxnSpPr>
          <p:nvPr/>
        </p:nvCxnSpPr>
        <p:spPr bwMode="auto">
          <a:xfrm>
            <a:off x="5524500" y="24003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2CC528B-5CAC-9F2B-66A1-2B025BF3F64F}"/>
              </a:ext>
            </a:extLst>
          </p:cNvPr>
          <p:cNvCxnSpPr>
            <a:cxnSpLocks/>
          </p:cNvCxnSpPr>
          <p:nvPr/>
        </p:nvCxnSpPr>
        <p:spPr bwMode="auto">
          <a:xfrm flipV="1">
            <a:off x="1531446" y="1205809"/>
            <a:ext cx="8359793" cy="528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D54EEEB-FCA2-F804-3903-BEDB09951C2A}"/>
              </a:ext>
            </a:extLst>
          </p:cNvPr>
          <p:cNvCxnSpPr/>
          <p:nvPr/>
        </p:nvCxnSpPr>
        <p:spPr bwMode="auto">
          <a:xfrm>
            <a:off x="1552487" y="1258700"/>
            <a:ext cx="0" cy="5048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A80B7CD-0AAD-95BD-5C64-DEF04ADBC363}"/>
              </a:ext>
            </a:extLst>
          </p:cNvPr>
          <p:cNvCxnSpPr/>
          <p:nvPr/>
        </p:nvCxnSpPr>
        <p:spPr bwMode="auto">
          <a:xfrm>
            <a:off x="9891239" y="1232254"/>
            <a:ext cx="0" cy="5048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8A4CD1-957A-007C-DD6D-87FDEA2A2993}"/>
              </a:ext>
            </a:extLst>
          </p:cNvPr>
          <p:cNvSpPr txBox="1"/>
          <p:nvPr/>
        </p:nvSpPr>
        <p:spPr>
          <a:xfrm>
            <a:off x="1007049" y="1707431"/>
            <a:ext cx="109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003865"/>
                </a:solidFill>
              </a:rPr>
              <a:t>Sin MAT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6BE2F1-F061-3B95-147E-14E5C41F3C34}"/>
              </a:ext>
            </a:extLst>
          </p:cNvPr>
          <p:cNvSpPr txBox="1"/>
          <p:nvPr/>
        </p:nvSpPr>
        <p:spPr>
          <a:xfrm>
            <a:off x="9286124" y="1662929"/>
            <a:ext cx="1367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b="1" dirty="0">
                <a:solidFill>
                  <a:srgbClr val="003865"/>
                </a:solidFill>
              </a:rPr>
              <a:t>Con MAT</a:t>
            </a:r>
          </a:p>
        </p:txBody>
      </p:sp>
      <p:sp>
        <p:nvSpPr>
          <p:cNvPr id="15" name="Triángulo rectángulo 14">
            <a:extLst>
              <a:ext uri="{FF2B5EF4-FFF2-40B4-BE49-F238E27FC236}">
                <a16:creationId xmlns:a16="http://schemas.microsoft.com/office/drawing/2014/main" id="{DB782247-1AE7-9D35-25A4-432DD311CC13}"/>
              </a:ext>
            </a:extLst>
          </p:cNvPr>
          <p:cNvSpPr/>
          <p:nvPr/>
        </p:nvSpPr>
        <p:spPr bwMode="auto">
          <a:xfrm rot="16200000">
            <a:off x="4936614" y="-1713860"/>
            <a:ext cx="1299680" cy="8782046"/>
          </a:xfrm>
          <a:prstGeom prst="rt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654B075-451D-632D-8D7F-5720BEC7BFA4}"/>
              </a:ext>
            </a:extLst>
          </p:cNvPr>
          <p:cNvSpPr txBox="1"/>
          <p:nvPr/>
        </p:nvSpPr>
        <p:spPr>
          <a:xfrm>
            <a:off x="5998969" y="2697805"/>
            <a:ext cx="246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rgbClr val="003865"/>
                </a:solidFill>
              </a:rPr>
              <a:t>Probabilidad de MAT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B7975EB-90E4-278B-8960-EC57D0B7232C}"/>
              </a:ext>
            </a:extLst>
          </p:cNvPr>
          <p:cNvSpPr>
            <a:spLocks/>
          </p:cNvSpPr>
          <p:nvPr/>
        </p:nvSpPr>
        <p:spPr bwMode="auto">
          <a:xfrm>
            <a:off x="773767" y="3492497"/>
            <a:ext cx="792000" cy="7920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  1%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A50995D-6D89-45D8-6D06-E888F333CBBF}"/>
              </a:ext>
            </a:extLst>
          </p:cNvPr>
          <p:cNvSpPr>
            <a:spLocks/>
          </p:cNvSpPr>
          <p:nvPr/>
        </p:nvSpPr>
        <p:spPr bwMode="auto">
          <a:xfrm>
            <a:off x="4307482" y="3492497"/>
            <a:ext cx="792000" cy="7920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b="1" dirty="0">
                <a:solidFill>
                  <a:srgbClr val="003865"/>
                </a:solidFill>
                <a:latin typeface="Arial" charset="0"/>
                <a:cs typeface="Arial" charset="0"/>
              </a:rPr>
              <a:t>12</a:t>
            </a:r>
            <a:r>
              <a:rPr kumimoji="0" lang="es-AR" sz="14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%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57B249BA-5790-830B-5955-9A17DBCD4DE8}"/>
              </a:ext>
            </a:extLst>
          </p:cNvPr>
          <p:cNvSpPr>
            <a:spLocks/>
          </p:cNvSpPr>
          <p:nvPr/>
        </p:nvSpPr>
        <p:spPr bwMode="auto">
          <a:xfrm>
            <a:off x="6032136" y="3492497"/>
            <a:ext cx="792000" cy="7920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16%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3CD9113-7B54-8952-95E9-964B39AB5DA3}"/>
              </a:ext>
            </a:extLst>
          </p:cNvPr>
          <p:cNvSpPr/>
          <p:nvPr/>
        </p:nvSpPr>
        <p:spPr bwMode="auto">
          <a:xfrm>
            <a:off x="473952" y="4317132"/>
            <a:ext cx="1475357" cy="19831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HTA 2aria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n</a:t>
            </a:r>
            <a:r>
              <a:rPr kumimoji="0" lang="es-AR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=0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D587F7D5-D127-2FEA-29E3-5C5DF8264C20}"/>
              </a:ext>
            </a:extLst>
          </p:cNvPr>
          <p:cNvSpPr/>
          <p:nvPr/>
        </p:nvSpPr>
        <p:spPr bwMode="auto">
          <a:xfrm>
            <a:off x="2244253" y="4317130"/>
            <a:ext cx="1395854" cy="19831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HTA esencial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n=2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(5%)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370506D-8CD5-C696-7127-103DE833F110}"/>
              </a:ext>
            </a:extLst>
          </p:cNvPr>
          <p:cNvSpPr/>
          <p:nvPr/>
        </p:nvSpPr>
        <p:spPr bwMode="auto">
          <a:xfrm>
            <a:off x="4006100" y="4317130"/>
            <a:ext cx="1395854" cy="19831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Nefropatía por IgA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n=4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(10%)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6513310-1348-5DC9-8D7E-A210D7C5631A}"/>
              </a:ext>
            </a:extLst>
          </p:cNvPr>
          <p:cNvSpPr/>
          <p:nvPr/>
        </p:nvSpPr>
        <p:spPr bwMode="auto">
          <a:xfrm>
            <a:off x="5767947" y="4316510"/>
            <a:ext cx="1395854" cy="19837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1" i="0" u="none" strike="noStrike" cap="none" normalizeH="0" baseline="0" dirty="0" err="1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Enf</a:t>
            </a: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 Sistémicas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n</a:t>
            </a:r>
            <a:r>
              <a:rPr kumimoji="0" lang="es-AR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=4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(10%)</a:t>
            </a:r>
            <a:endParaRPr kumimoji="0" lang="es-AR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7E0795A-60D5-E285-4774-DD3FE14CCF5E}"/>
              </a:ext>
            </a:extLst>
          </p:cNvPr>
          <p:cNvSpPr/>
          <p:nvPr/>
        </p:nvSpPr>
        <p:spPr bwMode="auto">
          <a:xfrm>
            <a:off x="7458745" y="4316511"/>
            <a:ext cx="1395854" cy="19837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I</a:t>
            </a: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nducida </a:t>
            </a: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x </a:t>
            </a: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drogas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n</a:t>
            </a:r>
            <a:r>
              <a:rPr kumimoji="0" lang="es-AR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=6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(15%)</a:t>
            </a:r>
            <a:endParaRPr kumimoji="0" lang="es-AR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582CF2B-0D6C-C8E2-653D-B366B54D9B82}"/>
              </a:ext>
            </a:extLst>
          </p:cNvPr>
          <p:cNvSpPr/>
          <p:nvPr/>
        </p:nvSpPr>
        <p:spPr bwMode="auto">
          <a:xfrm>
            <a:off x="9220592" y="4316511"/>
            <a:ext cx="1395854" cy="198370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SUH atípico</a:t>
            </a: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n=24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(60%)</a:t>
            </a:r>
            <a:endParaRPr kumimoji="0" lang="es-AR" sz="18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83868A3-FB17-9F58-0687-40CCECF73385}"/>
              </a:ext>
            </a:extLst>
          </p:cNvPr>
          <p:cNvSpPr/>
          <p:nvPr/>
        </p:nvSpPr>
        <p:spPr bwMode="auto">
          <a:xfrm>
            <a:off x="10068025" y="2322505"/>
            <a:ext cx="2048585" cy="816218"/>
          </a:xfrm>
          <a:prstGeom prst="rect">
            <a:avLst/>
          </a:prstGeom>
          <a:solidFill>
            <a:schemeClr val="tx2">
              <a:lumMod val="40000"/>
              <a:lumOff val="60000"/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200" b="1" dirty="0">
                <a:solidFill>
                  <a:srgbClr val="003865"/>
                </a:solidFill>
                <a:latin typeface="Arial" charset="0"/>
                <a:cs typeface="Arial" charset="0"/>
              </a:rPr>
              <a:t>8 centros españoles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2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2000-2020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200" b="1" dirty="0">
                <a:solidFill>
                  <a:srgbClr val="003865"/>
                </a:solidFill>
                <a:latin typeface="Arial" charset="0"/>
                <a:cs typeface="Arial" charset="0"/>
              </a:rPr>
              <a:t>199 pacientes con </a:t>
            </a:r>
            <a:r>
              <a:rPr lang="es-AR" sz="1200" b="1" dirty="0" err="1">
                <a:solidFill>
                  <a:srgbClr val="003865"/>
                </a:solidFill>
                <a:latin typeface="Arial" charset="0"/>
                <a:cs typeface="Arial" charset="0"/>
              </a:rPr>
              <a:t>HTAm</a:t>
            </a:r>
            <a:endParaRPr lang="es-AR" sz="1200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2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40/199 (20%</a:t>
            </a:r>
            <a:r>
              <a:rPr lang="es-AR" sz="1200" b="1" dirty="0">
                <a:solidFill>
                  <a:srgbClr val="003865"/>
                </a:solidFill>
                <a:latin typeface="Arial" charset="0"/>
                <a:cs typeface="Arial" charset="0"/>
              </a:rPr>
              <a:t>) </a:t>
            </a:r>
            <a:r>
              <a:rPr lang="es-AR" sz="1200" b="1" dirty="0" err="1">
                <a:solidFill>
                  <a:srgbClr val="003865"/>
                </a:solidFill>
                <a:latin typeface="Arial" charset="0"/>
                <a:cs typeface="Arial" charset="0"/>
              </a:rPr>
              <a:t>HTAm+MAT</a:t>
            </a:r>
            <a:endParaRPr kumimoji="0" lang="es-AR" sz="1200" b="1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23BA54-B126-057F-B02B-13E2182B761D}"/>
              </a:ext>
            </a:extLst>
          </p:cNvPr>
          <p:cNvSpPr/>
          <p:nvPr/>
        </p:nvSpPr>
        <p:spPr bwMode="auto">
          <a:xfrm>
            <a:off x="473952" y="5346967"/>
            <a:ext cx="10142494" cy="7974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48778A-1BE9-56F5-F6F6-8CFE89C08857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24B87A-5F76-A7AD-0178-05D808EE3768}"/>
              </a:ext>
            </a:extLst>
          </p:cNvPr>
          <p:cNvSpPr txBox="1"/>
          <p:nvPr/>
        </p:nvSpPr>
        <p:spPr>
          <a:xfrm>
            <a:off x="7057904" y="6553542"/>
            <a:ext cx="5134096" cy="312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400" dirty="0">
                <a:solidFill>
                  <a:srgbClr val="003865"/>
                </a:solidFill>
              </a:rPr>
              <a:t>Praga </a:t>
            </a:r>
            <a:r>
              <a:rPr lang="es-AR" sz="1400" i="1" dirty="0">
                <a:solidFill>
                  <a:srgbClr val="003865"/>
                </a:solidFill>
              </a:rPr>
              <a:t>et al, </a:t>
            </a:r>
            <a:r>
              <a:rPr lang="es-AR" sz="1400" dirty="0" err="1">
                <a:solidFill>
                  <a:srgbClr val="003865"/>
                </a:solidFill>
              </a:rPr>
              <a:t>Nephrol</a:t>
            </a:r>
            <a:r>
              <a:rPr lang="es-AR" sz="1400" dirty="0">
                <a:solidFill>
                  <a:srgbClr val="003865"/>
                </a:solidFill>
              </a:rPr>
              <a:t> Dial </a:t>
            </a:r>
            <a:r>
              <a:rPr lang="es-AR" sz="1400" dirty="0" err="1">
                <a:solidFill>
                  <a:srgbClr val="003865"/>
                </a:solidFill>
              </a:rPr>
              <a:t>Transplant</a:t>
            </a:r>
            <a:r>
              <a:rPr lang="es-AR" sz="1400" dirty="0">
                <a:solidFill>
                  <a:srgbClr val="003865"/>
                </a:solidFill>
              </a:rPr>
              <a:t> (2023) 38: 1217–1226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17868D2-76E0-AB0C-E290-C066FF51D3B7}"/>
              </a:ext>
            </a:extLst>
          </p:cNvPr>
          <p:cNvSpPr>
            <a:spLocks/>
          </p:cNvSpPr>
          <p:nvPr/>
        </p:nvSpPr>
        <p:spPr bwMode="auto">
          <a:xfrm>
            <a:off x="2497525" y="3492497"/>
            <a:ext cx="792000" cy="7920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  3%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3C59B8A-BA57-18FC-7F7D-00D7E70CD9CB}"/>
              </a:ext>
            </a:extLst>
          </p:cNvPr>
          <p:cNvSpPr>
            <a:spLocks/>
          </p:cNvSpPr>
          <p:nvPr/>
        </p:nvSpPr>
        <p:spPr bwMode="auto">
          <a:xfrm>
            <a:off x="7670016" y="3446514"/>
            <a:ext cx="792000" cy="7920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43%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B187B21-A28F-8335-827E-59C9948EDA45}"/>
              </a:ext>
            </a:extLst>
          </p:cNvPr>
          <p:cNvSpPr>
            <a:spLocks/>
          </p:cNvSpPr>
          <p:nvPr/>
        </p:nvSpPr>
        <p:spPr bwMode="auto">
          <a:xfrm>
            <a:off x="9353108" y="3446514"/>
            <a:ext cx="792000" cy="7920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b="1" dirty="0">
                <a:solidFill>
                  <a:srgbClr val="003865"/>
                </a:solidFill>
                <a:latin typeface="Arial" charset="0"/>
                <a:cs typeface="Arial" charset="0"/>
              </a:rPr>
              <a:t>92</a:t>
            </a:r>
            <a:r>
              <a:rPr kumimoji="0" lang="es-AR" sz="1400" b="1" i="0" u="none" strike="noStrike" cap="none" normalizeH="0" baseline="0" dirty="0">
                <a:ln>
                  <a:noFill/>
                </a:ln>
                <a:solidFill>
                  <a:srgbClr val="003865"/>
                </a:solidFill>
                <a:effectLst/>
                <a:latin typeface="Arial" charset="0"/>
                <a:cs typeface="Arial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4191880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6A2BC06-432D-F385-7DE4-FBE4B4F1C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6382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4000" b="0" kern="0" dirty="0">
                <a:solidFill>
                  <a:srgbClr val="003865"/>
                </a:solidFill>
                <a:effectLst/>
              </a:rPr>
              <a:t>HTA maligna + MAT </a:t>
            </a:r>
          </a:p>
          <a:p>
            <a:pPr eaLnBrk="1" hangingPunct="1"/>
            <a:r>
              <a:rPr lang="es-ES" altLang="es-ES" sz="2800" b="0" kern="0" dirty="0">
                <a:solidFill>
                  <a:srgbClr val="003865"/>
                </a:solidFill>
                <a:effectLst/>
              </a:rPr>
              <a:t>¿HTA esencial o </a:t>
            </a:r>
            <a:r>
              <a:rPr lang="es-ES" altLang="es-ES" sz="2800" b="0" kern="0" dirty="0" err="1">
                <a:solidFill>
                  <a:srgbClr val="003865"/>
                </a:solidFill>
                <a:effectLst/>
              </a:rPr>
              <a:t>SUHa</a:t>
            </a:r>
            <a:r>
              <a:rPr lang="es-ES" altLang="es-ES" sz="2800" b="0" kern="0" dirty="0">
                <a:solidFill>
                  <a:srgbClr val="003865"/>
                </a:solidFill>
                <a:effectLst/>
              </a:rPr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731D13-3937-671B-8888-2EF01F7595F6}"/>
              </a:ext>
            </a:extLst>
          </p:cNvPr>
          <p:cNvSpPr txBox="1"/>
          <p:nvPr/>
        </p:nvSpPr>
        <p:spPr>
          <a:xfrm>
            <a:off x="1159006" y="2057400"/>
            <a:ext cx="101544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u="sng" dirty="0">
                <a:solidFill>
                  <a:srgbClr val="003865"/>
                </a:solidFill>
              </a:rPr>
              <a:t>A favor de HTA esencial:</a:t>
            </a:r>
          </a:p>
          <a:p>
            <a:endParaRPr lang="es-AR" sz="2400" dirty="0">
              <a:solidFill>
                <a:srgbClr val="00386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Sexo masculino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Edad &gt; 45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Antecedentes de HTA y/o de abandono del tratamiento anti HTA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Rápida resolución del cuadro de MAT con el control de la HTA (&lt;72 </a:t>
            </a:r>
            <a:r>
              <a:rPr lang="es-AR" sz="2400" dirty="0" err="1">
                <a:solidFill>
                  <a:srgbClr val="003865"/>
                </a:solidFill>
              </a:rPr>
              <a:t>hs</a:t>
            </a:r>
            <a:r>
              <a:rPr lang="es-AR" sz="2400" dirty="0">
                <a:solidFill>
                  <a:srgbClr val="003865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Ausencia de trombos en la biopsia renal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Hipertrofia del 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No requerimiento de diálisis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2E39331-E213-B2DF-3490-7894B5D20B8A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82CCEC-91D4-5C81-3D03-952AFFBCD224}"/>
              </a:ext>
            </a:extLst>
          </p:cNvPr>
          <p:cNvSpPr txBox="1"/>
          <p:nvPr/>
        </p:nvSpPr>
        <p:spPr>
          <a:xfrm>
            <a:off x="6566095" y="6545361"/>
            <a:ext cx="5337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 err="1">
                <a:solidFill>
                  <a:srgbClr val="003865"/>
                </a:solidFill>
              </a:rPr>
              <a:t>Fakhouri</a:t>
            </a:r>
            <a:r>
              <a:rPr lang="es-AR" sz="1400" dirty="0">
                <a:solidFill>
                  <a:srgbClr val="003865"/>
                </a:solidFill>
              </a:rPr>
              <a:t> </a:t>
            </a:r>
            <a:r>
              <a:rPr lang="es-AR" sz="1400" i="1" dirty="0">
                <a:solidFill>
                  <a:srgbClr val="003865"/>
                </a:solidFill>
              </a:rPr>
              <a:t>et al. </a:t>
            </a:r>
            <a:r>
              <a:rPr lang="es-AR" sz="1400" i="1" dirty="0" err="1">
                <a:solidFill>
                  <a:srgbClr val="003865"/>
                </a:solidFill>
              </a:rPr>
              <a:t>Nature</a:t>
            </a:r>
            <a:r>
              <a:rPr lang="es-AR" sz="1400" i="1" dirty="0">
                <a:solidFill>
                  <a:srgbClr val="003865"/>
                </a:solidFill>
              </a:rPr>
              <a:t> </a:t>
            </a:r>
            <a:r>
              <a:rPr lang="es-AR" sz="1400" i="1" dirty="0" err="1">
                <a:solidFill>
                  <a:srgbClr val="003865"/>
                </a:solidFill>
              </a:rPr>
              <a:t>Reviews</a:t>
            </a:r>
            <a:r>
              <a:rPr lang="es-AR" sz="1400" i="1" dirty="0">
                <a:solidFill>
                  <a:srgbClr val="003865"/>
                </a:solidFill>
              </a:rPr>
              <a:t> </a:t>
            </a:r>
            <a:r>
              <a:rPr lang="es-AR" sz="1400" i="1" dirty="0" err="1">
                <a:solidFill>
                  <a:srgbClr val="003865"/>
                </a:solidFill>
              </a:rPr>
              <a:t>Nephrology</a:t>
            </a:r>
            <a:r>
              <a:rPr lang="es-AR" sz="1400" i="1" dirty="0">
                <a:solidFill>
                  <a:srgbClr val="003865"/>
                </a:solidFill>
              </a:rPr>
              <a:t>. 2021,Vol 17. 543-53 </a:t>
            </a:r>
            <a:endParaRPr lang="es-AR" sz="14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681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1564" y="162139"/>
            <a:ext cx="10048872" cy="1143000"/>
          </a:xfrm>
        </p:spPr>
        <p:txBody>
          <a:bodyPr/>
          <a:lstStyle/>
          <a:p>
            <a:pPr eaLnBrk="1" hangingPunct="1"/>
            <a:r>
              <a:rPr lang="es-ES" altLang="es-ES" sz="4000" b="0" dirty="0">
                <a:solidFill>
                  <a:srgbClr val="003865"/>
                </a:solidFill>
                <a:effectLst/>
              </a:rPr>
              <a:t>Diagnóstico Diferencial de las MAT en UTI</a:t>
            </a:r>
          </a:p>
        </p:txBody>
      </p:sp>
      <p:sp>
        <p:nvSpPr>
          <p:cNvPr id="275459" name="Rectángulo 3"/>
          <p:cNvSpPr>
            <a:spLocks noChangeArrowheads="1"/>
          </p:cNvSpPr>
          <p:nvPr/>
        </p:nvSpPr>
        <p:spPr bwMode="auto">
          <a:xfrm>
            <a:off x="3283347" y="1341438"/>
            <a:ext cx="497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Anemia hemolítica </a:t>
            </a:r>
            <a:r>
              <a:rPr kumimoji="0" lang="es-ES" altLang="es-E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microangiopática</a:t>
            </a:r>
            <a:r>
              <a:rPr kumimoji="0" lang="es-ES" alt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Trombocitopenia, IRA, disfunción orgánica</a:t>
            </a:r>
          </a:p>
        </p:txBody>
      </p:sp>
      <p:sp>
        <p:nvSpPr>
          <p:cNvPr id="275460" name="CuadroTexto 4"/>
          <p:cNvSpPr txBox="1">
            <a:spLocks noChangeArrowheads="1"/>
          </p:cNvSpPr>
          <p:nvPr/>
        </p:nvSpPr>
        <p:spPr bwMode="auto">
          <a:xfrm>
            <a:off x="1911351" y="3529342"/>
            <a:ext cx="1871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 secundaria                </a:t>
            </a:r>
          </a:p>
        </p:txBody>
      </p:sp>
      <p:sp>
        <p:nvSpPr>
          <p:cNvPr id="275461" name="CuadroTexto 5"/>
          <p:cNvSpPr txBox="1">
            <a:spLocks noChangeArrowheads="1"/>
          </p:cNvSpPr>
          <p:nvPr/>
        </p:nvSpPr>
        <p:spPr bwMode="auto">
          <a:xfrm>
            <a:off x="3910403" y="3675947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PTT</a:t>
            </a:r>
          </a:p>
        </p:txBody>
      </p:sp>
      <p:sp>
        <p:nvSpPr>
          <p:cNvPr id="275462" name="CuadroTexto 6"/>
          <p:cNvSpPr txBox="1">
            <a:spLocks noChangeArrowheads="1"/>
          </p:cNvSpPr>
          <p:nvPr/>
        </p:nvSpPr>
        <p:spPr bwMode="auto">
          <a:xfrm>
            <a:off x="5403057" y="3713492"/>
            <a:ext cx="145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STEC-HUS</a:t>
            </a:r>
          </a:p>
        </p:txBody>
      </p:sp>
      <p:sp>
        <p:nvSpPr>
          <p:cNvPr id="275463" name="CuadroTexto 7"/>
          <p:cNvSpPr txBox="1">
            <a:spLocks noChangeArrowheads="1"/>
          </p:cNvSpPr>
          <p:nvPr/>
        </p:nvSpPr>
        <p:spPr bwMode="auto">
          <a:xfrm>
            <a:off x="7708782" y="3651837"/>
            <a:ext cx="8002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SUHa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5464" name="Conector recto de flecha 9"/>
          <p:cNvCxnSpPr>
            <a:cxnSpLocks noChangeShapeType="1"/>
          </p:cNvCxnSpPr>
          <p:nvPr/>
        </p:nvCxnSpPr>
        <p:spPr bwMode="auto">
          <a:xfrm flipH="1">
            <a:off x="2713038" y="2014351"/>
            <a:ext cx="2590800" cy="1439863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5465" name="Conector recto de flecha 11"/>
          <p:cNvCxnSpPr>
            <a:cxnSpLocks noChangeShapeType="1"/>
            <a:endCxn id="275461" idx="0"/>
          </p:cNvCxnSpPr>
          <p:nvPr/>
        </p:nvCxnSpPr>
        <p:spPr bwMode="auto">
          <a:xfrm flipH="1">
            <a:off x="4220744" y="2020147"/>
            <a:ext cx="1182312" cy="1655801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5466" name="Conector recto de flecha 13"/>
          <p:cNvCxnSpPr>
            <a:cxnSpLocks noChangeShapeType="1"/>
            <a:endCxn id="275462" idx="0"/>
          </p:cNvCxnSpPr>
          <p:nvPr/>
        </p:nvCxnSpPr>
        <p:spPr bwMode="auto">
          <a:xfrm>
            <a:off x="5410199" y="2014350"/>
            <a:ext cx="721520" cy="1699142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648075" y="4021170"/>
            <a:ext cx="1653466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200" b="1" i="1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Púrpura </a:t>
            </a:r>
            <a:r>
              <a:rPr kumimoji="0" lang="es-ES" altLang="es-E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Trombótica</a:t>
            </a:r>
            <a:endParaRPr kumimoji="0" lang="es-ES" altLang="es-ES" sz="1200" b="1" i="1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Trombocitopénica</a:t>
            </a:r>
            <a:endParaRPr kumimoji="0" lang="es-ES" altLang="es-ES" sz="1200" b="1" i="1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498038" y="4081793"/>
            <a:ext cx="1390124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SUH asociado 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Shigatoxina</a:t>
            </a:r>
            <a:endParaRPr kumimoji="0" lang="es-ES" altLang="es-ES" sz="1200" b="1" i="1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7663673" y="4050687"/>
            <a:ext cx="1112805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200" b="1" i="1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SUH atípico</a:t>
            </a: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cxnSp>
        <p:nvCxnSpPr>
          <p:cNvPr id="17" name="Conector recto de flecha 13"/>
          <p:cNvCxnSpPr>
            <a:cxnSpLocks noChangeShapeType="1"/>
          </p:cNvCxnSpPr>
          <p:nvPr/>
        </p:nvCxnSpPr>
        <p:spPr bwMode="auto">
          <a:xfrm>
            <a:off x="5499100" y="2014351"/>
            <a:ext cx="2320520" cy="1439863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Conector recto de flecha 13"/>
          <p:cNvCxnSpPr>
            <a:cxnSpLocks noChangeShapeType="1"/>
          </p:cNvCxnSpPr>
          <p:nvPr/>
        </p:nvCxnSpPr>
        <p:spPr bwMode="auto">
          <a:xfrm>
            <a:off x="5690885" y="2020147"/>
            <a:ext cx="3530398" cy="1631691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CuadroTexto 7"/>
          <p:cNvSpPr txBox="1">
            <a:spLocks noChangeArrowheads="1"/>
          </p:cNvSpPr>
          <p:nvPr/>
        </p:nvSpPr>
        <p:spPr bwMode="auto">
          <a:xfrm>
            <a:off x="8984067" y="3713492"/>
            <a:ext cx="582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CID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8679266" y="1619837"/>
            <a:ext cx="0" cy="4064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6" name="TextBox 5"/>
          <p:cNvSpPr txBox="1"/>
          <p:nvPr/>
        </p:nvSpPr>
        <p:spPr>
          <a:xfrm>
            <a:off x="3182691" y="5065724"/>
            <a:ext cx="423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all" spc="0" normalizeH="0" noProof="0" dirty="0" err="1">
                <a:ln>
                  <a:noFill/>
                </a:ln>
                <a:solidFill>
                  <a:srgbClr val="D000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Coagulograma</a:t>
            </a:r>
            <a:r>
              <a:rPr kumimoji="0" lang="es-ES" sz="2400" b="0" i="0" u="none" strike="noStrike" kern="1200" cap="all" spc="0" normalizeH="0" noProof="0" dirty="0">
                <a:ln>
                  <a:noFill/>
                </a:ln>
                <a:solidFill>
                  <a:srgbClr val="D000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normal</a:t>
            </a:r>
            <a:endParaRPr kumimoji="0" lang="en-US" sz="2400" b="0" i="0" u="none" strike="noStrike" kern="1200" cap="all" spc="0" normalizeH="0" noProof="0" dirty="0">
              <a:ln>
                <a:noFill/>
              </a:ln>
              <a:solidFill>
                <a:srgbClr val="D000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8782" y="5026917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all" spc="0" normalizeH="0" noProof="0" dirty="0" err="1">
                <a:ln>
                  <a:noFill/>
                </a:ln>
                <a:solidFill>
                  <a:srgbClr val="D000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Coagulograma</a:t>
            </a:r>
            <a:endParaRPr kumimoji="0" lang="es-ES" sz="2000" b="0" i="0" u="none" strike="noStrike" kern="1200" cap="all" spc="0" normalizeH="0" noProof="0" dirty="0">
              <a:ln>
                <a:noFill/>
              </a:ln>
              <a:solidFill>
                <a:srgbClr val="D000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all" spc="0" normalizeH="0" noProof="0" dirty="0">
                <a:ln>
                  <a:noFill/>
                </a:ln>
                <a:solidFill>
                  <a:srgbClr val="D0006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alterado</a:t>
            </a:r>
            <a:endParaRPr kumimoji="0" lang="en-US" sz="2000" b="0" i="0" u="none" strike="noStrike" kern="1200" cap="all" spc="0" normalizeH="0" noProof="0" dirty="0">
              <a:ln>
                <a:noFill/>
              </a:ln>
              <a:solidFill>
                <a:srgbClr val="D000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DD6A98D-9357-2E70-A493-5586EEC79BF8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>
            <a:extLst>
              <a:ext uri="{FF2B5EF4-FFF2-40B4-BE49-F238E27FC236}">
                <a16:creationId xmlns:a16="http://schemas.microsoft.com/office/drawing/2014/main" id="{1836F15A-85F8-4E19-AC4C-A2F1A484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88" y="88900"/>
            <a:ext cx="9123362" cy="936625"/>
          </a:xfrm>
          <a:noFill/>
        </p:spPr>
        <p:txBody>
          <a:bodyPr/>
          <a:lstStyle/>
          <a:p>
            <a:pPr algn="ctr" eaLnBrk="1" hangingPunct="1">
              <a:defRPr/>
            </a:pPr>
            <a:r>
              <a:rPr lang="es-AR" sz="4000" b="0" dirty="0">
                <a:solidFill>
                  <a:srgbClr val="0038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Diagnóstico diferencial entre CID-MAT</a:t>
            </a:r>
          </a:p>
        </p:txBody>
      </p:sp>
      <p:graphicFrame>
        <p:nvGraphicFramePr>
          <p:cNvPr id="2" name="1 Tabla">
            <a:extLst>
              <a:ext uri="{FF2B5EF4-FFF2-40B4-BE49-F238E27FC236}">
                <a16:creationId xmlns:a16="http://schemas.microsoft.com/office/drawing/2014/main" id="{A9AEC947-6382-4E21-9DC9-703ADDE47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31042"/>
              </p:ext>
            </p:extLst>
          </p:nvPr>
        </p:nvGraphicFramePr>
        <p:xfrm>
          <a:off x="2063750" y="1154148"/>
          <a:ext cx="8064500" cy="5386354"/>
        </p:xfrm>
        <a:graphic>
          <a:graphicData uri="http://schemas.openxmlformats.org/drawingml/2006/table">
            <a:tbl>
              <a:tblPr/>
              <a:tblGrid>
                <a:gridCol w="2834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7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A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latin typeface="Arial Rounded MT Bold" pitchFamily="34" charset="0"/>
                        <a:cs typeface="Arial" charset="0"/>
                      </a:endParaRP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CID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MAT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Sistema 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Coagulación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Complemento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163047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Número de plaquetas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↓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↓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Fibrinógeno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↓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Normal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PDF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↑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Normal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Dímero D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↑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Normal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Antitrombina/Pr C/Pr S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↓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Normal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Esquistocitos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Presentes 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Presentes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Haptoglobina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Normal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↓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Tiempos de coagulación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Prolongados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Normal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TA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↓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865"/>
                          </a:solidFill>
                          <a:effectLst/>
                          <a:latin typeface="Arial Rounded MT Bold" pitchFamily="34" charset="0"/>
                          <a:cs typeface="Arial" charset="0"/>
                        </a:rPr>
                        <a:t>↑</a:t>
                      </a:r>
                    </a:p>
                  </a:txBody>
                  <a:tcPr marL="91435" marR="91435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529" name="2 CuadroTexto"/>
          <p:cNvSpPr txBox="1">
            <a:spLocks noChangeArrowheads="1"/>
          </p:cNvSpPr>
          <p:nvPr/>
        </p:nvSpPr>
        <p:spPr bwMode="auto">
          <a:xfrm>
            <a:off x="8758990" y="6391473"/>
            <a:ext cx="381454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10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Campistol J. Nefrología  2015</a:t>
            </a:r>
            <a:r>
              <a:rPr lang="es-AR" altLang="es-AR" sz="1100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35 (5): 421-447</a:t>
            </a:r>
          </a:p>
          <a:p>
            <a:pPr>
              <a:defRPr/>
            </a:pPr>
            <a:r>
              <a:rPr lang="en-GB" sz="1100" dirty="0">
                <a:solidFill>
                  <a:srgbClr val="0038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Kurosawa S, et al. J Intensive Care 2014;2:65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altLang="es-AR" sz="1200" b="1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 Rounded MT Bold" pitchFamily="34" charset="0"/>
              <a:ea typeface="+mn-ea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9A3F08-59FA-61FA-5219-70F55B0D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1154148"/>
            <a:ext cx="8064500" cy="51657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1D7704E-D5B4-DD9F-B01B-3B0F4E32F9FC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15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775" y="2349500"/>
            <a:ext cx="8578850" cy="1114426"/>
          </a:xfrm>
        </p:spPr>
        <p:txBody>
          <a:bodyPr/>
          <a:lstStyle/>
          <a:p>
            <a:r>
              <a:rPr lang="es-ES" sz="4000" b="0" dirty="0">
                <a:solidFill>
                  <a:srgbClr val="003865"/>
                </a:solidFill>
                <a:effectLst/>
              </a:rPr>
              <a:t>MAT y embarazo</a:t>
            </a:r>
            <a:endParaRPr lang="en-US" sz="4000" b="0" dirty="0">
              <a:solidFill>
                <a:srgbClr val="003865"/>
              </a:solidFill>
              <a:effectLst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6663A85-D110-40AC-037B-FE917A3CDEFF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1763" y="952500"/>
            <a:ext cx="78282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Trombos en la microcirculación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2971991" y="2802283"/>
            <a:ext cx="863600" cy="1193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highlight>
                <a:srgbClr val="FF0000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8517992" y="2877712"/>
            <a:ext cx="863600" cy="1193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241" y="4308038"/>
            <a:ext cx="27190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noProof="0" dirty="0">
                <a:solidFill>
                  <a:srgbClr val="003865"/>
                </a:solidFill>
                <a:latin typeface="Arial"/>
                <a:cs typeface="Arial"/>
              </a:rPr>
              <a:t>Hemólisis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microangiopática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1645" y="4494598"/>
            <a:ext cx="25490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Daño de órganos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50987"/>
            <a:ext cx="1211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440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uLnTx/>
                <a:uFillTx/>
                <a:latin typeface="Arial"/>
                <a:ea typeface="+mj-ea"/>
                <a:cs typeface="Arial"/>
              </a:rPr>
              <a:t> Microangiopatías Trombóticas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uLnTx/>
              <a:uFillTx/>
              <a:latin typeface="Arial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3D6CEDA-3E70-5280-B4C7-29315200F4B4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Down Arrow 2">
            <a:extLst>
              <a:ext uri="{FF2B5EF4-FFF2-40B4-BE49-F238E27FC236}">
                <a16:creationId xmlns:a16="http://schemas.microsoft.com/office/drawing/2014/main" id="{7FC938A8-A689-D048-C418-8F19F185CD1C}"/>
              </a:ext>
            </a:extLst>
          </p:cNvPr>
          <p:cNvSpPr/>
          <p:nvPr/>
        </p:nvSpPr>
        <p:spPr bwMode="auto">
          <a:xfrm>
            <a:off x="5626100" y="2802283"/>
            <a:ext cx="863600" cy="11938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highlight>
                <a:srgbClr val="FF0000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A7B5-17C5-828B-7E76-A0FC19D052C4}"/>
              </a:ext>
            </a:extLst>
          </p:cNvPr>
          <p:cNvSpPr txBox="1"/>
          <p:nvPr/>
        </p:nvSpPr>
        <p:spPr>
          <a:xfrm>
            <a:off x="5200871" y="4492704"/>
            <a:ext cx="21563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srgbClr val="003865"/>
                </a:solidFill>
                <a:latin typeface="Arial"/>
                <a:cs typeface="Arial"/>
              </a:rPr>
              <a:t>Plaquetopenia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824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AFC8D-ADCB-A4BE-0453-43AD1CB9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6" y="-78422"/>
            <a:ext cx="11438467" cy="1114426"/>
          </a:xfrm>
        </p:spPr>
        <p:txBody>
          <a:bodyPr/>
          <a:lstStyle/>
          <a:p>
            <a:r>
              <a:rPr lang="es-AR" sz="4000" b="0" dirty="0">
                <a:solidFill>
                  <a:srgbClr val="003865"/>
                </a:solidFill>
                <a:effectLst/>
              </a:rPr>
              <a:t>Síndromes de MAT en el embarazo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6C77561-3E98-4B85-F2F1-5A6742CA7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4766"/>
              </p:ext>
            </p:extLst>
          </p:nvPr>
        </p:nvGraphicFramePr>
        <p:xfrm>
          <a:off x="1" y="1036004"/>
          <a:ext cx="12192000" cy="552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7499">
                  <a:extLst>
                    <a:ext uri="{9D8B030D-6E8A-4147-A177-3AD203B41FA5}">
                      <a16:colId xmlns:a16="http://schemas.microsoft.com/office/drawing/2014/main" val="1894918047"/>
                    </a:ext>
                  </a:extLst>
                </a:gridCol>
                <a:gridCol w="1958686">
                  <a:extLst>
                    <a:ext uri="{9D8B030D-6E8A-4147-A177-3AD203B41FA5}">
                      <a16:colId xmlns:a16="http://schemas.microsoft.com/office/drawing/2014/main" val="1774567488"/>
                    </a:ext>
                  </a:extLst>
                </a:gridCol>
                <a:gridCol w="1902910">
                  <a:extLst>
                    <a:ext uri="{9D8B030D-6E8A-4147-A177-3AD203B41FA5}">
                      <a16:colId xmlns:a16="http://schemas.microsoft.com/office/drawing/2014/main" val="2999788875"/>
                    </a:ext>
                  </a:extLst>
                </a:gridCol>
                <a:gridCol w="2425147">
                  <a:extLst>
                    <a:ext uri="{9D8B030D-6E8A-4147-A177-3AD203B41FA5}">
                      <a16:colId xmlns:a16="http://schemas.microsoft.com/office/drawing/2014/main" val="4088713643"/>
                    </a:ext>
                  </a:extLst>
                </a:gridCol>
                <a:gridCol w="1490870">
                  <a:extLst>
                    <a:ext uri="{9D8B030D-6E8A-4147-A177-3AD203B41FA5}">
                      <a16:colId xmlns:a16="http://schemas.microsoft.com/office/drawing/2014/main" val="284561572"/>
                    </a:ext>
                  </a:extLst>
                </a:gridCol>
                <a:gridCol w="1596888">
                  <a:extLst>
                    <a:ext uri="{9D8B030D-6E8A-4147-A177-3AD203B41FA5}">
                      <a16:colId xmlns:a16="http://schemas.microsoft.com/office/drawing/2014/main" val="2121153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Entidad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PE/ECLAMPSIA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HELLP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Hígado graso Agudo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>
                          <a:solidFill>
                            <a:srgbClr val="003865"/>
                          </a:solidFill>
                        </a:rPr>
                        <a:t>SHUa</a:t>
                      </a:r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61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Incidencia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2-8/100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0.5-1.0/100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800" dirty="0">
                          <a:solidFill>
                            <a:srgbClr val="003865"/>
                          </a:solidFill>
                        </a:rPr>
                        <a:t>1/7000-20000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1/17000-200000</a:t>
                      </a:r>
                      <a:endParaRPr lang="es-AR" sz="1400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0.5/millón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806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Tiempo de gestación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&gt;20 semanas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&gt; 20 semanas (8% </a:t>
                      </a:r>
                      <a:r>
                        <a:rPr lang="es-AR" dirty="0" err="1">
                          <a:solidFill>
                            <a:srgbClr val="003865"/>
                          </a:solidFill>
                        </a:rPr>
                        <a:t>post-parto</a:t>
                      </a:r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)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3er trimestre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Antes o después de las 20 </a:t>
                      </a:r>
                      <a:r>
                        <a:rPr lang="es-AR" dirty="0" err="1">
                          <a:solidFill>
                            <a:srgbClr val="003865"/>
                          </a:solidFill>
                        </a:rPr>
                        <a:t>sem</a:t>
                      </a:r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Típicamente post parto (hasta 3 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801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Presentación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HTA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Proteinuria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Edema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Convulsiones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Plaquetopenia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Compromiso hepático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Trombocitopenia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Esquistocitos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Convulsiones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Compromiso renal leve.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Compromiso hepático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Insuficiencia hepática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Coagulopatía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Hipoglucemia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Hemólisis Enzimas hepáticas 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Plaquetopenia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Síntomas GI</a:t>
                      </a:r>
                    </a:p>
                    <a:p>
                      <a:endParaRPr lang="es-AR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Plaquetopenia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AHMA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Enfermedad sistémica</a:t>
                      </a:r>
                    </a:p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Injuria renal severa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042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AR" dirty="0">
                          <a:solidFill>
                            <a:srgbClr val="003865"/>
                          </a:solidFill>
                        </a:rPr>
                        <a:t>Manejo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Sulfato de Mg</a:t>
                      </a:r>
                    </a:p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Control de la TA</a:t>
                      </a:r>
                    </a:p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Cesárea de urgencia</a:t>
                      </a:r>
                    </a:p>
                    <a:p>
                      <a:endParaRPr lang="es-AR" sz="1600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Sulfato de Mg</a:t>
                      </a:r>
                    </a:p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Control de la TA</a:t>
                      </a:r>
                    </a:p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Cesárea de urgencia</a:t>
                      </a:r>
                    </a:p>
                    <a:p>
                      <a:endParaRPr lang="es-AR" sz="1600" dirty="0">
                        <a:solidFill>
                          <a:srgbClr val="0038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Tratamiento de soporte</a:t>
                      </a:r>
                    </a:p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Cesárea de urgencia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Plasmaféresis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600" dirty="0">
                          <a:solidFill>
                            <a:srgbClr val="003865"/>
                          </a:solidFill>
                        </a:rPr>
                        <a:t>Inhibición del complemento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90315"/>
                  </a:ext>
                </a:extLst>
              </a:tr>
            </a:tbl>
          </a:graphicData>
        </a:graphic>
      </p:graphicFrame>
      <p:sp>
        <p:nvSpPr>
          <p:cNvPr id="3" name="Flecha: hacia arriba 2">
            <a:extLst>
              <a:ext uri="{FF2B5EF4-FFF2-40B4-BE49-F238E27FC236}">
                <a16:creationId xmlns:a16="http://schemas.microsoft.com/office/drawing/2014/main" id="{77942E21-0DF0-021B-EE44-7A47FDDCBA6F}"/>
              </a:ext>
            </a:extLst>
          </p:cNvPr>
          <p:cNvSpPr/>
          <p:nvPr/>
        </p:nvSpPr>
        <p:spPr bwMode="auto">
          <a:xfrm>
            <a:off x="10167314" y="3311657"/>
            <a:ext cx="257175" cy="40005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50C4172-2D79-AC4D-EF72-27EBE4458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49" y="2584969"/>
            <a:ext cx="6090659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7B16F5-CA0B-87DD-4D0A-E91682DD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08" y="2584969"/>
            <a:ext cx="2071111" cy="27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8C8ED6F-D89A-26BB-5995-FCF9124C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899" y="2584969"/>
            <a:ext cx="1887712" cy="25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17D35A72-78ED-9C0E-A9A0-FB491E8D52C4}"/>
              </a:ext>
            </a:extLst>
          </p:cNvPr>
          <p:cNvSpPr txBox="1"/>
          <p:nvPr/>
        </p:nvSpPr>
        <p:spPr>
          <a:xfrm>
            <a:off x="2284889" y="5060093"/>
            <a:ext cx="408088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3865"/>
                </a:solidFill>
                <a:latin typeface="Arial"/>
                <a:cs typeface="Arial"/>
              </a:rPr>
              <a:t> HTA </a:t>
            </a:r>
            <a:endParaRPr lang="en-US" sz="3200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9DCABB2-096A-F95F-65CC-4C052ECB0672}"/>
              </a:ext>
            </a:extLst>
          </p:cNvPr>
          <p:cNvSpPr txBox="1"/>
          <p:nvPr/>
        </p:nvSpPr>
        <p:spPr>
          <a:xfrm>
            <a:off x="6095999" y="5060647"/>
            <a:ext cx="407131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3865"/>
                </a:solidFill>
                <a:latin typeface="Arial"/>
                <a:cs typeface="Arial"/>
              </a:rPr>
              <a:t>TA normal</a:t>
            </a:r>
            <a:endParaRPr lang="en-US" sz="3200" dirty="0">
              <a:solidFill>
                <a:srgbClr val="003865"/>
              </a:solidFill>
              <a:latin typeface="Arial"/>
              <a:cs typeface="Arial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AD7F15FF-5BB6-4F4E-5351-15384C85C9A1}"/>
              </a:ext>
            </a:extLst>
          </p:cNvPr>
          <p:cNvSpPr txBox="1"/>
          <p:nvPr/>
        </p:nvSpPr>
        <p:spPr>
          <a:xfrm>
            <a:off x="10167355" y="4997682"/>
            <a:ext cx="202464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3865"/>
                </a:solidFill>
                <a:latin typeface="Arial"/>
                <a:cs typeface="Arial"/>
              </a:rPr>
              <a:t> HTA </a:t>
            </a:r>
            <a:endParaRPr lang="en-US" sz="3200" dirty="0">
              <a:solidFill>
                <a:srgbClr val="00386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717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70FFD3-FFF6-CDDF-A3A3-7B840DFE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b="0" dirty="0">
                <a:solidFill>
                  <a:srgbClr val="003865"/>
                </a:solidFill>
                <a:effectLst/>
              </a:rPr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A56F9F-7918-4796-8FF7-A48D54048B91}"/>
              </a:ext>
            </a:extLst>
          </p:cNvPr>
          <p:cNvSpPr txBox="1"/>
          <p:nvPr/>
        </p:nvSpPr>
        <p:spPr>
          <a:xfrm>
            <a:off x="491067" y="2419350"/>
            <a:ext cx="104587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AR" sz="2400" dirty="0">
                <a:solidFill>
                  <a:srgbClr val="003865"/>
                </a:solidFill>
              </a:rPr>
              <a:t>Ante el diagnóstico de MAT, primero descartar STEC y PTT</a:t>
            </a:r>
          </a:p>
          <a:p>
            <a:pPr marL="457200" indent="-457200">
              <a:buFont typeface="+mj-lt"/>
              <a:buAutoNum type="arabicPeriod"/>
            </a:pPr>
            <a:endParaRPr lang="es-AR" sz="2400" dirty="0">
              <a:solidFill>
                <a:srgbClr val="0038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AR" sz="2400" dirty="0">
                <a:solidFill>
                  <a:srgbClr val="003865"/>
                </a:solidFill>
              </a:rPr>
              <a:t>Descartar MAT secundaria.</a:t>
            </a:r>
          </a:p>
          <a:p>
            <a:pPr marL="457200" indent="-457200">
              <a:buFont typeface="+mj-lt"/>
              <a:buAutoNum type="arabicPeriod"/>
            </a:pPr>
            <a:endParaRPr lang="es-AR" sz="2400" dirty="0">
              <a:solidFill>
                <a:srgbClr val="003865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AR" sz="2400" dirty="0">
                <a:solidFill>
                  <a:srgbClr val="003865"/>
                </a:solidFill>
              </a:rPr>
              <a:t>Evaluar si se trata de una MAT secundaria “pura” o está actuando como</a:t>
            </a:r>
          </a:p>
          <a:p>
            <a:r>
              <a:rPr lang="es-AR" sz="2400" dirty="0">
                <a:solidFill>
                  <a:srgbClr val="003865"/>
                </a:solidFill>
              </a:rPr>
              <a:t>      un desencadenante de </a:t>
            </a:r>
            <a:r>
              <a:rPr lang="es-AR" sz="2400" dirty="0" err="1">
                <a:solidFill>
                  <a:srgbClr val="003865"/>
                </a:solidFill>
              </a:rPr>
              <a:t>SHUa</a:t>
            </a:r>
            <a:r>
              <a:rPr lang="es-AR" sz="2400" dirty="0">
                <a:solidFill>
                  <a:srgbClr val="003865"/>
                </a:solidFill>
              </a:rPr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9C9C61-8E18-BEB2-5EB9-F8D63EC15DA0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8571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02E0D-4EE8-0370-70C0-726BC11B2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000" b="0" dirty="0">
                <a:solidFill>
                  <a:srgbClr val="003865"/>
                </a:solidFill>
                <a:effectLst/>
              </a:rPr>
              <a:t>Conclusiones II</a:t>
            </a:r>
            <a:br>
              <a:rPr lang="es-AR" sz="4000" b="0" dirty="0">
                <a:solidFill>
                  <a:srgbClr val="003865"/>
                </a:solidFill>
                <a:effectLst/>
              </a:rPr>
            </a:br>
            <a:r>
              <a:rPr lang="es-AR" sz="3600" b="0" dirty="0" err="1">
                <a:solidFill>
                  <a:srgbClr val="003865"/>
                </a:solidFill>
                <a:effectLst/>
              </a:rPr>
              <a:t>Keypoints</a:t>
            </a:r>
            <a:r>
              <a:rPr lang="es-AR" sz="3600" b="0" dirty="0">
                <a:solidFill>
                  <a:srgbClr val="003865"/>
                </a:solidFill>
                <a:effectLst/>
              </a:rPr>
              <a:t> en situaciones especiales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078D9D3-7786-8A93-9C21-DD446AB0E231}"/>
              </a:ext>
            </a:extLst>
          </p:cNvPr>
          <p:cNvSpPr/>
          <p:nvPr/>
        </p:nvSpPr>
        <p:spPr bwMode="auto">
          <a:xfrm>
            <a:off x="731520" y="2061135"/>
            <a:ext cx="3194918" cy="16843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Trasplante Renal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MAT de </a:t>
            </a: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novo</a:t>
            </a: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: suele ser secundaria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MAT recurrente: SUH atípico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4BF1841-A3F7-A1A6-1371-D692FA47344E}"/>
              </a:ext>
            </a:extLst>
          </p:cNvPr>
          <p:cNvSpPr/>
          <p:nvPr/>
        </p:nvSpPr>
        <p:spPr bwMode="auto">
          <a:xfrm>
            <a:off x="4098476" y="3102108"/>
            <a:ext cx="3650973" cy="1937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 err="1">
                <a:solidFill>
                  <a:srgbClr val="003865"/>
                </a:solidFill>
                <a:latin typeface="Arial" charset="0"/>
                <a:cs typeface="Arial" charset="0"/>
              </a:rPr>
              <a:t>SUHa</a:t>
            </a: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 vs CID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Coagulograma</a:t>
            </a:r>
            <a:endParaRPr lang="es-AR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Enfermedad catastrófica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Sepsis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Trauma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Cáncer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2A7B449-5420-D135-E99F-BEE09FE41A88}"/>
              </a:ext>
            </a:extLst>
          </p:cNvPr>
          <p:cNvSpPr/>
          <p:nvPr/>
        </p:nvSpPr>
        <p:spPr bwMode="auto">
          <a:xfrm>
            <a:off x="7921487" y="4698188"/>
            <a:ext cx="3279814" cy="1703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MAT y embarazo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MAT post parto=                   </a:t>
            </a: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SUHa</a:t>
            </a:r>
            <a:endParaRPr lang="es-AR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Compromiso renal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0E659F7-985B-420A-F212-E0A24B251135}"/>
              </a:ext>
            </a:extLst>
          </p:cNvPr>
          <p:cNvSpPr/>
          <p:nvPr/>
        </p:nvSpPr>
        <p:spPr bwMode="auto">
          <a:xfrm>
            <a:off x="7848120" y="1969881"/>
            <a:ext cx="3353181" cy="16843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Trasplante de médula ósea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Trasplante alogénico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Controlar 100 días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Bajo riesgo: observar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Alto riesgo: </a:t>
            </a: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Eculizumab</a:t>
            </a:r>
            <a:endParaRPr lang="es-AR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AD574DC-F07C-337E-AEF5-514A2682BF14}"/>
              </a:ext>
            </a:extLst>
          </p:cNvPr>
          <p:cNvSpPr/>
          <p:nvPr/>
        </p:nvSpPr>
        <p:spPr bwMode="auto">
          <a:xfrm>
            <a:off x="731520" y="4618404"/>
            <a:ext cx="3194918" cy="17038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b="1" dirty="0">
                <a:solidFill>
                  <a:srgbClr val="003865"/>
                </a:solidFill>
                <a:latin typeface="Arial" charset="0"/>
                <a:cs typeface="Arial" charset="0"/>
              </a:rPr>
              <a:t>HTA </a:t>
            </a:r>
            <a:r>
              <a:rPr lang="es-AR" b="1" dirty="0" err="1">
                <a:solidFill>
                  <a:srgbClr val="003865"/>
                </a:solidFill>
                <a:latin typeface="Arial" charset="0"/>
                <a:cs typeface="Arial" charset="0"/>
              </a:rPr>
              <a:t>maligna+MAT</a:t>
            </a:r>
            <a:endParaRPr lang="es-AR" b="1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SUHa</a:t>
            </a:r>
            <a:endParaRPr lang="es-AR" dirty="0">
              <a:solidFill>
                <a:srgbClr val="003865"/>
              </a:solidFill>
              <a:latin typeface="Arial" charset="0"/>
              <a:cs typeface="Arial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Drogas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Enfs</a:t>
            </a:r>
            <a:r>
              <a:rPr lang="es-AR" dirty="0">
                <a:solidFill>
                  <a:srgbClr val="003865"/>
                </a:solidFill>
                <a:latin typeface="Arial" charset="0"/>
                <a:cs typeface="Arial" charset="0"/>
              </a:rPr>
              <a:t> Sistémicas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AR" dirty="0" err="1">
                <a:solidFill>
                  <a:srgbClr val="003865"/>
                </a:solidFill>
                <a:latin typeface="Arial" charset="0"/>
                <a:cs typeface="Arial" charset="0"/>
              </a:rPr>
              <a:t>IgAN</a:t>
            </a:r>
            <a:endParaRPr lang="es-AR" dirty="0">
              <a:solidFill>
                <a:srgbClr val="003865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23A2536-7830-BA1D-6AFB-1B4B23389DC9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AstraZeneca logo colour">
            <a:extLst>
              <a:ext uri="{FF2B5EF4-FFF2-40B4-BE49-F238E27FC236}">
                <a16:creationId xmlns:a16="http://schemas.microsoft.com/office/drawing/2014/main" id="{594BFB80-817A-A3FD-15E1-A712DFEE7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49" y="6383610"/>
            <a:ext cx="1616391" cy="4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76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E11C1-CC43-3C65-E240-7C00E2AC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66" y="2515616"/>
            <a:ext cx="11438467" cy="1114426"/>
          </a:xfrm>
        </p:spPr>
        <p:txBody>
          <a:bodyPr/>
          <a:lstStyle/>
          <a:p>
            <a:r>
              <a:rPr lang="es-AR" sz="4800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Muchas gracias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CF7D903-3B87-D9D6-41F6-CC07E7189C2D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6303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4519" y="2085975"/>
            <a:ext cx="8581209" cy="3976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62" name="Imagen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287" y="1235178"/>
            <a:ext cx="2591963" cy="10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E4FA5D5-9D89-3EA8-CC85-38B164AABBD7}"/>
              </a:ext>
            </a:extLst>
          </p:cNvPr>
          <p:cNvSpPr/>
          <p:nvPr/>
        </p:nvSpPr>
        <p:spPr bwMode="auto">
          <a:xfrm>
            <a:off x="2638425" y="4188117"/>
            <a:ext cx="8801099" cy="17812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0E9C09-9DED-AE3F-E08F-6537B7B77EF9}"/>
              </a:ext>
            </a:extLst>
          </p:cNvPr>
          <p:cNvSpPr txBox="1">
            <a:spLocks/>
          </p:cNvSpPr>
          <p:nvPr/>
        </p:nvSpPr>
        <p:spPr>
          <a:xfrm>
            <a:off x="0" y="254000"/>
            <a:ext cx="12192000" cy="11144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s-ES" sz="4000" b="0" kern="0" dirty="0">
                <a:solidFill>
                  <a:srgbClr val="003865"/>
                </a:solidFill>
                <a:effectLst/>
              </a:rPr>
              <a:t>Diagnóstico Diferencial de las MAT:</a:t>
            </a:r>
          </a:p>
          <a:p>
            <a:r>
              <a:rPr lang="es-ES" sz="3600" b="0" kern="0" dirty="0">
                <a:solidFill>
                  <a:srgbClr val="003865"/>
                </a:solidFill>
                <a:effectLst/>
              </a:rPr>
              <a:t>MAT secundarias</a:t>
            </a:r>
            <a:br>
              <a:rPr lang="es-ES" sz="4000" b="0" kern="0" dirty="0">
                <a:solidFill>
                  <a:srgbClr val="003865"/>
                </a:solidFill>
                <a:effectLst/>
              </a:rPr>
            </a:br>
            <a:endParaRPr lang="en-US" sz="4000" b="0" kern="0" dirty="0">
              <a:solidFill>
                <a:srgbClr val="003865"/>
              </a:solidFill>
              <a:effectLst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80880AA-3E90-53F3-B3E9-AF4D7BFD58B4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25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368426"/>
            <a:ext cx="10492089" cy="48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0CE302F-B6CA-B5B9-D056-A71E332B9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altLang="es-AR" sz="1200" b="0" i="0" u="none" strike="noStrike" cap="none" normalizeH="0" baseline="0" dirty="0">
              <a:ln>
                <a:noFill/>
              </a:ln>
              <a:solidFill>
                <a:srgbClr val="003865"/>
              </a:solidFill>
              <a:effectLst/>
              <a:latin typeface="BlinkMacSystemFon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C5AFC4-32FD-99F0-16B3-8634C24779F5}"/>
              </a:ext>
            </a:extLst>
          </p:cNvPr>
          <p:cNvSpPr txBox="1"/>
          <p:nvPr/>
        </p:nvSpPr>
        <p:spPr>
          <a:xfrm>
            <a:off x="7558402" y="6539593"/>
            <a:ext cx="4371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rgbClr val="003865"/>
                </a:solidFill>
              </a:rPr>
              <a:t>Goodship</a:t>
            </a:r>
            <a:r>
              <a:rPr lang="en-US" sz="1400" dirty="0">
                <a:solidFill>
                  <a:srgbClr val="003865"/>
                </a:solidFill>
              </a:rPr>
              <a:t> </a:t>
            </a:r>
            <a:r>
              <a:rPr lang="en-US" sz="1400" i="1" dirty="0">
                <a:solidFill>
                  <a:srgbClr val="003865"/>
                </a:solidFill>
              </a:rPr>
              <a:t>et al. </a:t>
            </a:r>
            <a:r>
              <a:rPr lang="en-US" sz="1400" dirty="0">
                <a:solidFill>
                  <a:srgbClr val="003865"/>
                </a:solidFill>
              </a:rPr>
              <a:t>Kidney Int. 2017 Mar;91(3):539-551</a:t>
            </a:r>
            <a:endParaRPr lang="es-AR" dirty="0">
              <a:solidFill>
                <a:srgbClr val="003865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4ABB1B-65EB-A5C5-5AF3-A47B853EA213}"/>
              </a:ext>
            </a:extLst>
          </p:cNvPr>
          <p:cNvSpPr txBox="1">
            <a:spLocks/>
          </p:cNvSpPr>
          <p:nvPr/>
        </p:nvSpPr>
        <p:spPr>
          <a:xfrm>
            <a:off x="1838325" y="254000"/>
            <a:ext cx="8578850" cy="11144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s-ES" sz="4000" b="0" kern="0" dirty="0">
                <a:solidFill>
                  <a:srgbClr val="003865"/>
                </a:solidFill>
                <a:effectLst/>
              </a:rPr>
              <a:t>Diagnóstico Diferencial de las MAT</a:t>
            </a:r>
            <a:br>
              <a:rPr lang="es-ES" sz="4000" b="0" kern="0" dirty="0">
                <a:solidFill>
                  <a:srgbClr val="003865"/>
                </a:solidFill>
                <a:effectLst/>
              </a:rPr>
            </a:br>
            <a:endParaRPr lang="en-US" sz="4000" b="0" kern="0" dirty="0">
              <a:solidFill>
                <a:srgbClr val="003865"/>
              </a:solidFill>
              <a:effectLst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615E68C-9C62-5742-AD67-4C3E81C4FF0A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3680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3FC66-2C0E-E231-B53C-0C96A9F2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61" y="302363"/>
            <a:ext cx="11845330" cy="802101"/>
          </a:xfrm>
        </p:spPr>
        <p:txBody>
          <a:bodyPr/>
          <a:lstStyle/>
          <a:p>
            <a:r>
              <a:rPr lang="es-AR" sz="3600" b="0" dirty="0">
                <a:solidFill>
                  <a:srgbClr val="003865"/>
                </a:solidFill>
                <a:effectLst/>
              </a:rPr>
              <a:t>Sospecha de </a:t>
            </a:r>
            <a:r>
              <a:rPr lang="es-AR" sz="3600" b="0" dirty="0" err="1">
                <a:solidFill>
                  <a:srgbClr val="003865"/>
                </a:solidFill>
                <a:effectLst/>
              </a:rPr>
              <a:t>SHUa</a:t>
            </a:r>
            <a:r>
              <a:rPr lang="es-AR" sz="3600" b="0" dirty="0">
                <a:solidFill>
                  <a:srgbClr val="003865"/>
                </a:solidFill>
                <a:effectLst/>
              </a:rPr>
              <a:t> en un paciente en diálisis crónica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6FDE1B-0260-D938-108F-CFF281A0B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766" y="1104464"/>
            <a:ext cx="11438467" cy="5480485"/>
          </a:xfrm>
        </p:spPr>
        <p:txBody>
          <a:bodyPr/>
          <a:lstStyle/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Antecedentes familiares de IRCT de causa desconocida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HTA severa no controlada con drogas antihipertensivas en dosis máximas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Anemia con alto requerimiento de eritropoyetina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Plaquetopenia inexplicable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Oclusión recurrente de accesos vasculares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Complicaciones cardio/cerebrovasculares a edad temprana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Estenosis vasculares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MAT recurrente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s-AR" sz="2133" dirty="0">
                <a:solidFill>
                  <a:srgbClr val="003865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IRC de causa desconocida con MAT en la biopsia renal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F35E6E-8712-9CE5-D416-1DB5042E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481" y="2874352"/>
            <a:ext cx="2169037" cy="15402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A21F76-C6D4-5572-FDED-229F4E63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480" y="4414629"/>
            <a:ext cx="2169038" cy="15117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7E258DD-0DD8-28DA-B355-7CDC6C1A07BE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325" y="254000"/>
            <a:ext cx="8578850" cy="1114426"/>
          </a:xfrm>
        </p:spPr>
        <p:txBody>
          <a:bodyPr/>
          <a:lstStyle/>
          <a:p>
            <a:r>
              <a:rPr lang="es-ES" sz="4000" b="0" dirty="0">
                <a:solidFill>
                  <a:srgbClr val="003865"/>
                </a:solidFill>
                <a:effectLst/>
              </a:rPr>
              <a:t>Anemia hemolítica microangiopática</a:t>
            </a:r>
            <a:br>
              <a:rPr lang="es-ES" sz="4000" b="0" dirty="0">
                <a:solidFill>
                  <a:srgbClr val="003865"/>
                </a:solidFill>
                <a:effectLst/>
              </a:rPr>
            </a:br>
            <a:endParaRPr lang="en-US" sz="4000" b="0" dirty="0">
              <a:solidFill>
                <a:srgbClr val="003865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4743" y="1368426"/>
            <a:ext cx="3307316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Esquistocitos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Descenso de la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Hb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de Coombs negativo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LDH elevada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Plaquetopenia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Descenso de Haptoglobina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Reticulocitos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elevados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Bilirrubina indirecta elevada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1524001"/>
            <a:ext cx="4394199" cy="434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EF29A8C-91FB-7275-BD09-C7A87E9EA621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14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05083-3914-23D2-2EF5-55A3A466B6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238" y="274092"/>
            <a:ext cx="1143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1200" dirty="0" err="1">
                <a:solidFill>
                  <a:srgbClr val="003865"/>
                </a:solidFill>
                <a:effectLst/>
                <a:latin typeface="Arial"/>
                <a:cs typeface="Arial"/>
              </a:rPr>
              <a:t>Microangiopatías</a:t>
            </a:r>
            <a:r>
              <a:rPr lang="en-US" sz="4400" b="0" kern="1200" dirty="0">
                <a:solidFill>
                  <a:srgbClr val="003865"/>
                </a:solidFill>
                <a:effectLst/>
                <a:latin typeface="Arial"/>
                <a:cs typeface="Arial"/>
              </a:rPr>
              <a:t> </a:t>
            </a:r>
            <a:r>
              <a:rPr lang="en-US" sz="4400" b="0" kern="1200" dirty="0" err="1">
                <a:solidFill>
                  <a:srgbClr val="003865"/>
                </a:solidFill>
                <a:effectLst/>
                <a:latin typeface="Arial"/>
                <a:cs typeface="Arial"/>
              </a:rPr>
              <a:t>Trombóticas</a:t>
            </a:r>
            <a:r>
              <a:rPr lang="en-US" sz="4400" b="0" kern="1200" dirty="0">
                <a:solidFill>
                  <a:srgbClr val="003865"/>
                </a:solidFill>
                <a:effectLst/>
                <a:latin typeface="Arial"/>
                <a:cs typeface="Arial"/>
              </a:rPr>
              <a:t> </a:t>
            </a:r>
            <a:r>
              <a:rPr lang="en-US" sz="4400" b="0" kern="1200" dirty="0" err="1">
                <a:solidFill>
                  <a:srgbClr val="003865"/>
                </a:solidFill>
                <a:effectLst/>
                <a:latin typeface="Arial"/>
                <a:cs typeface="Arial"/>
              </a:rPr>
              <a:t>Primarias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844D7-6BB4-9736-DFC2-57CAC03AC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189" y="1719915"/>
            <a:ext cx="1737203" cy="2313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4D3F6-F1DC-0AF5-13AC-FC0017909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92" y="1719915"/>
            <a:ext cx="1735116" cy="2313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F9E00E-42CD-C3DA-A16B-6BAE940BB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727" y="1719915"/>
            <a:ext cx="1942717" cy="2313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A5607-8C86-9751-2D88-BDC450609FEE}"/>
              </a:ext>
            </a:extLst>
          </p:cNvPr>
          <p:cNvSpPr txBox="1"/>
          <p:nvPr/>
        </p:nvSpPr>
        <p:spPr>
          <a:xfrm>
            <a:off x="1628214" y="489818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STEC SUH</a:t>
            </a:r>
            <a:endParaRPr lang="es-AR" sz="24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46A97-B73B-CCF7-53D6-16E4115A0B31}"/>
              </a:ext>
            </a:extLst>
          </p:cNvPr>
          <p:cNvSpPr txBox="1"/>
          <p:nvPr/>
        </p:nvSpPr>
        <p:spPr>
          <a:xfrm>
            <a:off x="5270758" y="4930447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SUH </a:t>
            </a:r>
            <a:r>
              <a:rPr lang="en-US" sz="2400" dirty="0" err="1">
                <a:solidFill>
                  <a:schemeClr val="bg2"/>
                </a:solidFill>
              </a:rPr>
              <a:t>atípico</a:t>
            </a:r>
            <a:endParaRPr lang="es-AR" sz="24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79440-1205-4FA9-63C7-B6FC2108D915}"/>
              </a:ext>
            </a:extLst>
          </p:cNvPr>
          <p:cNvSpPr txBox="1"/>
          <p:nvPr/>
        </p:nvSpPr>
        <p:spPr>
          <a:xfrm>
            <a:off x="9180059" y="4980564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PTT</a:t>
            </a:r>
            <a:endParaRPr lang="es-AR" sz="24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AA387-8C6F-161E-0812-42090799CAC9}"/>
              </a:ext>
            </a:extLst>
          </p:cNvPr>
          <p:cNvSpPr txBox="1"/>
          <p:nvPr/>
        </p:nvSpPr>
        <p:spPr>
          <a:xfrm>
            <a:off x="1458295" y="5631732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STEC/VTEC</a:t>
            </a:r>
            <a:endParaRPr lang="es-AR" sz="24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502B6-7A5F-0DAE-5E11-44126E52E822}"/>
              </a:ext>
            </a:extLst>
          </p:cNvPr>
          <p:cNvSpPr txBox="1"/>
          <p:nvPr/>
        </p:nvSpPr>
        <p:spPr>
          <a:xfrm>
            <a:off x="8657479" y="56317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ADAMTS13</a:t>
            </a:r>
            <a:endParaRPr lang="es-AR" sz="2400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74D28-D9E4-9392-CF76-F7EF91FE94F7}"/>
              </a:ext>
            </a:extLst>
          </p:cNvPr>
          <p:cNvSpPr txBox="1"/>
          <p:nvPr/>
        </p:nvSpPr>
        <p:spPr>
          <a:xfrm>
            <a:off x="4611425" y="5647855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</a:rPr>
              <a:t>Diagnóstico</a:t>
            </a:r>
            <a:r>
              <a:rPr lang="en-US" sz="2400" dirty="0">
                <a:solidFill>
                  <a:schemeClr val="bg2"/>
                </a:solidFill>
              </a:rPr>
              <a:t> de </a:t>
            </a:r>
            <a:r>
              <a:rPr lang="en-US" sz="2400" dirty="0" err="1">
                <a:solidFill>
                  <a:schemeClr val="bg2"/>
                </a:solidFill>
              </a:rPr>
              <a:t>Exclusión</a:t>
            </a:r>
            <a:endParaRPr lang="es-AR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0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2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B4F069A-1037-2CFF-B610-58F5344154F6}"/>
              </a:ext>
            </a:extLst>
          </p:cNvPr>
          <p:cNvSpPr txBox="1"/>
          <p:nvPr/>
        </p:nvSpPr>
        <p:spPr>
          <a:xfrm>
            <a:off x="476714" y="409635"/>
            <a:ext cx="1161407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kern="0" dirty="0">
                <a:solidFill>
                  <a:srgbClr val="003865"/>
                </a:solidFill>
                <a:latin typeface="Arial"/>
                <a:ea typeface="+mj-ea"/>
                <a:cs typeface="Arial"/>
              </a:rPr>
              <a:t>S</a:t>
            </a:r>
            <a:r>
              <a:rPr kumimoji="0" lang="es-AR" sz="4000" i="0" u="none" strike="noStrike" kern="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uLnTx/>
                <a:uFillTx/>
                <a:latin typeface="Arial"/>
                <a:ea typeface="+mj-ea"/>
                <a:cs typeface="Arial"/>
              </a:rPr>
              <a:t>índrome</a:t>
            </a:r>
            <a:r>
              <a:rPr kumimoji="0" lang="es-AR" sz="4000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s-AR" sz="4000" kern="0" dirty="0">
                <a:solidFill>
                  <a:srgbClr val="003865"/>
                </a:solidFill>
                <a:latin typeface="Arial"/>
                <a:ea typeface="+mj-ea"/>
                <a:cs typeface="Arial"/>
              </a:rPr>
              <a:t>Urémico Hemolítico (STEC/VTEC SHU)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uLnTx/>
              <a:uFillTx/>
              <a:latin typeface="Arial"/>
              <a:cs typeface="Arial"/>
            </a:endParaRPr>
          </a:p>
          <a:p>
            <a:endParaRPr lang="es-AR" sz="3600" dirty="0">
              <a:solidFill>
                <a:srgbClr val="00386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84C41E-C56E-E1EF-B0AD-B1994F2D58B7}"/>
              </a:ext>
            </a:extLst>
          </p:cNvPr>
          <p:cNvSpPr txBox="1"/>
          <p:nvPr/>
        </p:nvSpPr>
        <p:spPr>
          <a:xfrm>
            <a:off x="885825" y="1752600"/>
            <a:ext cx="102002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Principal causa de IRA en niños en Argentina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>
              <a:solidFill>
                <a:srgbClr val="00386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Etiología: E </a:t>
            </a:r>
            <a:r>
              <a:rPr lang="es-AR" sz="2400" dirty="0" err="1">
                <a:solidFill>
                  <a:srgbClr val="003865"/>
                </a:solidFill>
              </a:rPr>
              <a:t>Coli</a:t>
            </a:r>
            <a:r>
              <a:rPr lang="es-AR" sz="2400" dirty="0">
                <a:solidFill>
                  <a:srgbClr val="003865"/>
                </a:solidFill>
              </a:rPr>
              <a:t> enterotoxigénica O157:H7 (principalmente del </a:t>
            </a:r>
            <a:r>
              <a:rPr lang="es-AR" sz="2400" dirty="0" err="1">
                <a:solidFill>
                  <a:srgbClr val="003865"/>
                </a:solidFill>
              </a:rPr>
              <a:t>clado</a:t>
            </a:r>
            <a:r>
              <a:rPr lang="es-AR" sz="2400" dirty="0">
                <a:solidFill>
                  <a:srgbClr val="003865"/>
                </a:solidFill>
              </a:rPr>
              <a:t> 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>
              <a:solidFill>
                <a:srgbClr val="00386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20-30% evolucionan a IRC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dirty="0">
              <a:solidFill>
                <a:srgbClr val="00386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Prácticamente el 100% tienen diarrea sanguinolenta</a:t>
            </a:r>
          </a:p>
          <a:p>
            <a:endParaRPr lang="es-AR" sz="2400" dirty="0">
              <a:solidFill>
                <a:srgbClr val="00386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rgbClr val="003865"/>
                </a:solidFill>
              </a:rPr>
              <a:t>Diagnóstico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s-AR" sz="2400" dirty="0">
                <a:solidFill>
                  <a:srgbClr val="003865"/>
                </a:solidFill>
              </a:rPr>
              <a:t>Detección de Shiga toxina en material fecal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s-AR" sz="2400" dirty="0">
                <a:solidFill>
                  <a:srgbClr val="003865"/>
                </a:solidFill>
              </a:rPr>
              <a:t>Electroforesis multilocular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s-AR" sz="2400" dirty="0">
                <a:solidFill>
                  <a:srgbClr val="003865"/>
                </a:solidFill>
              </a:rPr>
              <a:t>PCR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EED9FD0-8A29-160D-435E-DD719B0FCA7C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8140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6B9273-4E92-CB09-6C00-C6B29C0E4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300998"/>
              </p:ext>
            </p:extLst>
          </p:nvPr>
        </p:nvGraphicFramePr>
        <p:xfrm>
          <a:off x="1472736" y="105676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CB025C3-1F0C-B3DC-8FCE-39D336908B8F}"/>
              </a:ext>
            </a:extLst>
          </p:cNvPr>
          <p:cNvSpPr txBox="1"/>
          <p:nvPr/>
        </p:nvSpPr>
        <p:spPr>
          <a:xfrm>
            <a:off x="2591264" y="197898"/>
            <a:ext cx="713849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kern="0" dirty="0">
                <a:solidFill>
                  <a:srgbClr val="003865"/>
                </a:solidFill>
                <a:latin typeface="Arial"/>
                <a:ea typeface="+mj-ea"/>
                <a:cs typeface="Arial"/>
              </a:rPr>
              <a:t>Epidemiología del  STEC SHU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uLnTx/>
              <a:uFillTx/>
              <a:latin typeface="Arial"/>
              <a:cs typeface="Arial"/>
            </a:endParaRPr>
          </a:p>
          <a:p>
            <a:endParaRPr lang="es-AR" sz="3600" dirty="0">
              <a:solidFill>
                <a:srgbClr val="003865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54D1A2-1B29-ADB9-99C0-2A224429E76E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9DBD86-F571-AB04-7357-1FF17767FA9E}"/>
              </a:ext>
            </a:extLst>
          </p:cNvPr>
          <p:cNvSpPr txBox="1"/>
          <p:nvPr/>
        </p:nvSpPr>
        <p:spPr>
          <a:xfrm>
            <a:off x="7008611" y="6550223"/>
            <a:ext cx="500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3865"/>
                </a:solidFill>
              </a:rPr>
              <a:t> </a:t>
            </a:r>
            <a:r>
              <a:rPr lang="pt-BR" sz="1400" dirty="0" err="1">
                <a:solidFill>
                  <a:srgbClr val="003865"/>
                </a:solidFill>
              </a:rPr>
              <a:t>Boletín</a:t>
            </a:r>
            <a:r>
              <a:rPr lang="pt-BR" sz="1400" dirty="0">
                <a:solidFill>
                  <a:srgbClr val="003865"/>
                </a:solidFill>
              </a:rPr>
              <a:t> Integrado de </a:t>
            </a:r>
            <a:r>
              <a:rPr lang="pt-BR" sz="1400" dirty="0" err="1">
                <a:solidFill>
                  <a:srgbClr val="003865"/>
                </a:solidFill>
              </a:rPr>
              <a:t>Vigilancia</a:t>
            </a:r>
            <a:r>
              <a:rPr lang="pt-BR" sz="1400" dirty="0">
                <a:solidFill>
                  <a:srgbClr val="003865"/>
                </a:solidFill>
              </a:rPr>
              <a:t> N° 222 - SE 30 Agosto 2014 </a:t>
            </a:r>
            <a:endParaRPr lang="es-AR" sz="1400" dirty="0">
              <a:solidFill>
                <a:srgbClr val="0038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7982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0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ADAMTS 13 </a:t>
            </a:r>
            <a:br>
              <a:rPr lang="es-ES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</a:br>
            <a:br>
              <a:rPr lang="es-ES" sz="1600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</a:br>
            <a:r>
              <a:rPr lang="es-ES" sz="1600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(Metaloproteasa </a:t>
            </a:r>
            <a:r>
              <a:rPr lang="es-ES" sz="1600" dirty="0" err="1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desintegrina</a:t>
            </a:r>
            <a:r>
              <a:rPr lang="es-ES" sz="1600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 símil, con motivo de </a:t>
            </a:r>
            <a:r>
              <a:rPr lang="es-ES" sz="1600" dirty="0" err="1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trombospondina</a:t>
            </a:r>
            <a:r>
              <a:rPr lang="es-ES" sz="1600" dirty="0">
                <a:solidFill>
                  <a:srgbClr val="003865"/>
                </a:solidFill>
                <a:effectLst>
                  <a:innerShdw blurRad="63500" dist="50800" dir="2700000">
                    <a:schemeClr val="bg2">
                      <a:alpha val="50000"/>
                    </a:schemeClr>
                  </a:innerShdw>
                </a:effectLst>
              </a:rPr>
              <a:t> tipo 1)</a:t>
            </a:r>
            <a:endParaRPr lang="en-US" sz="1600" dirty="0">
              <a:solidFill>
                <a:srgbClr val="003865"/>
              </a:solidFill>
              <a:effectLst>
                <a:innerShdw blurRad="63500" dist="50800" dir="2700000">
                  <a:schemeClr val="bg2">
                    <a:alpha val="50000"/>
                  </a:scheme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257300"/>
            <a:ext cx="54991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3C0D1D6-F60E-863C-1EF3-3AF1D8A14731}"/>
              </a:ext>
            </a:extLst>
          </p:cNvPr>
          <p:cNvSpPr/>
          <p:nvPr/>
        </p:nvSpPr>
        <p:spPr bwMode="auto">
          <a:xfrm>
            <a:off x="4761614" y="6584950"/>
            <a:ext cx="2668772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rgbClr val="003865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429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4" y="1409700"/>
            <a:ext cx="8604250" cy="523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8" name="TextBox 2"/>
          <p:cNvSpPr txBox="1">
            <a:spLocks noChangeArrowheads="1"/>
          </p:cNvSpPr>
          <p:nvPr/>
        </p:nvSpPr>
        <p:spPr bwMode="auto">
          <a:xfrm>
            <a:off x="1858965" y="6395246"/>
            <a:ext cx="621188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050" dirty="0" err="1">
                <a:cs typeface="Arial" pitchFamily="34" charset="0"/>
              </a:rPr>
              <a:t>Campistol</a:t>
            </a:r>
            <a:r>
              <a:rPr lang="es-ES" sz="1050" dirty="0">
                <a:cs typeface="Arial" pitchFamily="34" charset="0"/>
              </a:rPr>
              <a:t> et al, Nefrología 2015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4600" y="420205"/>
            <a:ext cx="10024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Microangiopatías Trombóticas Secundarias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C1326-BEF4-7611-A0F5-FDEB03C6D58A}"/>
              </a:ext>
            </a:extLst>
          </p:cNvPr>
          <p:cNvSpPr/>
          <p:nvPr/>
        </p:nvSpPr>
        <p:spPr bwMode="auto">
          <a:xfrm>
            <a:off x="6361044" y="2484783"/>
            <a:ext cx="3339548" cy="39104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33AAD-25B1-E4A4-95C1-61FAB81ADDDB}"/>
              </a:ext>
            </a:extLst>
          </p:cNvPr>
          <p:cNvSpPr txBox="1"/>
          <p:nvPr/>
        </p:nvSpPr>
        <p:spPr>
          <a:xfrm>
            <a:off x="9700592" y="3269974"/>
            <a:ext cx="24929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PE/Eclampsia/HELLP</a:t>
            </a:r>
          </a:p>
          <a:p>
            <a:r>
              <a:rPr lang="en-US" dirty="0" err="1">
                <a:solidFill>
                  <a:schemeClr val="bg2"/>
                </a:solidFill>
              </a:rPr>
              <a:t>Enfs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autoinmunes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Glomerulopatías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Infecciones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virales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Fármacos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err="1">
                <a:solidFill>
                  <a:schemeClr val="bg2"/>
                </a:solidFill>
              </a:rPr>
              <a:t>Trasplante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Aciduria </a:t>
            </a:r>
            <a:r>
              <a:rPr lang="en-US" dirty="0" err="1">
                <a:solidFill>
                  <a:schemeClr val="bg2"/>
                </a:solidFill>
              </a:rPr>
              <a:t>metilmalónica</a:t>
            </a:r>
            <a:endParaRPr lang="es-A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82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Alexion">
  <a:themeElements>
    <a:clrScheme name="Alexion">
      <a:dk1>
        <a:srgbClr val="000000"/>
      </a:dk1>
      <a:lt1>
        <a:srgbClr val="FFFFFF"/>
      </a:lt1>
      <a:dk2>
        <a:srgbClr val="1C3972"/>
      </a:dk2>
      <a:lt2>
        <a:srgbClr val="FFE38A"/>
      </a:lt2>
      <a:accent1>
        <a:srgbClr val="FFD049"/>
      </a:accent1>
      <a:accent2>
        <a:srgbClr val="F26521"/>
      </a:accent2>
      <a:accent3>
        <a:srgbClr val="33CCCC"/>
      </a:accent3>
      <a:accent4>
        <a:srgbClr val="89A7E2"/>
      </a:accent4>
      <a:accent5>
        <a:srgbClr val="D59EE6"/>
      </a:accent5>
      <a:accent6>
        <a:srgbClr val="FF3300"/>
      </a:accent6>
      <a:hlink>
        <a:srgbClr val="00B0F0"/>
      </a:hlink>
      <a:folHlink>
        <a:srgbClr val="09BF6D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FF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FF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AA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AA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003399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DC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Alexion">
  <a:themeElements>
    <a:clrScheme name="Alexion">
      <a:dk1>
        <a:srgbClr val="000000"/>
      </a:dk1>
      <a:lt1>
        <a:srgbClr val="FFFFFF"/>
      </a:lt1>
      <a:dk2>
        <a:srgbClr val="1C3972"/>
      </a:dk2>
      <a:lt2>
        <a:srgbClr val="FFE38A"/>
      </a:lt2>
      <a:accent1>
        <a:srgbClr val="FFD049"/>
      </a:accent1>
      <a:accent2>
        <a:srgbClr val="F26521"/>
      </a:accent2>
      <a:accent3>
        <a:srgbClr val="33CCCC"/>
      </a:accent3>
      <a:accent4>
        <a:srgbClr val="89A7E2"/>
      </a:accent4>
      <a:accent5>
        <a:srgbClr val="D59EE6"/>
      </a:accent5>
      <a:accent6>
        <a:srgbClr val="FF3300"/>
      </a:accent6>
      <a:hlink>
        <a:srgbClr val="00B0F0"/>
      </a:hlink>
      <a:folHlink>
        <a:srgbClr val="09BF6D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000000"/>
        </a:dk1>
        <a:lt1>
          <a:srgbClr val="FFFFFF"/>
        </a:lt1>
        <a:dk2>
          <a:srgbClr val="0000FF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FF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4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B52516"/>
        </a:accent1>
        <a:accent2>
          <a:srgbClr val="F26521"/>
        </a:accent2>
        <a:accent3>
          <a:srgbClr val="AAAAAA"/>
        </a:accent3>
        <a:accent4>
          <a:srgbClr val="DADADA"/>
        </a:accent4>
        <a:accent5>
          <a:srgbClr val="D7ACAB"/>
        </a:accent5>
        <a:accent6>
          <a:srgbClr val="DB5B1D"/>
        </a:accent6>
        <a:hlink>
          <a:srgbClr val="F89844"/>
        </a:hlink>
        <a:folHlink>
          <a:srgbClr val="FFD0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5">
        <a:dk1>
          <a:srgbClr val="000000"/>
        </a:dk1>
        <a:lt1>
          <a:srgbClr val="FFFFFF"/>
        </a:lt1>
        <a:dk2>
          <a:srgbClr val="0C0500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AA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6">
        <a:dk1>
          <a:srgbClr val="000000"/>
        </a:dk1>
        <a:lt1>
          <a:srgbClr val="FFFFFF"/>
        </a:lt1>
        <a:dk2>
          <a:srgbClr val="003399"/>
        </a:dk2>
        <a:lt2>
          <a:srgbClr val="FFE38A"/>
        </a:lt2>
        <a:accent1>
          <a:srgbClr val="FFD049"/>
        </a:accent1>
        <a:accent2>
          <a:srgbClr val="F89844"/>
        </a:accent2>
        <a:accent3>
          <a:srgbClr val="AAADCA"/>
        </a:accent3>
        <a:accent4>
          <a:srgbClr val="DADADA"/>
        </a:accent4>
        <a:accent5>
          <a:srgbClr val="FFE4B1"/>
        </a:accent5>
        <a:accent6>
          <a:srgbClr val="E1893D"/>
        </a:accent6>
        <a:hlink>
          <a:srgbClr val="F26521"/>
        </a:hlink>
        <a:folHlink>
          <a:srgbClr val="B5251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EC31C413F204C91108DB7DCBE4C8C" ma:contentTypeVersion="3" ma:contentTypeDescription="Create a new document." ma:contentTypeScope="" ma:versionID="d71e48b95ebe1fe0d95b5a3306bb0614">
  <xsd:schema xmlns:xsd="http://www.w3.org/2001/XMLSchema" xmlns:xs="http://www.w3.org/2001/XMLSchema" xmlns:p="http://schemas.microsoft.com/office/2006/metadata/properties" xmlns:ns3="976f6e6e-fd74-4885-98a3-55961e45bd2b" targetNamespace="http://schemas.microsoft.com/office/2006/metadata/properties" ma:root="true" ma:fieldsID="cc9d2f922a89230ddbe15fc0a6f7c7ee" ns3:_="">
    <xsd:import namespace="976f6e6e-fd74-4885-98a3-55961e45bd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f6e6e-fd74-4885-98a3-55961e45bd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D4389E-8045-4C63-9A7C-3B3BB874AB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DF5F1F-D9B8-48C7-984C-9FBAA5E30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f6e6e-fd74-4885-98a3-55961e45b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879F68-8DDD-49EB-92E3-698A4C14E291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976f6e6e-fd74-4885-98a3-55961e45bd2b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1882</Words>
  <Application>Microsoft Office PowerPoint</Application>
  <PresentationFormat>Widescreen</PresentationFormat>
  <Paragraphs>561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Narrow</vt:lpstr>
      <vt:lpstr>Arial Rounded MT Bold</vt:lpstr>
      <vt:lpstr>BlinkMacSystemFont</vt:lpstr>
      <vt:lpstr>Calibri</vt:lpstr>
      <vt:lpstr>Cambria</vt:lpstr>
      <vt:lpstr>Courier New</vt:lpstr>
      <vt:lpstr>Wingdings</vt:lpstr>
      <vt:lpstr>1_Alexion</vt:lpstr>
      <vt:lpstr>5_Alexion</vt:lpstr>
      <vt:lpstr>PowerPoint Presentation</vt:lpstr>
      <vt:lpstr>Agenda</vt:lpstr>
      <vt:lpstr>PowerPoint Presentation</vt:lpstr>
      <vt:lpstr>Anemia hemolítica microangiopática </vt:lpstr>
      <vt:lpstr>Microangiopatías Trombóticas Primarias</vt:lpstr>
      <vt:lpstr>PowerPoint Presentation</vt:lpstr>
      <vt:lpstr>PowerPoint Presentation</vt:lpstr>
      <vt:lpstr>ADAMTS 13   (Metaloproteasa desintegrina símil, con motivo de trombospondina tipo 1)</vt:lpstr>
      <vt:lpstr>PowerPoint Presentation</vt:lpstr>
      <vt:lpstr>Síndrome Urémico Hemolítico Atípico (SUHa)</vt:lpstr>
      <vt:lpstr>Síndrome Urémico Hemolítico Atípico</vt:lpstr>
      <vt:lpstr>Vías del Complemento</vt:lpstr>
      <vt:lpstr>Síndrome Urémico Hemolítico Activación final del C5 a C9 (CAM)</vt:lpstr>
      <vt:lpstr>La actividad crónica no controlada del complemento resulta en un daño endotelial continuo y riesgo permanente de MAT</vt:lpstr>
      <vt:lpstr>La regulación de la vía alterna ocurre a 2 niveles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Screening y Diagnóstico de MAT-ATMO</vt:lpstr>
      <vt:lpstr>PowerPoint Presentation</vt:lpstr>
      <vt:lpstr>PowerPoint Presentation</vt:lpstr>
      <vt:lpstr>PowerPoint Presentation</vt:lpstr>
      <vt:lpstr>Diagnóstico Diferencial de las MAT en UTI</vt:lpstr>
      <vt:lpstr>Diagnóstico diferencial entre CID-MAT</vt:lpstr>
      <vt:lpstr>MAT y embarazo</vt:lpstr>
      <vt:lpstr>Síndromes de MAT en el embarazo</vt:lpstr>
      <vt:lpstr>Conclusiones</vt:lpstr>
      <vt:lpstr>Conclusiones II Keypoints en situaciones especiales</vt:lpstr>
      <vt:lpstr>Muchas gracias</vt:lpstr>
      <vt:lpstr>PowerPoint Presentation</vt:lpstr>
      <vt:lpstr>PowerPoint Presentation</vt:lpstr>
      <vt:lpstr>Sospecha de SHUa en un paciente en diálisis crónica</vt:lpstr>
    </vt:vector>
  </TitlesOfParts>
  <Company>ITAC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Enfermedades renales poco frecuentes</dc:title>
  <dc:creator>Re, Luis</dc:creator>
  <cp:lastModifiedBy>Re, Luis</cp:lastModifiedBy>
  <cp:revision>32</cp:revision>
  <dcterms:created xsi:type="dcterms:W3CDTF">2023-10-14T23:27:51Z</dcterms:created>
  <dcterms:modified xsi:type="dcterms:W3CDTF">2025-03-14T10:52:51Z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0x010100823EC31C413F204C91108DB7DCBE4C8C</vt:lpwstr>
  </property>
  <property fmtid="{D5CDD505-2E9C-101B-9397-08002B2CF9AE}" pid="3" name="MSIP_Label_3c9bec58-8084-492e-8360-0e1cfe36408c_Enabled">
    <vt:lpwstr>true</vt:lpwstr>
  </property>
  <property fmtid="{D5CDD505-2E9C-101B-9397-08002B2CF9AE}" pid="4" name="MSIP_Label_3c9bec58-8084-492e-8360-0e1cfe36408c_SetDate">
    <vt:lpwstr>2025-03-08T21:16:47Z</vt:lpwstr>
  </property>
  <property fmtid="{D5CDD505-2E9C-101B-9397-08002B2CF9AE}" pid="5" name="MSIP_Label_3c9bec58-8084-492e-8360-0e1cfe36408c_Method">
    <vt:lpwstr>Standard</vt:lpwstr>
  </property>
  <property fmtid="{D5CDD505-2E9C-101B-9397-08002B2CF9AE}" pid="6" name="MSIP_Label_3c9bec58-8084-492e-8360-0e1cfe36408c_Name">
    <vt:lpwstr>Not Protected -Pilot</vt:lpwstr>
  </property>
  <property fmtid="{D5CDD505-2E9C-101B-9397-08002B2CF9AE}" pid="7" name="MSIP_Label_3c9bec58-8084-492e-8360-0e1cfe36408c_SiteId">
    <vt:lpwstr>f35a6974-607f-47d4-82d7-ff31d7dc53a5</vt:lpwstr>
  </property>
  <property fmtid="{D5CDD505-2E9C-101B-9397-08002B2CF9AE}" pid="8" name="MSIP_Label_3c9bec58-8084-492e-8360-0e1cfe36408c_ActionId">
    <vt:lpwstr>a806a8c3-8461-479f-8ce7-66af0a7f5681</vt:lpwstr>
  </property>
  <property fmtid="{D5CDD505-2E9C-101B-9397-08002B2CF9AE}" pid="9" name="MSIP_Label_3c9bec58-8084-492e-8360-0e1cfe36408c_ContentBits">
    <vt:lpwstr>0</vt:lpwstr>
  </property>
  <property fmtid="{D5CDD505-2E9C-101B-9397-08002B2CF9AE}" pid="10" name="MSIP_Label_3c9bec58-8084-492e-8360-0e1cfe36408c_Tag">
    <vt:lpwstr>10, 3, 0, 1</vt:lpwstr>
  </property>
</Properties>
</file>