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dirty="0" smtClean="0"/>
              <a:t>Nutrición enteral y parenteral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AR" dirty="0" smtClean="0"/>
              <a:t>Lic</a:t>
            </a:r>
            <a:r>
              <a:rPr lang="es-AR" dirty="0" smtClean="0"/>
              <a:t>. </a:t>
            </a:r>
            <a:r>
              <a:rPr lang="es-AR" dirty="0" err="1" smtClean="0"/>
              <a:t>Angeles</a:t>
            </a:r>
            <a:r>
              <a:rPr lang="es-AR" dirty="0" smtClean="0"/>
              <a:t> De Soto, </a:t>
            </a:r>
            <a:r>
              <a:rPr lang="es-AR" dirty="0" smtClean="0"/>
              <a:t>Paloma</a:t>
            </a:r>
          </a:p>
          <a:p>
            <a:pPr algn="ctr"/>
            <a:r>
              <a:rPr lang="es-MX" dirty="0" smtClean="0"/>
              <a:t>Nutrición y Alimentación del Adulto Mayor CMFP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183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Complicaciones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err="1" smtClean="0"/>
              <a:t>Taponaje</a:t>
            </a:r>
            <a:r>
              <a:rPr lang="es-AR" dirty="0" smtClean="0"/>
              <a:t> de las sondas (algunas veces requieren de recambio).</a:t>
            </a:r>
          </a:p>
          <a:p>
            <a:r>
              <a:rPr lang="es-AR" dirty="0"/>
              <a:t> </a:t>
            </a:r>
            <a:r>
              <a:rPr lang="es-AR" dirty="0" err="1" smtClean="0"/>
              <a:t>Infeccion</a:t>
            </a:r>
            <a:r>
              <a:rPr lang="es-AR" dirty="0" smtClean="0"/>
              <a:t> en el sitio (en el caso de botones u </a:t>
            </a:r>
            <a:r>
              <a:rPr lang="es-AR" dirty="0" err="1" smtClean="0"/>
              <a:t>ostomias</a:t>
            </a:r>
            <a:r>
              <a:rPr lang="es-AR" dirty="0" smtClean="0"/>
              <a:t>).</a:t>
            </a:r>
          </a:p>
          <a:p>
            <a:r>
              <a:rPr lang="es-AR" dirty="0" err="1" smtClean="0"/>
              <a:t>Broncoaspiracion</a:t>
            </a:r>
            <a:endParaRPr lang="es-AR" dirty="0" smtClean="0"/>
          </a:p>
          <a:p>
            <a:r>
              <a:rPr lang="es-AR" dirty="0" smtClean="0"/>
              <a:t>Catarsis +++++++++ (diarreas)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56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1720" t="19376" r="25370" b="19017"/>
          <a:stretch/>
        </p:blipFill>
        <p:spPr>
          <a:xfrm>
            <a:off x="1828801" y="718457"/>
            <a:ext cx="7857436" cy="514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138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NUTRICION PARENTERAL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575" y="2150365"/>
            <a:ext cx="2692990" cy="34858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568" y="2119233"/>
            <a:ext cx="3421380" cy="3214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517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es la nutrición parenteral?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dirty="0"/>
              <a:t>La nutrición parenteral es el suministro de nutrientes como: Carbohidratos, proteínas, grasas, vitaminas, minerales y oligoelementos que se aportan al paciente por vía intravenosa; cuando por sus condiciones de salud no es posible utilizar las vías digestivas normales y con el propósito de conservar o mejorar su estado nutricional.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607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Nutricion</a:t>
            </a:r>
            <a:r>
              <a:rPr lang="es-AR" dirty="0" smtClean="0"/>
              <a:t> Parenteral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se subdivide en dos categorías:</a:t>
            </a:r>
          </a:p>
          <a:p>
            <a:r>
              <a:rPr lang="es-ES" dirty="0" smtClean="0"/>
              <a:t>En </a:t>
            </a:r>
            <a:r>
              <a:rPr lang="es-ES" dirty="0"/>
              <a:t>la nutrición parenteral parcial (NPP) o nutrición parenteral periférica, la concentración de dextrosa es menor para proporcionar una fórmula que sea menos </a:t>
            </a:r>
            <a:r>
              <a:rPr lang="es-ES" dirty="0" err="1"/>
              <a:t>hiperosmolar</a:t>
            </a:r>
            <a:r>
              <a:rPr lang="es-ES" dirty="0"/>
              <a:t>, (</a:t>
            </a:r>
            <a:r>
              <a:rPr lang="es-ES" dirty="0" err="1"/>
              <a:t>osmolaridad</a:t>
            </a:r>
            <a:r>
              <a:rPr lang="es-ES" dirty="0"/>
              <a:t> 900 </a:t>
            </a:r>
            <a:r>
              <a:rPr lang="es-ES" dirty="0" err="1"/>
              <a:t>mOsm</a:t>
            </a:r>
            <a:r>
              <a:rPr lang="es-ES" dirty="0"/>
              <a:t>/l para evitar la trombosis venosa.</a:t>
            </a:r>
          </a:p>
          <a:p>
            <a:r>
              <a:rPr lang="es-ES" dirty="0" smtClean="0"/>
              <a:t>En </a:t>
            </a:r>
            <a:r>
              <a:rPr lang="es-ES" dirty="0"/>
              <a:t>la nutrición parenteral total (NPT) o nutrición parenteral central también se menciona a esta terapéutica como </a:t>
            </a:r>
            <a:r>
              <a:rPr lang="es-ES" dirty="0" err="1" smtClean="0"/>
              <a:t>hiperalimentación</a:t>
            </a:r>
            <a:r>
              <a:rPr lang="es-E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82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Nutrientes administrados en la nutrición parenteral</a:t>
            </a:r>
            <a:br>
              <a:rPr lang="es-E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a) Carbohidratos (dextrosa hipertónica): Cubre los requerimientos calóricos, permite que los aminoácidos sean liberados para síntesis proteica (no energética) presentación al 5, 10 y 50%.</a:t>
            </a:r>
          </a:p>
          <a:p>
            <a:pPr marL="0" indent="0">
              <a:buNone/>
            </a:pPr>
            <a:r>
              <a:rPr lang="es-ES" dirty="0"/>
              <a:t>b) Proteínas: Son esenciales en la construcción, conservación y reparación de los tejidos del organismo, interviene en las funciones hormonales y enzimáticas.</a:t>
            </a:r>
          </a:p>
          <a:p>
            <a:pPr marL="0" indent="0">
              <a:buNone/>
            </a:pPr>
            <a:r>
              <a:rPr lang="es-ES" dirty="0"/>
              <a:t>c) Grasas: Además de ser fuente de energía, además son necesarias para la absorción de las vitaminas liposolubles.</a:t>
            </a:r>
          </a:p>
          <a:p>
            <a:pPr marL="0" indent="0">
              <a:buNone/>
            </a:pPr>
            <a:r>
              <a:rPr lang="es-ES" dirty="0"/>
              <a:t>d) Electrólitos (potasio, calcio, magnesio y cloruro de sodio): Proporciona el equilibrio hidroelectrolítico apropiado, transporta glucosa y aminoácidos a través de las membranas celulares.</a:t>
            </a:r>
          </a:p>
          <a:p>
            <a:pPr marL="0" indent="0">
              <a:buNone/>
            </a:pPr>
            <a:r>
              <a:rPr lang="es-ES" dirty="0"/>
              <a:t>e) Vitaminas: Elementos que carecen de valor calórico, precursoras de coenzimas.</a:t>
            </a:r>
          </a:p>
          <a:p>
            <a:pPr marL="0" indent="0">
              <a:buNone/>
            </a:pPr>
            <a:r>
              <a:rPr lang="es-ES" dirty="0"/>
              <a:t>f) Oligoelementos: coadyuvan en el metabolismo corporal.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050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Indicaciones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Estados de malnutrición pre y post-operatorias, íleo, fístulas entéricas, síndrome de malabsorción, enfermedad inflamatoria del intestino, disminución del intestino delgado, pancreatitis, etc.</a:t>
            </a:r>
          </a:p>
          <a:p>
            <a:r>
              <a:rPr lang="es-ES" dirty="0"/>
              <a:t>Pacientes con grandes pérdidas de nitrógeno, quemaduras severas y pacientes que están bajo tratamiento de quimioterapia y radioterapia.</a:t>
            </a:r>
          </a:p>
          <a:p>
            <a:r>
              <a:rPr lang="es-ES" dirty="0"/>
              <a:t>Pacientes con sepsis, trauma múltiple e insuficiencia renal.</a:t>
            </a:r>
          </a:p>
          <a:p>
            <a:r>
              <a:rPr lang="es-ES" dirty="0"/>
              <a:t>Pacientes con más de 5 días de ayuno o con problemas neurológicos con impedimento para utilizar el tubo digestivo.</a:t>
            </a:r>
          </a:p>
          <a:p>
            <a:r>
              <a:rPr lang="es-ES" dirty="0"/>
              <a:t>Pacientes con problemas durante el embarazo (</a:t>
            </a:r>
            <a:r>
              <a:rPr lang="es-ES" dirty="0" err="1"/>
              <a:t>hiperemesis</a:t>
            </a:r>
            <a:r>
              <a:rPr lang="es-ES" dirty="0"/>
              <a:t> gravídica).</a:t>
            </a:r>
          </a:p>
          <a:p>
            <a:r>
              <a:rPr lang="es-ES" dirty="0"/>
              <a:t>Prematuros y lactantes con impedimentos para la ingestión adecuada de nutrientes, bajo peso. En estos pacientes el ayuno debe ser máximo de 24-48 horas.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36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Contraindicaciones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Cuando la </a:t>
            </a:r>
            <a:r>
              <a:rPr lang="es-AR" dirty="0" err="1" smtClean="0"/>
              <a:t>via</a:t>
            </a:r>
            <a:r>
              <a:rPr lang="es-AR" dirty="0" smtClean="0"/>
              <a:t> digestiva esta operante</a:t>
            </a:r>
          </a:p>
          <a:p>
            <a:r>
              <a:rPr lang="es-AR" dirty="0" smtClean="0"/>
              <a:t>Cuando el paciente se encuentra </a:t>
            </a:r>
            <a:r>
              <a:rPr lang="es-AR" dirty="0" err="1" smtClean="0"/>
              <a:t>neutropenico</a:t>
            </a:r>
            <a:endParaRPr lang="es-A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99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5335" t="10625" r="26373" b="16161"/>
          <a:stretch/>
        </p:blipFill>
        <p:spPr>
          <a:xfrm>
            <a:off x="1332411" y="433302"/>
            <a:ext cx="7537269" cy="642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376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Tipos de formulas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Formulas magistrales: aquellas que son preparadas dentro de las 24h y son especificas para cada paciente</a:t>
            </a:r>
          </a:p>
          <a:p>
            <a:r>
              <a:rPr lang="es-AR" dirty="0" smtClean="0"/>
              <a:t>Formulas standard: aquellas que tienen valores generales, y no son </a:t>
            </a:r>
            <a:r>
              <a:rPr lang="es-AR" dirty="0" err="1" smtClean="0"/>
              <a:t>espesificas</a:t>
            </a:r>
            <a:r>
              <a:rPr lang="es-AR" dirty="0" smtClean="0"/>
              <a:t> o individualizadas.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9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¿Que es la nutrición enteral?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54" y="1593669"/>
            <a:ext cx="4329014" cy="324258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492" y="3291774"/>
            <a:ext cx="4040153" cy="236362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395" y="1535475"/>
            <a:ext cx="24765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216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6641" t="15982" r="27477" b="5803"/>
          <a:stretch/>
        </p:blipFill>
        <p:spPr>
          <a:xfrm>
            <a:off x="2168435" y="92441"/>
            <a:ext cx="6936377" cy="664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92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9848" y="3130731"/>
            <a:ext cx="8596668" cy="1320800"/>
          </a:xfrm>
        </p:spPr>
        <p:txBody>
          <a:bodyPr/>
          <a:lstStyle/>
          <a:p>
            <a:pPr algn="ctr"/>
            <a:r>
              <a:rPr lang="es-AR" dirty="0" smtClean="0"/>
              <a:t>MUCHAS GRACIAS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18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¿Que es la nutrición enteral?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dirty="0"/>
              <a:t>La nutrición enteral es una técnica de </a:t>
            </a:r>
            <a:r>
              <a:rPr lang="es-ES" dirty="0" smtClean="0"/>
              <a:t>soporte nutricional </a:t>
            </a:r>
            <a:r>
              <a:rPr lang="es-ES" dirty="0"/>
              <a:t>que consiste en administrar los </a:t>
            </a:r>
            <a:r>
              <a:rPr lang="es-ES" dirty="0" smtClean="0"/>
              <a:t>nutrientes directamente </a:t>
            </a:r>
            <a:r>
              <a:rPr lang="es-ES" dirty="0"/>
              <a:t>en el tracto </a:t>
            </a:r>
            <a:r>
              <a:rPr lang="es-ES" dirty="0" smtClean="0"/>
              <a:t>gastrointestinal mediante sonda</a:t>
            </a:r>
            <a:r>
              <a:rPr lang="es-ES" dirty="0"/>
              <a:t>. No se acepta conceptualmente como </a:t>
            </a:r>
            <a:r>
              <a:rPr lang="es-ES" dirty="0" smtClean="0"/>
              <a:t>nutrición enteral </a:t>
            </a:r>
            <a:r>
              <a:rPr lang="es-ES" dirty="0"/>
              <a:t>la administración oral de fórmulas </a:t>
            </a:r>
            <a:r>
              <a:rPr lang="es-ES" dirty="0" smtClean="0"/>
              <a:t>artificiales.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1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¿Cuándo indicamos nutrición enteral?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La nutrición enteral está indicada en todos </a:t>
            </a:r>
            <a:r>
              <a:rPr lang="es-ES" dirty="0" smtClean="0"/>
              <a:t>los casos </a:t>
            </a:r>
            <a:r>
              <a:rPr lang="es-ES" dirty="0"/>
              <a:t>en los que el enfermo requiere soporte nutricional individualizado y no ingiere los nutrientes necesarios para cubrir sus requerimientos. Será </a:t>
            </a:r>
            <a:r>
              <a:rPr lang="es-ES" dirty="0" smtClean="0"/>
              <a:t>necesaria en </a:t>
            </a:r>
            <a:r>
              <a:rPr lang="es-ES" dirty="0"/>
              <a:t>las siguientes situaciones clínicas:</a:t>
            </a:r>
          </a:p>
          <a:p>
            <a:pPr marL="0" indent="0">
              <a:buNone/>
            </a:pPr>
            <a:r>
              <a:rPr lang="es-ES" dirty="0"/>
              <a:t>1. En el </a:t>
            </a:r>
            <a:r>
              <a:rPr lang="es-ES" dirty="0" smtClean="0"/>
              <a:t>prematuro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2. Cuando el TGI no es capaz de utilizar óptimamente los nutrientes si son administrados por </a:t>
            </a:r>
            <a:r>
              <a:rPr lang="es-ES" dirty="0" smtClean="0"/>
              <a:t>vía oral.</a:t>
            </a:r>
          </a:p>
          <a:p>
            <a:pPr marL="0" indent="0">
              <a:buNone/>
            </a:pPr>
            <a:r>
              <a:rPr lang="es-ES" dirty="0" smtClean="0"/>
              <a:t>3</a:t>
            </a:r>
            <a:r>
              <a:rPr lang="es-ES" dirty="0"/>
              <a:t>. Si las necesidades están muy aumentadas y </a:t>
            </a:r>
            <a:r>
              <a:rPr lang="es-ES" dirty="0" smtClean="0"/>
              <a:t>el paciente </a:t>
            </a:r>
            <a:r>
              <a:rPr lang="es-ES" dirty="0"/>
              <a:t>no es capaz de cubrirlas con la </a:t>
            </a:r>
            <a:r>
              <a:rPr lang="es-ES" dirty="0" smtClean="0"/>
              <a:t>ingesta (</a:t>
            </a:r>
            <a:r>
              <a:rPr lang="es-ES" dirty="0"/>
              <a:t>pacientes quemados, mal nutridos).</a:t>
            </a:r>
          </a:p>
          <a:p>
            <a:pPr marL="0" indent="0">
              <a:buNone/>
            </a:pPr>
            <a:r>
              <a:rPr lang="es-ES" dirty="0"/>
              <a:t>4. Cuando el paciente no tolera la ingesta por alteraciones hemodinámicas (cardiopatías) o respiratorias (</a:t>
            </a:r>
            <a:r>
              <a:rPr lang="es-ES" dirty="0" err="1"/>
              <a:t>broncodisplasia</a:t>
            </a:r>
            <a:r>
              <a:rPr lang="es-ES" dirty="0"/>
              <a:t>).</a:t>
            </a:r>
          </a:p>
          <a:p>
            <a:pPr marL="0" indent="0">
              <a:buNone/>
            </a:pPr>
            <a:r>
              <a:rPr lang="es-ES" dirty="0"/>
              <a:t>5. Cuando el paciente no es capaz de </a:t>
            </a:r>
            <a:r>
              <a:rPr lang="es-ES" dirty="0" smtClean="0"/>
              <a:t>deglutir.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908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Contraindicaciones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La NE esta contraindicadas </a:t>
            </a:r>
          </a:p>
          <a:p>
            <a:r>
              <a:rPr lang="es-AR" dirty="0" smtClean="0"/>
              <a:t>si el paciente puede utilizar la VO</a:t>
            </a:r>
          </a:p>
          <a:p>
            <a:r>
              <a:rPr lang="es-AR" dirty="0" smtClean="0"/>
              <a:t>Si existe alguna obstrucción intestinal o hilio.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26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Elección de la </a:t>
            </a:r>
            <a:r>
              <a:rPr lang="es-AR" dirty="0" err="1" smtClean="0"/>
              <a:t>via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La elección de la vía de administración de la fórmula debe ser cuidadosamente planificada y depende de la estrategia de soporte nutricional </a:t>
            </a:r>
            <a:r>
              <a:rPr lang="es-ES" dirty="0" smtClean="0"/>
              <a:t>planificado a </a:t>
            </a:r>
            <a:r>
              <a:rPr lang="es-ES" dirty="0"/>
              <a:t>nivel individual, esta estrategia depende del estado nutricional y la edad del paciente además del diagnóstico de la enfermedad de </a:t>
            </a:r>
            <a:r>
              <a:rPr lang="es-ES" dirty="0" err="1" smtClean="0"/>
              <a:t>basey</a:t>
            </a:r>
            <a:r>
              <a:rPr lang="es-ES" dirty="0" smtClean="0"/>
              <a:t> el tiempo de duración de la misma.</a:t>
            </a:r>
          </a:p>
          <a:p>
            <a:r>
              <a:rPr lang="es-ES" dirty="0" smtClean="0"/>
              <a:t>Corta duración: Sonda </a:t>
            </a:r>
            <a:r>
              <a:rPr lang="es-ES" dirty="0" err="1" smtClean="0"/>
              <a:t>nasoenterica</a:t>
            </a:r>
            <a:r>
              <a:rPr lang="es-ES" dirty="0" smtClean="0"/>
              <a:t> o </a:t>
            </a:r>
            <a:r>
              <a:rPr lang="es-ES" dirty="0" err="1" smtClean="0"/>
              <a:t>bucoenterica</a:t>
            </a:r>
            <a:r>
              <a:rPr lang="es-ES" dirty="0" smtClean="0"/>
              <a:t>.</a:t>
            </a:r>
          </a:p>
          <a:p>
            <a:r>
              <a:rPr lang="es-ES" dirty="0" smtClean="0"/>
              <a:t>Larga duración: </a:t>
            </a:r>
            <a:r>
              <a:rPr lang="es-ES" dirty="0" err="1" smtClean="0"/>
              <a:t>ostomia</a:t>
            </a:r>
            <a:r>
              <a:rPr lang="es-ES" dirty="0"/>
              <a:t> </a:t>
            </a:r>
            <a:r>
              <a:rPr lang="es-ES" dirty="0" smtClean="0"/>
              <a:t>(gastrostomía, botón gástrico, </a:t>
            </a:r>
            <a:r>
              <a:rPr lang="es-ES" dirty="0" err="1" smtClean="0"/>
              <a:t>yeyunostomia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86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032" y="864713"/>
            <a:ext cx="7272883" cy="544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7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ADMINISTRACION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/>
              <a:t>Para elegir el tipo de administración del alimento, es necesario tener en cuenta todas las características que se valoran cuando se está indicando la instauración del soporte nutricional .</a:t>
            </a:r>
          </a:p>
          <a:p>
            <a:r>
              <a:rPr lang="es-ES" dirty="0"/>
              <a:t>1. Nutrición enteral fraccionada. Se realiza en estómago, es muy simple, requiere escaso material, da movilidad al paciente y el estímulo </a:t>
            </a:r>
            <a:r>
              <a:rPr lang="es-ES" dirty="0" smtClean="0"/>
              <a:t>anabólico es </a:t>
            </a:r>
            <a:r>
              <a:rPr lang="es-ES" dirty="0"/>
              <a:t>mejor. Estos </a:t>
            </a:r>
            <a:r>
              <a:rPr lang="es-ES" dirty="0" smtClean="0"/>
              <a:t>pacientes tienen </a:t>
            </a:r>
            <a:r>
              <a:rPr lang="es-ES" dirty="0"/>
              <a:t>más riesgo de vómitos, aspiraciones, etc., ya que el volumen </a:t>
            </a:r>
            <a:r>
              <a:rPr lang="es-ES" dirty="0" err="1"/>
              <a:t>intragástrico</a:t>
            </a:r>
            <a:r>
              <a:rPr lang="es-ES" dirty="0"/>
              <a:t> es mayor.</a:t>
            </a:r>
          </a:p>
          <a:p>
            <a:r>
              <a:rPr lang="es-ES" dirty="0"/>
              <a:t>2. Nutrición enteral continua. Permite la administración de mayor volumen de alimentos </a:t>
            </a:r>
            <a:r>
              <a:rPr lang="es-ES" dirty="0" smtClean="0"/>
              <a:t>y favorece </a:t>
            </a:r>
            <a:r>
              <a:rPr lang="es-ES" dirty="0"/>
              <a:t>la tolerancia digestiva. Cuando la utilizamos para recuperar una malnutrición o en </a:t>
            </a:r>
            <a:r>
              <a:rPr lang="es-ES" dirty="0" smtClean="0"/>
              <a:t>caso de </a:t>
            </a:r>
            <a:r>
              <a:rPr lang="es-ES" dirty="0"/>
              <a:t>enfermedad con fracaso de órgano (insuficiencia renal, insuficiencia hepática, etc.), administramos la nutrición enteral a débito continuo únicamente durante la noche; este sistema permite mantener si es posible una ingesta oral diurna. En </a:t>
            </a:r>
            <a:r>
              <a:rPr lang="es-ES" dirty="0" smtClean="0"/>
              <a:t>la edad </a:t>
            </a:r>
            <a:r>
              <a:rPr lang="es-ES" dirty="0"/>
              <a:t>pediátrica es importante para el </a:t>
            </a:r>
            <a:r>
              <a:rPr lang="es-ES" dirty="0" smtClean="0"/>
              <a:t>desarrollo psicomotor </a:t>
            </a:r>
            <a:r>
              <a:rPr lang="es-ES" dirty="0"/>
              <a:t>del niño mantener el aporte oral.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50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Métodos de </a:t>
            </a:r>
            <a:r>
              <a:rPr lang="es-AR" dirty="0" err="1" smtClean="0"/>
              <a:t>infusion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Para </a:t>
            </a:r>
            <a:r>
              <a:rPr lang="es-ES" dirty="0"/>
              <a:t>infundir de manera continua el alimento, </a:t>
            </a:r>
            <a:r>
              <a:rPr lang="es-ES" dirty="0" smtClean="0"/>
              <a:t>se pueden </a:t>
            </a:r>
            <a:r>
              <a:rPr lang="es-ES" dirty="0"/>
              <a:t>utilizar varias técnicas:</a:t>
            </a:r>
          </a:p>
          <a:p>
            <a:r>
              <a:rPr lang="es-ES" dirty="0"/>
              <a:t>1. Por gravedad. La velocidad se controla por </a:t>
            </a:r>
            <a:r>
              <a:rPr lang="es-ES" dirty="0" smtClean="0"/>
              <a:t>un mecanismo </a:t>
            </a:r>
            <a:r>
              <a:rPr lang="es-ES" dirty="0"/>
              <a:t>que disminuye el calibre de la vía </a:t>
            </a:r>
            <a:r>
              <a:rPr lang="es-ES" dirty="0" smtClean="0"/>
              <a:t>al aumentar </a:t>
            </a:r>
            <a:r>
              <a:rPr lang="es-ES" dirty="0"/>
              <a:t>la resistencia al flujo. No es recomendable en las NE pediátricas.</a:t>
            </a:r>
          </a:p>
          <a:p>
            <a:r>
              <a:rPr lang="es-ES" dirty="0"/>
              <a:t>2. Bombas de infusión, Aseguran un flujo constante</a:t>
            </a:r>
            <a:r>
              <a:rPr lang="es-ES" dirty="0" smtClean="0"/>
              <a:t>, reducen </a:t>
            </a:r>
            <a:r>
              <a:rPr lang="es-ES" dirty="0"/>
              <a:t>el volumen de la fórmula retenida en </a:t>
            </a:r>
            <a:r>
              <a:rPr lang="es-ES" dirty="0" smtClean="0"/>
              <a:t>el estómago </a:t>
            </a:r>
            <a:r>
              <a:rPr lang="es-ES" dirty="0"/>
              <a:t>reduciendo el riesgo de aspiración</a:t>
            </a:r>
            <a:r>
              <a:rPr lang="es-ES" dirty="0" smtClean="0"/>
              <a:t>. Hay varias clases de bombas de infusión: </a:t>
            </a:r>
          </a:p>
          <a:p>
            <a:pPr marL="0" indent="0">
              <a:buNone/>
            </a:pPr>
            <a:r>
              <a:rPr lang="es-ES" dirty="0" smtClean="0"/>
              <a:t>-tipo de infusión: volumétrica (ml/h) o no </a:t>
            </a:r>
            <a:r>
              <a:rPr lang="es-ES" dirty="0" err="1" smtClean="0"/>
              <a:t>volumetricas</a:t>
            </a:r>
            <a:r>
              <a:rPr lang="es-ES" dirty="0" smtClean="0"/>
              <a:t> (gotas por minuto).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8918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1040</Words>
  <Application>Microsoft Office PowerPoint</Application>
  <PresentationFormat>Personalizado</PresentationFormat>
  <Paragraphs>64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Faceta</vt:lpstr>
      <vt:lpstr>Nutrición enteral y parenteral</vt:lpstr>
      <vt:lpstr>¿Que es la nutrición enteral?</vt:lpstr>
      <vt:lpstr>¿Que es la nutrición enteral?</vt:lpstr>
      <vt:lpstr>¿Cuándo indicamos nutrición enteral?</vt:lpstr>
      <vt:lpstr>Contraindicaciones</vt:lpstr>
      <vt:lpstr>Elección de la via</vt:lpstr>
      <vt:lpstr>Presentación de PowerPoint</vt:lpstr>
      <vt:lpstr>ADMINISTRACION</vt:lpstr>
      <vt:lpstr>Métodos de infusion</vt:lpstr>
      <vt:lpstr>Complicaciones</vt:lpstr>
      <vt:lpstr>Presentación de PowerPoint</vt:lpstr>
      <vt:lpstr>NUTRICION PARENTERAL</vt:lpstr>
      <vt:lpstr>¿Qué es la nutrición parenteral?</vt:lpstr>
      <vt:lpstr>Nutricion Parenteral</vt:lpstr>
      <vt:lpstr>Nutrientes administrados en la nutrición parenteral </vt:lpstr>
      <vt:lpstr>Indicaciones</vt:lpstr>
      <vt:lpstr>Contraindicaciones</vt:lpstr>
      <vt:lpstr>Presentación de PowerPoint</vt:lpstr>
      <vt:lpstr>Tipos de formulas</vt:lpstr>
      <vt:lpstr>Presentación de PowerPoint</vt:lpstr>
      <vt:lpstr>MUCHAS GRACIAS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Nutrición enteral y parenteral</dc:title>
  <dc:creator>Usuario de Windows</dc:creator>
  <cp:lastModifiedBy>NotebHome</cp:lastModifiedBy>
  <cp:revision>8</cp:revision>
  <dcterms:created xsi:type="dcterms:W3CDTF">2020-11-11T19:38:55Z</dcterms:created>
  <dcterms:modified xsi:type="dcterms:W3CDTF">2026-03-12T17:56:02Z</dcterms:modified>
</cp:coreProperties>
</file>