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_rels/presentation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2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7.xml.rels" ContentType="application/vnd.openxmlformats-package.relationships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43.png" ContentType="image/png"/>
  <Override PartName="/ppt/media/image42.png" ContentType="image/png"/>
  <Override PartName="/ppt/media/image41.jpeg" ContentType="image/jpeg"/>
  <Override PartName="/ppt/media/image40.jpeg" ContentType="image/jpeg"/>
  <Override PartName="/ppt/media/image16.png" ContentType="image/png"/>
  <Override PartName="/ppt/media/image2.jpeg" ContentType="image/jpeg"/>
  <Override PartName="/ppt/media/image39.png" ContentType="image/png"/>
  <Override PartName="/ppt/media/image37.jpeg" ContentType="image/jpeg"/>
  <Override PartName="/ppt/media/image14.png" ContentType="image/png"/>
  <Override PartName="/ppt/media/image4.jpeg" ContentType="image/jpeg"/>
  <Override PartName="/ppt/media/image17.png" ContentType="image/png"/>
  <Override PartName="/ppt/media/image19.png" ContentType="image/png"/>
  <Override PartName="/ppt/media/image9.jpeg" ContentType="image/jpeg"/>
  <Override PartName="/ppt/media/image21.png" ContentType="image/png"/>
  <Override PartName="/ppt/media/image22.png" ContentType="image/png"/>
  <Override PartName="/ppt/media/image24.png" ContentType="image/png"/>
  <Override PartName="/ppt/media/image7.jpeg" ContentType="image/jpeg"/>
  <Override PartName="/ppt/media/image26.png" ContentType="image/png"/>
  <Override PartName="/ppt/media/image28.png" ContentType="image/png"/>
  <Override PartName="/ppt/media/image31.png" ContentType="image/png"/>
  <Override PartName="/ppt/media/image33.png" ContentType="image/png"/>
  <Override PartName="/ppt/media/image34.png" ContentType="image/png"/>
  <Override PartName="/ppt/media/image10.png" ContentType="image/png"/>
  <Override PartName="/ppt/media/image35.png" ContentType="image/png"/>
  <Override PartName="/ppt/media/image13.jpeg" ContentType="image/jpeg"/>
  <Override PartName="/ppt/media/image12.jpeg" ContentType="image/jpeg"/>
  <Override PartName="/ppt/media/image11.jpeg" ContentType="image/jpeg"/>
  <Override PartName="/ppt/media/image15.jpeg" ContentType="image/jpeg"/>
  <Override PartName="/ppt/media/image18.jpeg" ContentType="image/jpeg"/>
  <Override PartName="/ppt/media/image8.png" ContentType="image/png"/>
  <Override PartName="/ppt/media/image6.png" ContentType="image/png"/>
  <Override PartName="/ppt/media/image3.png" ContentType="image/png"/>
  <Override PartName="/ppt/media/image20.jpeg" ContentType="image/jpeg"/>
  <Override PartName="/ppt/media/image1.jpeg" ContentType="image/jpeg"/>
  <Override PartName="/ppt/media/image23.jpeg" ContentType="image/jpeg"/>
  <Override PartName="/ppt/media/image25.jpeg" ContentType="image/jpeg"/>
  <Override PartName="/ppt/media/image5.jpeg" ContentType="image/jpeg"/>
  <Override PartName="/ppt/media/image27.jpeg" ContentType="image/jpeg"/>
  <Override PartName="/ppt/media/image30.jpeg" ContentType="image/jpeg"/>
  <Override PartName="/ppt/media/image38.jpeg" ContentType="image/jpeg"/>
  <Override PartName="/ppt/media/image32.jpeg" ContentType="image/jpeg"/>
  <Override PartName="/ppt/media/image29.png" ContentType="image/png"/>
  <Override PartName="/ppt/media/image36.jpeg" ContentType="image/jpeg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6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sldImg"/>
          </p:nvPr>
        </p:nvSpPr>
        <p:spPr>
          <a:xfrm>
            <a:off x="381240" y="694800"/>
            <a:ext cx="6095160" cy="34286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Pulse para desplazar la página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AR" sz="2000" spc="-1" strike="noStrike">
                <a:latin typeface="Arial"/>
              </a:rPr>
              <a:t>Pulse para editar el formato de las notas</a:t>
            </a:r>
            <a:endParaRPr b="0" lang="es-AR" sz="20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2975760" cy="45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AR" sz="1400" spc="-1" strike="noStrike">
                <a:latin typeface="Times New Roman"/>
              </a:rPr>
              <a:t>&lt;cabecera&gt;</a:t>
            </a:r>
            <a:endParaRPr b="0" lang="es-AR" sz="1400" spc="-1" strike="noStrike"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dt"/>
          </p:nvPr>
        </p:nvSpPr>
        <p:spPr>
          <a:xfrm>
            <a:off x="3881880" y="0"/>
            <a:ext cx="2975760" cy="45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s-AR" sz="1400" spc="-1" strike="noStrike">
                <a:latin typeface="Times New Roman"/>
              </a:rPr>
              <a:t>&lt;fecha/hora&gt;</a:t>
            </a:r>
            <a:endParaRPr b="0" lang="es-AR" sz="1400" spc="-1" strike="noStrike">
              <a:latin typeface="Times New Roman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ftr"/>
          </p:nvPr>
        </p:nvSpPr>
        <p:spPr>
          <a:xfrm>
            <a:off x="0" y="8686800"/>
            <a:ext cx="2975760" cy="4568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s-AR" sz="1400" spc="-1" strike="noStrike">
                <a:latin typeface="Times New Roman"/>
              </a:rPr>
              <a:t>&lt;pie de página&gt;</a:t>
            </a:r>
            <a:endParaRPr b="0" lang="es-AR" sz="1400" spc="-1" strike="noStrike">
              <a:latin typeface="Times New Roman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sldNum"/>
          </p:nvPr>
        </p:nvSpPr>
        <p:spPr>
          <a:xfrm>
            <a:off x="3881880" y="8686800"/>
            <a:ext cx="2975760" cy="4568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5708894B-6BD1-474B-9354-8F3AB13F2B7F}" type="slidenum">
              <a:rPr b="0" lang="es-AR" sz="1400" spc="-1" strike="noStrike">
                <a:latin typeface="Times New Roman"/>
              </a:rPr>
              <a:t>&lt;número&gt;</a:t>
            </a:fld>
            <a:endParaRPr b="0" lang="es-A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2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2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3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Se puede utilizar para títulos o resaltar conceptos.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1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sldImg"/>
          </p:nvPr>
        </p:nvSpPr>
        <p:spPr>
          <a:xfrm>
            <a:off x="381240" y="685800"/>
            <a:ext cx="6095520" cy="3428640"/>
          </a:xfrm>
          <a:prstGeom prst="rect">
            <a:avLst/>
          </a:prstGeom>
        </p:spPr>
      </p:sp>
      <p:sp>
        <p:nvSpPr>
          <p:cNvPr id="32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000000"/>
                </a:solidFill>
                <a:latin typeface="Arial"/>
                <a:ea typeface="Arial"/>
              </a:rPr>
              <a:t>Hoja genérica</a:t>
            </a:r>
            <a:endParaRPr b="0" lang="es-AR" sz="11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tIns="91440" bIns="91440" anchor="b">
            <a:normAutofit/>
          </a:bodyPr>
          <a:p>
            <a:r>
              <a:rPr b="0" lang="es-AR" sz="52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AR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p>
            <a:pPr algn="r">
              <a:lnSpc>
                <a:spcPct val="100000"/>
              </a:lnSpc>
            </a:pPr>
            <a:fld id="{A8586A2E-C2CA-4F85-825C-6CE8EFDE3AF0}" type="slidenum">
              <a:rPr b="0" lang="es-AR" sz="1000" spc="-1" strike="noStrike">
                <a:solidFill>
                  <a:srgbClr val="595959"/>
                </a:solidFill>
                <a:latin typeface="Arial"/>
                <a:ea typeface="Arial"/>
              </a:rPr>
              <a:t>&lt;número&gt;</a:t>
            </a:fld>
            <a:endParaRPr b="0" lang="es-AR" sz="10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Pulse para editar el formato de esquema del texto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AR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A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A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A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tIns="91440" bIns="91440">
            <a:normAutofit fontScale="97000"/>
          </a:bodyPr>
          <a:p>
            <a:r>
              <a:rPr b="0" lang="es-AR" sz="28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AR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tIns="91440" bIns="9144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Pulse para editar el formato de esquema del texto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AR" sz="1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A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>
            <a:normAutofit/>
          </a:bodyPr>
          <a:p>
            <a:pPr algn="r">
              <a:lnSpc>
                <a:spcPct val="100000"/>
              </a:lnSpc>
            </a:pPr>
            <a:fld id="{A3B4F032-78CC-4580-8360-3B73FB1AC09F}" type="slidenum">
              <a:rPr b="0" lang="es-AR" sz="1000" spc="-1" strike="noStrike">
                <a:solidFill>
                  <a:srgbClr val="595959"/>
                </a:solidFill>
                <a:latin typeface="Arial"/>
                <a:ea typeface="Arial"/>
              </a:rPr>
              <a:t>&lt;número&gt;</a:t>
            </a:fld>
            <a:endParaRPr b="0" lang="es-AR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hyperlink" Target="https://www.w3schools.com/tags/tryit.asp?filename=tryhtml_fieldset" TargetMode="External"/><Relationship Id="rId3" Type="http://schemas.openxmlformats.org/officeDocument/2006/relationships/image" Target="../media/image24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hyperlink" Target="https://www.w3schools.com/tags/tryit.asp?filename=tryhtml5_input_required" TargetMode="External"/><Relationship Id="rId3" Type="http://schemas.openxmlformats.org/officeDocument/2006/relationships/hyperlink" Target="https://www.w3schools.com/tags/tryit.asp?filename=tryhtml_input_readonly" TargetMode="External"/><Relationship Id="rId4" Type="http://schemas.openxmlformats.org/officeDocument/2006/relationships/image" Target="../media/image31.png"/><Relationship Id="rId5" Type="http://schemas.openxmlformats.org/officeDocument/2006/relationships/slideLayout" Target="../slideLayouts/slideLayout15.xml"/><Relationship Id="rId6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slideLayout" Target="../slideLayouts/slideLayout15.xml"/><Relationship Id="rId6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hyperlink" Target="https://app.netlify.com/drop" TargetMode="External"/><Relationship Id="rId3" Type="http://schemas.openxmlformats.org/officeDocument/2006/relationships/hyperlink" Target="https://youtu.be/-LRlQ_jaLAU" TargetMode="External"/><Relationship Id="rId4" Type="http://schemas.openxmlformats.org/officeDocument/2006/relationships/hyperlink" Target="https://www.youtube.com/watch?v=vywDFg2uIxY" TargetMode="External"/><Relationship Id="rId5" Type="http://schemas.openxmlformats.org/officeDocument/2006/relationships/slideLayout" Target="../slideLayouts/slideLayout15.xml"/><Relationship Id="rId6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hyperlink" Target="https://m.youtube.com/watch?v=SnQTURNAUqY&amp;feature=youtu.be" TargetMode="External"/><Relationship Id="rId3" Type="http://schemas.openxmlformats.org/officeDocument/2006/relationships/hyperlink" Target="https://www.youtube.com/watch?v=ptXiQwE535s&amp;list=PLoCpUTIZIYORkDzYwdunkVf-KIqGjyoot&amp;ab_channel=ProgramarDesdeCero" TargetMode="External"/><Relationship Id="rId4" Type="http://schemas.openxmlformats.org/officeDocument/2006/relationships/image" Target="../media/image39.png"/><Relationship Id="rId5" Type="http://schemas.openxmlformats.org/officeDocument/2006/relationships/slideLayout" Target="../slideLayouts/slideLayout15.xml"/><Relationship Id="rId6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image" Target="../media/image41.jpeg"/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slideLayout" Target="../slideLayouts/slideLayout15.xml"/><Relationship Id="rId6" Type="http://schemas.openxmlformats.org/officeDocument/2006/relationships/notesSlide" Target="../notesSlides/notesSlide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hyperlink" Target="https://www.w3schools.com/tags/att_form_method.asp" TargetMode="External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15.xml"/><Relationship Id="rId5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0" y="0"/>
            <a:ext cx="9143640" cy="5143320"/>
          </a:xfrm>
          <a:custGeom>
            <a:avLst/>
            <a:gd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85" name="Group 2"/>
          <p:cNvGrpSpPr/>
          <p:nvPr/>
        </p:nvGrpSpPr>
        <p:grpSpPr>
          <a:xfrm>
            <a:off x="2714400" y="1924200"/>
            <a:ext cx="994680" cy="1109160"/>
            <a:chOff x="2714400" y="1924200"/>
            <a:chExt cx="994680" cy="1109160"/>
          </a:xfrm>
        </p:grpSpPr>
        <p:sp>
          <p:nvSpPr>
            <p:cNvPr id="86" name="CustomShape 3"/>
            <p:cNvSpPr/>
            <p:nvPr/>
          </p:nvSpPr>
          <p:spPr>
            <a:xfrm>
              <a:off x="2714400" y="1950840"/>
              <a:ext cx="994680" cy="108252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87" name="CustomShape 4"/>
            <p:cNvSpPr/>
            <p:nvPr/>
          </p:nvSpPr>
          <p:spPr>
            <a:xfrm>
              <a:off x="2714400" y="1924200"/>
              <a:ext cx="994320" cy="1109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88" name="CustomShape 5"/>
          <p:cNvSpPr/>
          <p:nvPr/>
        </p:nvSpPr>
        <p:spPr>
          <a:xfrm>
            <a:off x="3819960" y="2225160"/>
            <a:ext cx="6008400" cy="61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Formularios</a:t>
            </a:r>
            <a:endParaRPr b="0" lang="es-AR" sz="3400" spc="-1" strike="noStrike">
              <a:latin typeface="Arial"/>
            </a:endParaRPr>
          </a:p>
        </p:txBody>
      </p:sp>
      <p:pic>
        <p:nvPicPr>
          <p:cNvPr id="89" name="Google Shape;98;g457b32c97c43fa49_13" descr=""/>
          <p:cNvPicPr/>
          <p:nvPr/>
        </p:nvPicPr>
        <p:blipFill>
          <a:blip r:embed="rId3"/>
          <a:stretch/>
        </p:blipFill>
        <p:spPr>
          <a:xfrm>
            <a:off x="2850120" y="1989360"/>
            <a:ext cx="723240" cy="993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550080" y="1118160"/>
            <a:ext cx="3768480" cy="311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Los radiobutton o simplemente radio, permiten seleccionar una opción de una lista. 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Se crean utilizando en un input el atributo type con el valor “radio”.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Para que funcionen como una unidad, cada uno de estos input deben tener su atributo name con el mismo valor.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El atributo value contiene el valor que contendrá ese campo cuando la opción correspondiente esté seleccionada.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186" name="CustomShape 2"/>
          <p:cNvSpPr/>
          <p:nvPr/>
        </p:nvSpPr>
        <p:spPr>
          <a:xfrm>
            <a:off x="4952160" y="1277640"/>
            <a:ext cx="3768480" cy="311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7" name="CustomShape 3"/>
          <p:cNvSpPr/>
          <p:nvPr/>
        </p:nvSpPr>
        <p:spPr>
          <a:xfrm>
            <a:off x="4624560" y="1277640"/>
            <a:ext cx="4113720" cy="988920"/>
          </a:xfrm>
          <a:prstGeom prst="rect">
            <a:avLst/>
          </a:prstGeom>
          <a:solidFill>
            <a:srgbClr val="23262e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&lt;</a:t>
            </a:r>
            <a:r>
              <a:rPr b="0" lang="es-AR" sz="1100" spc="-1" strike="noStrike">
                <a:solidFill>
                  <a:srgbClr val="f92672"/>
                </a:solidFill>
                <a:latin typeface="Consolas"/>
                <a:ea typeface="Consolas"/>
              </a:rPr>
              <a:t>h2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&gt;Radio&lt;/</a:t>
            </a:r>
            <a:r>
              <a:rPr b="0" lang="es-AR" sz="1100" spc="-1" strike="noStrike">
                <a:solidFill>
                  <a:srgbClr val="f92672"/>
                </a:solidFill>
                <a:latin typeface="Consolas"/>
                <a:ea typeface="Consolas"/>
              </a:rPr>
              <a:t>h2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&gt;</a:t>
            </a:r>
            <a:endParaRPr b="0" lang="es-AR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&lt;</a:t>
            </a:r>
            <a:r>
              <a:rPr b="0" lang="es-AR" sz="1100" spc="-1" strike="noStrike">
                <a:solidFill>
                  <a:srgbClr val="f92672"/>
                </a:solidFill>
                <a:latin typeface="Consolas"/>
                <a:ea typeface="Consolas"/>
              </a:rPr>
              <a:t>input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type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"radio"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name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“opcion"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value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"1"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&gt;Opción 1</a:t>
            </a:r>
            <a:endParaRPr b="0" lang="es-AR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&lt;</a:t>
            </a:r>
            <a:r>
              <a:rPr b="0" lang="es-AR" sz="1100" spc="-1" strike="noStrike">
                <a:solidFill>
                  <a:srgbClr val="f92672"/>
                </a:solidFill>
                <a:latin typeface="Consolas"/>
                <a:ea typeface="Consolas"/>
              </a:rPr>
              <a:t>input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type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"radio"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name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"opcion"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value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"2"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&gt;Opción 2</a:t>
            </a:r>
            <a:endParaRPr b="0" lang="es-AR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&lt;</a:t>
            </a:r>
            <a:r>
              <a:rPr b="0" lang="es-AR" sz="1100" spc="-1" strike="noStrike">
                <a:solidFill>
                  <a:srgbClr val="f92672"/>
                </a:solidFill>
                <a:latin typeface="Consolas"/>
                <a:ea typeface="Consolas"/>
              </a:rPr>
              <a:t>input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type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"radio"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name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"opcion"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value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"3"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&gt;Opción 3</a:t>
            </a:r>
            <a:endParaRPr b="0" lang="es-AR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&lt;</a:t>
            </a:r>
            <a:r>
              <a:rPr b="0" lang="es-AR" sz="1100" spc="-1" strike="noStrike">
                <a:solidFill>
                  <a:srgbClr val="f92672"/>
                </a:solidFill>
                <a:latin typeface="Consolas"/>
                <a:ea typeface="Consolas"/>
              </a:rPr>
              <a:t>input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type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"radio"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name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"opcion"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100" spc="-1" strike="noStrike">
                <a:solidFill>
                  <a:srgbClr val="ffe66d"/>
                </a:solidFill>
                <a:latin typeface="Consolas"/>
                <a:ea typeface="Consolas"/>
              </a:rPr>
              <a:t>value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100" spc="-1" strike="noStrike">
                <a:solidFill>
                  <a:srgbClr val="96e072"/>
                </a:solidFill>
                <a:latin typeface="Consolas"/>
                <a:ea typeface="Consolas"/>
              </a:rPr>
              <a:t>"4"</a:t>
            </a:r>
            <a:r>
              <a:rPr b="0" lang="es-AR" sz="1100" spc="-1" strike="noStrike">
                <a:solidFill>
                  <a:srgbClr val="d5ced9"/>
                </a:solidFill>
                <a:latin typeface="Consolas"/>
                <a:ea typeface="Consolas"/>
              </a:rPr>
              <a:t>&gt;Opción 4</a:t>
            </a:r>
            <a:endParaRPr b="0" lang="es-AR" sz="1100" spc="-1" strike="noStrike">
              <a:latin typeface="Arial"/>
            </a:endParaRPr>
          </a:p>
        </p:txBody>
      </p:sp>
      <p:pic>
        <p:nvPicPr>
          <p:cNvPr id="188" name="Google Shape;233;g2f3869e9419_0_70" descr=""/>
          <p:cNvPicPr/>
          <p:nvPr/>
        </p:nvPicPr>
        <p:blipFill>
          <a:blip r:embed="rId2"/>
          <a:stretch/>
        </p:blipFill>
        <p:spPr>
          <a:xfrm>
            <a:off x="6200280" y="2517120"/>
            <a:ext cx="1272600" cy="1645920"/>
          </a:xfrm>
          <a:prstGeom prst="rect">
            <a:avLst/>
          </a:prstGeom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</p:pic>
      <p:sp>
        <p:nvSpPr>
          <p:cNvPr id="189" name="CustomShape 4"/>
          <p:cNvSpPr/>
          <p:nvPr/>
        </p:nvSpPr>
        <p:spPr>
          <a:xfrm rot="5430000">
            <a:off x="3326400" y="2676960"/>
            <a:ext cx="2170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90" name="CustomShape 5"/>
          <p:cNvSpPr/>
          <p:nvPr/>
        </p:nvSpPr>
        <p:spPr>
          <a:xfrm>
            <a:off x="524520" y="358200"/>
            <a:ext cx="8502840" cy="64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1000"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Formularios: type=”radio”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 rot="6000">
            <a:off x="553320" y="96084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92" name="Group 7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193" name="CustomShape 8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4" name="CustomShape 9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95" name="Group 10"/>
          <p:cNvGrpSpPr/>
          <p:nvPr/>
        </p:nvGrpSpPr>
        <p:grpSpPr>
          <a:xfrm>
            <a:off x="7967880" y="597600"/>
            <a:ext cx="320400" cy="387720"/>
            <a:chOff x="7967880" y="597600"/>
            <a:chExt cx="320400" cy="387720"/>
          </a:xfrm>
        </p:grpSpPr>
        <p:sp>
          <p:nvSpPr>
            <p:cNvPr id="196" name="CustomShape 11"/>
            <p:cNvSpPr/>
            <p:nvPr/>
          </p:nvSpPr>
          <p:spPr>
            <a:xfrm>
              <a:off x="7967880" y="62748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7" name="CustomShape 12"/>
            <p:cNvSpPr/>
            <p:nvPr/>
          </p:nvSpPr>
          <p:spPr>
            <a:xfrm>
              <a:off x="7996320" y="59760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8" name="CustomShape 13"/>
            <p:cNvSpPr/>
            <p:nvPr/>
          </p:nvSpPr>
          <p:spPr>
            <a:xfrm>
              <a:off x="8223480" y="597600"/>
              <a:ext cx="64800" cy="6480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61920" y="732240"/>
            <a:ext cx="863316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6000"/>
          </a:bodyPr>
          <a:p>
            <a:pPr>
              <a:lnSpc>
                <a:spcPct val="100000"/>
              </a:lnSpc>
            </a:pP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          </a:t>
            </a: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Botones</a:t>
            </a:r>
            <a:endParaRPr b="0" lang="es-AR" sz="3110" spc="-1" strike="noStrike"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591480" y="1305000"/>
            <a:ext cx="3879360" cy="331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Los botones que vemos en los formularios también son un input. Se crean configurando el atributo type con el valor “submit” o “reset”.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Un input del tipo “submit” permite, al ser pulsado, que el formulario envíe los datos de sus campos a la dirección determinada por el atributo target de la etiqueta form.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Un input del tipo “reset” borra el contenido de todos los campos del formulario al ser pulsado.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201" name="Google Shape;250;g2f3869e9419_0_73" descr=""/>
          <p:cNvPicPr/>
          <p:nvPr/>
        </p:nvPicPr>
        <p:blipFill>
          <a:blip r:embed="rId2"/>
          <a:stretch/>
        </p:blipFill>
        <p:spPr>
          <a:xfrm>
            <a:off x="4916160" y="1990800"/>
            <a:ext cx="3695400" cy="580680"/>
          </a:xfrm>
          <a:prstGeom prst="rect">
            <a:avLst/>
          </a:prstGeom>
          <a:ln>
            <a:noFill/>
          </a:ln>
        </p:spPr>
      </p:pic>
      <p:pic>
        <p:nvPicPr>
          <p:cNvPr id="202" name="Google Shape;251;g2f3869e9419_0_73" descr=""/>
          <p:cNvPicPr/>
          <p:nvPr/>
        </p:nvPicPr>
        <p:blipFill>
          <a:blip r:embed="rId3"/>
          <a:stretch/>
        </p:blipFill>
        <p:spPr>
          <a:xfrm>
            <a:off x="5721120" y="2571840"/>
            <a:ext cx="2085480" cy="580680"/>
          </a:xfrm>
          <a:prstGeom prst="rect">
            <a:avLst/>
          </a:prstGeom>
          <a:ln>
            <a:noFill/>
          </a:ln>
          <a:effectLst>
            <a:outerShdw algn="bl" blurRad="57150" dir="5400000" dist="19080" rotWithShape="0">
              <a:srgbClr val="000000">
                <a:alpha val="50000"/>
              </a:srgbClr>
            </a:outerShdw>
          </a:effectLst>
        </p:spPr>
      </p:pic>
      <p:grpSp>
        <p:nvGrpSpPr>
          <p:cNvPr id="203" name="Group 3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204" name="CustomShape 4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5" name="CustomShape 5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06" name="CustomShape 6"/>
          <p:cNvSpPr/>
          <p:nvPr/>
        </p:nvSpPr>
        <p:spPr>
          <a:xfrm>
            <a:off x="7964280" y="627480"/>
            <a:ext cx="327960" cy="327600"/>
          </a:xfrm>
          <a:custGeom>
            <a:avLst/>
            <a:gdLst/>
            <a:ahLst/>
            <a:rect l="l" t="t" r="r" b="b"/>
            <a:pathLst>
              <a:path w="17000" h="16999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ustomShape 1"/>
          <p:cNvSpPr/>
          <p:nvPr/>
        </p:nvSpPr>
        <p:spPr>
          <a:xfrm>
            <a:off x="520200" y="1242000"/>
            <a:ext cx="4116240" cy="341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&lt;fieldset&gt;: define una sección en un formulario y permite agrupar sus campos. 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El elemento &lt;legend&gt; puede contener a otros elementos o se puede utilizar para definir un título.</a:t>
            </a:r>
            <a:endParaRPr b="0" lang="es-AR" sz="1400" spc="-1" strike="noStrike">
              <a:latin typeface="Arial"/>
            </a:endParaRPr>
          </a:p>
          <a:p>
            <a:pPr marL="457200" indent="-324360">
              <a:lnSpc>
                <a:spcPct val="115000"/>
              </a:lnSpc>
              <a:spcBef>
                <a:spcPts val="1199"/>
              </a:spcBef>
              <a:buClr>
                <a:srgbClr val="ffffff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id: igual que el elemento input.</a:t>
            </a:r>
            <a:endParaRPr b="0" lang="es-AR" sz="1400" spc="-1" strike="noStrike">
              <a:latin typeface="Arial"/>
            </a:endParaRPr>
          </a:p>
          <a:p>
            <a:pPr marL="457200" indent="-324360">
              <a:lnSpc>
                <a:spcPct val="115000"/>
              </a:lnSpc>
              <a:buClr>
                <a:srgbClr val="ffffff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name: igual que el campo input.</a:t>
            </a:r>
            <a:endParaRPr b="0" lang="es-AR" sz="1400" spc="-1" strike="noStrike">
              <a:latin typeface="Arial"/>
            </a:endParaRPr>
          </a:p>
          <a:p>
            <a:pPr marL="457200" indent="-324360">
              <a:lnSpc>
                <a:spcPct val="115000"/>
              </a:lnSpc>
              <a:buClr>
                <a:srgbClr val="ffffff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value: igual que el atributo value del campo input.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1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Ejemplo: </a:t>
            </a:r>
            <a:r>
              <a:rPr b="1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2"/>
              </a:rPr>
              <a:t>https://www.w3schools.com/tags/tryit.asp?filename=tryhtml_fieldset</a:t>
            </a:r>
            <a:r>
              <a:rPr b="1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08" name="CustomShape 2"/>
          <p:cNvSpPr/>
          <p:nvPr/>
        </p:nvSpPr>
        <p:spPr>
          <a:xfrm>
            <a:off x="4832280" y="1152360"/>
            <a:ext cx="3999600" cy="3416040"/>
          </a:xfrm>
          <a:prstGeom prst="rect">
            <a:avLst/>
          </a:prstGeom>
          <a:noFill/>
          <a:ln>
            <a:noFill/>
          </a:ln>
          <a:effectLst>
            <a:outerShdw algn="bl" blurRad="57150" dir="5400000" dist="1908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209" name="Google Shape;262;g2f3869e9419_0_79" descr=""/>
          <p:cNvPicPr/>
          <p:nvPr/>
        </p:nvPicPr>
        <p:blipFill>
          <a:blip r:embed="rId3"/>
          <a:stretch/>
        </p:blipFill>
        <p:spPr>
          <a:xfrm>
            <a:off x="4832280" y="1152360"/>
            <a:ext cx="3999600" cy="1541160"/>
          </a:xfrm>
          <a:prstGeom prst="rect">
            <a:avLst/>
          </a:prstGeom>
          <a:ln>
            <a:noFill/>
          </a:ln>
        </p:spPr>
      </p:pic>
      <p:sp>
        <p:nvSpPr>
          <p:cNvPr id="210" name="CustomShape 3"/>
          <p:cNvSpPr/>
          <p:nvPr/>
        </p:nvSpPr>
        <p:spPr>
          <a:xfrm>
            <a:off x="61920" y="732240"/>
            <a:ext cx="863316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6000"/>
          </a:bodyPr>
          <a:p>
            <a:pPr>
              <a:lnSpc>
                <a:spcPct val="100000"/>
              </a:lnSpc>
            </a:pP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          </a:t>
            </a: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Fieldset</a:t>
            </a:r>
            <a:endParaRPr b="0" lang="es-AR" sz="3110" spc="-1" strike="noStrike">
              <a:latin typeface="Arial"/>
            </a:endParaRPr>
          </a:p>
        </p:txBody>
      </p:sp>
      <p:grpSp>
        <p:nvGrpSpPr>
          <p:cNvPr id="211" name="Group 4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212" name="CustomShape 5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3" name="CustomShape 6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14" name="Group 7"/>
          <p:cNvGrpSpPr/>
          <p:nvPr/>
        </p:nvGrpSpPr>
        <p:grpSpPr>
          <a:xfrm>
            <a:off x="7930800" y="645480"/>
            <a:ext cx="394560" cy="291960"/>
            <a:chOff x="7930800" y="645480"/>
            <a:chExt cx="394560" cy="291960"/>
          </a:xfrm>
        </p:grpSpPr>
        <p:sp>
          <p:nvSpPr>
            <p:cNvPr id="215" name="CustomShape 8"/>
            <p:cNvSpPr/>
            <p:nvPr/>
          </p:nvSpPr>
          <p:spPr>
            <a:xfrm>
              <a:off x="7930800" y="645480"/>
              <a:ext cx="269640" cy="269640"/>
            </a:xfrm>
            <a:custGeom>
              <a:avLst/>
              <a:gdLst/>
              <a:ahLst/>
              <a:rect l="l" t="t" r="r" b="b"/>
              <a:pathLst>
                <a:path w="13996" h="13995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6" name="CustomShape 9"/>
            <p:cNvSpPr/>
            <p:nvPr/>
          </p:nvSpPr>
          <p:spPr>
            <a:xfrm>
              <a:off x="8172000" y="784080"/>
              <a:ext cx="153360" cy="153360"/>
            </a:xfrm>
            <a:custGeom>
              <a:avLst/>
              <a:gdLst/>
              <a:ahLst/>
              <a:rect l="l" t="t" r="r" b="b"/>
              <a:pathLst>
                <a:path w="7963" h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686160" y="1891800"/>
            <a:ext cx="3885480" cy="314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Los campos de texto amplios, que permiten el ingreso de varias líneas de texto, también son un input. 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Utilizado para comentarios multilínea o consultas, tienen el atributo type con el valor “textarea”. Nos permiten definir rows (filas), columns (columnas). En lugar de utilizar value escribimos entre las etiquetas textarea.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18" name="CustomShape 2"/>
          <p:cNvSpPr/>
          <p:nvPr/>
        </p:nvSpPr>
        <p:spPr>
          <a:xfrm>
            <a:off x="5115600" y="3036600"/>
            <a:ext cx="3598920" cy="720720"/>
          </a:xfrm>
          <a:prstGeom prst="rect">
            <a:avLst/>
          </a:prstGeom>
          <a:solidFill>
            <a:srgbClr val="23262e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Consulta: &lt;</a:t>
            </a:r>
            <a:r>
              <a:rPr b="0" lang="es-AR" sz="1400" spc="-1" strike="noStrike">
                <a:solidFill>
                  <a:srgbClr val="f92672"/>
                </a:solidFill>
                <a:latin typeface="Consolas"/>
                <a:ea typeface="Consolas"/>
              </a:rPr>
              <a:t>textarea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400" spc="-1" strike="noStrike">
                <a:solidFill>
                  <a:srgbClr val="ffe66d"/>
                </a:solidFill>
                <a:latin typeface="Consolas"/>
                <a:ea typeface="Consolas"/>
              </a:rPr>
              <a:t>name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400" spc="-1" strike="noStrike">
                <a:solidFill>
                  <a:srgbClr val="96e072"/>
                </a:solidFill>
                <a:latin typeface="Consolas"/>
                <a:ea typeface="Consolas"/>
              </a:rPr>
              <a:t>"comentario"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400" spc="-1" strike="noStrike">
                <a:solidFill>
                  <a:srgbClr val="ffe66d"/>
                </a:solidFill>
                <a:latin typeface="Consolas"/>
                <a:ea typeface="Consolas"/>
              </a:rPr>
              <a:t>rows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400" spc="-1" strike="noStrike">
                <a:solidFill>
                  <a:srgbClr val="96e072"/>
                </a:solidFill>
                <a:latin typeface="Consolas"/>
                <a:ea typeface="Consolas"/>
              </a:rPr>
              <a:t>"10"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400" spc="-1" strike="noStrike">
                <a:solidFill>
                  <a:srgbClr val="ffe66d"/>
                </a:solidFill>
                <a:latin typeface="Consolas"/>
                <a:ea typeface="Consolas"/>
              </a:rPr>
              <a:t>cols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400" spc="-1" strike="noStrike">
                <a:solidFill>
                  <a:srgbClr val="96e072"/>
                </a:solidFill>
                <a:latin typeface="Consolas"/>
                <a:ea typeface="Consolas"/>
              </a:rPr>
              <a:t>"40"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&gt;Escribe tu consulta...&lt;/</a:t>
            </a:r>
            <a:r>
              <a:rPr b="0" lang="es-AR" sz="1400" spc="-1" strike="noStrike">
                <a:solidFill>
                  <a:srgbClr val="f92672"/>
                </a:solidFill>
                <a:latin typeface="Consolas"/>
                <a:ea typeface="Consolas"/>
              </a:rPr>
              <a:t>textarea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&gt;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219" name="Google Shape;276;g457b32c97c43fa49_98" descr=""/>
          <p:cNvPicPr/>
          <p:nvPr/>
        </p:nvPicPr>
        <p:blipFill>
          <a:blip r:embed="rId2"/>
          <a:stretch/>
        </p:blipFill>
        <p:spPr>
          <a:xfrm>
            <a:off x="5383800" y="1405080"/>
            <a:ext cx="2844720" cy="1256040"/>
          </a:xfrm>
          <a:prstGeom prst="rect">
            <a:avLst/>
          </a:prstGeom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</p:pic>
      <p:sp>
        <p:nvSpPr>
          <p:cNvPr id="220" name="CustomShape 3"/>
          <p:cNvSpPr/>
          <p:nvPr/>
        </p:nvSpPr>
        <p:spPr>
          <a:xfrm>
            <a:off x="61920" y="732240"/>
            <a:ext cx="863316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6000"/>
          </a:bodyPr>
          <a:p>
            <a:pPr>
              <a:lnSpc>
                <a:spcPct val="100000"/>
              </a:lnSpc>
            </a:pP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          </a:t>
            </a: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Textarea</a:t>
            </a:r>
            <a:endParaRPr b="0" lang="es-AR" sz="3110" spc="-1" strike="noStrike">
              <a:latin typeface="Arial"/>
            </a:endParaRPr>
          </a:p>
        </p:txBody>
      </p:sp>
      <p:grpSp>
        <p:nvGrpSpPr>
          <p:cNvPr id="221" name="Group 4"/>
          <p:cNvGrpSpPr/>
          <p:nvPr/>
        </p:nvGrpSpPr>
        <p:grpSpPr>
          <a:xfrm>
            <a:off x="7886520" y="455400"/>
            <a:ext cx="571320" cy="772920"/>
            <a:chOff x="7886520" y="455400"/>
            <a:chExt cx="571320" cy="772920"/>
          </a:xfrm>
        </p:grpSpPr>
        <p:sp>
          <p:nvSpPr>
            <p:cNvPr id="222" name="CustomShape 5"/>
            <p:cNvSpPr/>
            <p:nvPr/>
          </p:nvSpPr>
          <p:spPr>
            <a:xfrm>
              <a:off x="7886520" y="514440"/>
              <a:ext cx="520920" cy="71388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3" name="CustomShape 6"/>
            <p:cNvSpPr/>
            <p:nvPr/>
          </p:nvSpPr>
          <p:spPr>
            <a:xfrm>
              <a:off x="7936920" y="455400"/>
              <a:ext cx="520920" cy="71352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4" name="CustomShape 7"/>
            <p:cNvSpPr/>
            <p:nvPr/>
          </p:nvSpPr>
          <p:spPr>
            <a:xfrm>
              <a:off x="8342280" y="455400"/>
              <a:ext cx="115560" cy="12924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" dur="indefinite" restart="never" nodeType="tmRoot">
          <p:childTnLst>
            <p:seq>
              <p:cTn id="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495360" y="1260000"/>
            <a:ext cx="3879360" cy="331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Las listas desplegables crean una lista de opciones, cada una contenida dentro de un elemento &lt;option&gt;. 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Se crean como un input con su atributo type fijado en “select”.</a:t>
            </a:r>
            <a:endParaRPr b="0" lang="es-AR" sz="1400" spc="-1" strike="noStrike">
              <a:latin typeface="Arial"/>
            </a:endParaRPr>
          </a:p>
          <a:p>
            <a:pPr marL="457200" indent="-334080">
              <a:lnSpc>
                <a:spcPct val="115000"/>
              </a:lnSpc>
              <a:spcBef>
                <a:spcPts val="1199"/>
              </a:spcBef>
              <a:buClr>
                <a:srgbClr val="ffffff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size: indica el número de valores mostrados a la vez en la lista. </a:t>
            </a:r>
            <a:endParaRPr b="0" lang="es-AR" sz="1400" spc="-1" strike="noStrike">
              <a:latin typeface="Arial"/>
            </a:endParaRPr>
          </a:p>
          <a:p>
            <a:pPr marL="457200" indent="-334080">
              <a:lnSpc>
                <a:spcPct val="115000"/>
              </a:lnSpc>
              <a:buClr>
                <a:srgbClr val="ffffff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multiple: permite la selección simultánea de varios elementos de la lista.</a:t>
            </a:r>
            <a:endParaRPr b="0" lang="es-AR" sz="1400" spc="-1" strike="noStrike">
              <a:latin typeface="Arial"/>
            </a:endParaRPr>
          </a:p>
          <a:p>
            <a:pPr marL="457200" indent="-334080">
              <a:lnSpc>
                <a:spcPct val="115000"/>
              </a:lnSpc>
              <a:buClr>
                <a:srgbClr val="ffffff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id, value y name se comportan igual que el resto de los tipos de input vistos.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226" name="Google Shape;287;g2f3869e9419_0_85" descr=""/>
          <p:cNvPicPr/>
          <p:nvPr/>
        </p:nvPicPr>
        <p:blipFill>
          <a:blip r:embed="rId2"/>
          <a:stretch/>
        </p:blipFill>
        <p:spPr>
          <a:xfrm>
            <a:off x="4921200" y="1260000"/>
            <a:ext cx="3786840" cy="1569960"/>
          </a:xfrm>
          <a:prstGeom prst="rect">
            <a:avLst/>
          </a:prstGeom>
          <a:ln>
            <a:noFill/>
          </a:ln>
        </p:spPr>
      </p:pic>
      <p:pic>
        <p:nvPicPr>
          <p:cNvPr id="227" name="Google Shape;288;g2f3869e9419_0_85" descr=""/>
          <p:cNvPicPr/>
          <p:nvPr/>
        </p:nvPicPr>
        <p:blipFill>
          <a:blip r:embed="rId3"/>
          <a:stretch/>
        </p:blipFill>
        <p:spPr>
          <a:xfrm>
            <a:off x="5338080" y="2984040"/>
            <a:ext cx="3114360" cy="1190160"/>
          </a:xfrm>
          <a:prstGeom prst="rect">
            <a:avLst/>
          </a:prstGeom>
          <a:ln>
            <a:noFill/>
          </a:ln>
          <a:effectLst>
            <a:outerShdw algn="bl" blurRad="57150" dir="5400000" dist="19080" rotWithShape="0">
              <a:srgbClr val="000000">
                <a:alpha val="50000"/>
              </a:srgbClr>
            </a:outerShdw>
          </a:effectLst>
        </p:spPr>
      </p:pic>
      <p:sp>
        <p:nvSpPr>
          <p:cNvPr id="228" name="CustomShape 2"/>
          <p:cNvSpPr/>
          <p:nvPr/>
        </p:nvSpPr>
        <p:spPr>
          <a:xfrm>
            <a:off x="61920" y="732240"/>
            <a:ext cx="863316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6000"/>
          </a:bodyPr>
          <a:p>
            <a:pPr>
              <a:lnSpc>
                <a:spcPct val="100000"/>
              </a:lnSpc>
            </a:pP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    </a:t>
            </a: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Select y Option</a:t>
            </a:r>
            <a:endParaRPr b="0" lang="es-AR" sz="3110" spc="-1" strike="noStrike">
              <a:latin typeface="Arial"/>
            </a:endParaRPr>
          </a:p>
        </p:txBody>
      </p:sp>
      <p:grpSp>
        <p:nvGrpSpPr>
          <p:cNvPr id="229" name="Group 3"/>
          <p:cNvGrpSpPr/>
          <p:nvPr/>
        </p:nvGrpSpPr>
        <p:grpSpPr>
          <a:xfrm>
            <a:off x="7886520" y="455400"/>
            <a:ext cx="571320" cy="772920"/>
            <a:chOff x="7886520" y="455400"/>
            <a:chExt cx="571320" cy="772920"/>
          </a:xfrm>
        </p:grpSpPr>
        <p:sp>
          <p:nvSpPr>
            <p:cNvPr id="230" name="CustomShape 4"/>
            <p:cNvSpPr/>
            <p:nvPr/>
          </p:nvSpPr>
          <p:spPr>
            <a:xfrm>
              <a:off x="7886520" y="514440"/>
              <a:ext cx="520920" cy="71388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1" name="CustomShape 5"/>
            <p:cNvSpPr/>
            <p:nvPr/>
          </p:nvSpPr>
          <p:spPr>
            <a:xfrm>
              <a:off x="7936920" y="455400"/>
              <a:ext cx="520920" cy="71352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2" name="CustomShape 6"/>
            <p:cNvSpPr/>
            <p:nvPr/>
          </p:nvSpPr>
          <p:spPr>
            <a:xfrm>
              <a:off x="8342280" y="455400"/>
              <a:ext cx="115560" cy="12924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CustomShape 1"/>
          <p:cNvSpPr/>
          <p:nvPr/>
        </p:nvSpPr>
        <p:spPr>
          <a:xfrm>
            <a:off x="101880" y="741600"/>
            <a:ext cx="473004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6000"/>
          </a:bodyPr>
          <a:p>
            <a:pPr>
              <a:lnSpc>
                <a:spcPct val="100000"/>
              </a:lnSpc>
            </a:pP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Atributos opcionales</a:t>
            </a:r>
            <a:endParaRPr b="0" lang="es-AR" sz="3110" spc="-1" strike="noStrike">
              <a:latin typeface="Arial"/>
            </a:endParaRPr>
          </a:p>
        </p:txBody>
      </p:sp>
      <p:sp>
        <p:nvSpPr>
          <p:cNvPr id="234" name="CustomShape 2"/>
          <p:cNvSpPr/>
          <p:nvPr/>
        </p:nvSpPr>
        <p:spPr>
          <a:xfrm>
            <a:off x="420480" y="1274400"/>
            <a:ext cx="4411800" cy="341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88000"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En muchos de los campos definidos en un formulario podemos añadir otros atributos que modifican su comportamiento:</a:t>
            </a:r>
            <a:endParaRPr b="0" lang="es-AR" sz="1400" spc="-1" strike="noStrike">
              <a:latin typeface="Arial"/>
            </a:endParaRPr>
          </a:p>
          <a:p>
            <a:pPr marL="457200" indent="-32364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required: el formulario no se podrá enviar hasta que ese campo tenga contenido.</a:t>
            </a:r>
            <a:endParaRPr b="0" lang="es-AR" sz="1400" spc="-1" strike="noStrike">
              <a:latin typeface="Arial"/>
            </a:endParaRPr>
          </a:p>
          <a:p>
            <a:pPr marL="457200" indent="-32364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placeholder: si queremos que aparezca un texto de ayuda para rellenar el campo.</a:t>
            </a:r>
            <a:endParaRPr b="0" lang="es-AR" sz="1400" spc="-1" strike="noStrike">
              <a:latin typeface="Arial"/>
            </a:endParaRPr>
          </a:p>
          <a:p>
            <a:pPr marL="457200" indent="-32364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value: para introducir un valor por defecto en el campo.</a:t>
            </a:r>
            <a:endParaRPr b="0" lang="es-AR" sz="1400" spc="-1" strike="noStrike">
              <a:latin typeface="Arial"/>
            </a:endParaRPr>
          </a:p>
          <a:p>
            <a:pPr marL="457200" indent="-32364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readonly: si queremos que sea de sólo lectura.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Ejemplos:</a:t>
            </a:r>
            <a:endParaRPr b="0" lang="es-AR" sz="1400" spc="-1" strike="noStrike">
              <a:latin typeface="Arial"/>
            </a:endParaRPr>
          </a:p>
          <a:p>
            <a:pPr marL="457200" indent="-32364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2"/>
              </a:rPr>
              <a:t>https://www.w3schools.com/tags/tryit.asp?filename=tryhtml5_input_required</a:t>
            </a: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  <a:p>
            <a:pPr marL="457200" indent="-32364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3"/>
              </a:rPr>
              <a:t>https://www.w3schools.com/tags/tryit.asp?filename=tryhtml_input_readonly</a:t>
            </a: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35" name="CustomShape 3"/>
          <p:cNvSpPr/>
          <p:nvPr/>
        </p:nvSpPr>
        <p:spPr>
          <a:xfrm>
            <a:off x="4832280" y="1008000"/>
            <a:ext cx="3999600" cy="3416040"/>
          </a:xfrm>
          <a:prstGeom prst="rect">
            <a:avLst/>
          </a:prstGeom>
          <a:noFill/>
          <a:ln>
            <a:noFill/>
          </a:ln>
          <a:effectLst>
            <a:outerShdw algn="bl" blurRad="57150" dir="5400000" dist="1908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236" name="Google Shape;301;g457b32c97c43fa49_110" descr=""/>
          <p:cNvPicPr/>
          <p:nvPr/>
        </p:nvPicPr>
        <p:blipFill>
          <a:blip r:embed="rId4"/>
          <a:stretch/>
        </p:blipFill>
        <p:spPr>
          <a:xfrm>
            <a:off x="5191920" y="1885680"/>
            <a:ext cx="3196440" cy="1371600"/>
          </a:xfrm>
          <a:prstGeom prst="rect">
            <a:avLst/>
          </a:prstGeom>
          <a:ln>
            <a:noFill/>
          </a:ln>
        </p:spPr>
      </p:pic>
      <p:grpSp>
        <p:nvGrpSpPr>
          <p:cNvPr id="237" name="Group 4"/>
          <p:cNvGrpSpPr/>
          <p:nvPr/>
        </p:nvGrpSpPr>
        <p:grpSpPr>
          <a:xfrm>
            <a:off x="7886520" y="455400"/>
            <a:ext cx="571320" cy="772920"/>
            <a:chOff x="7886520" y="455400"/>
            <a:chExt cx="571320" cy="772920"/>
          </a:xfrm>
        </p:grpSpPr>
        <p:sp>
          <p:nvSpPr>
            <p:cNvPr id="238" name="CustomShape 5"/>
            <p:cNvSpPr/>
            <p:nvPr/>
          </p:nvSpPr>
          <p:spPr>
            <a:xfrm>
              <a:off x="7886520" y="514440"/>
              <a:ext cx="520920" cy="71388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9" name="CustomShape 6"/>
            <p:cNvSpPr/>
            <p:nvPr/>
          </p:nvSpPr>
          <p:spPr>
            <a:xfrm>
              <a:off x="7936920" y="455400"/>
              <a:ext cx="520920" cy="71352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0" name="CustomShape 7"/>
            <p:cNvSpPr/>
            <p:nvPr/>
          </p:nvSpPr>
          <p:spPr>
            <a:xfrm>
              <a:off x="8342280" y="455400"/>
              <a:ext cx="115560" cy="12924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CustomShape 1"/>
          <p:cNvSpPr/>
          <p:nvPr/>
        </p:nvSpPr>
        <p:spPr>
          <a:xfrm>
            <a:off x="589320" y="199080"/>
            <a:ext cx="774864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6000"/>
          </a:bodyPr>
          <a:p>
            <a:pPr>
              <a:lnSpc>
                <a:spcPct val="100000"/>
              </a:lnSpc>
            </a:pPr>
            <a:r>
              <a:rPr b="0" lang="es-AR" sz="2500" spc="-1" strike="noStrike">
                <a:solidFill>
                  <a:srgbClr val="000000"/>
                </a:solidFill>
                <a:latin typeface="Montserrat Medium"/>
                <a:ea typeface="Montserrat Medium"/>
              </a:rPr>
              <a:t>           </a:t>
            </a: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Ejemplo</a:t>
            </a:r>
            <a:endParaRPr b="0" lang="es-AR" sz="3110" spc="-1" strike="noStrike">
              <a:latin typeface="Arial"/>
            </a:endParaRPr>
          </a:p>
        </p:txBody>
      </p:sp>
      <p:pic>
        <p:nvPicPr>
          <p:cNvPr id="242" name="Google Shape;311;g457b32c97c43fa49_121" descr=""/>
          <p:cNvPicPr/>
          <p:nvPr/>
        </p:nvPicPr>
        <p:blipFill>
          <a:blip r:embed="rId2"/>
          <a:srcRect l="0" t="0" r="16085" b="0"/>
          <a:stretch/>
        </p:blipFill>
        <p:spPr>
          <a:xfrm>
            <a:off x="670680" y="771480"/>
            <a:ext cx="3499200" cy="3685320"/>
          </a:xfrm>
          <a:prstGeom prst="rect">
            <a:avLst/>
          </a:prstGeom>
          <a:ln>
            <a:noFill/>
          </a:ln>
        </p:spPr>
      </p:pic>
      <p:pic>
        <p:nvPicPr>
          <p:cNvPr id="243" name="Google Shape;312;g457b32c97c43fa49_121" descr=""/>
          <p:cNvPicPr/>
          <p:nvPr/>
        </p:nvPicPr>
        <p:blipFill>
          <a:blip r:embed="rId3"/>
          <a:stretch/>
        </p:blipFill>
        <p:spPr>
          <a:xfrm>
            <a:off x="4923000" y="1312200"/>
            <a:ext cx="3910320" cy="2480040"/>
          </a:xfrm>
          <a:prstGeom prst="rect">
            <a:avLst/>
          </a:prstGeom>
          <a:ln>
            <a:noFill/>
          </a:ln>
        </p:spPr>
      </p:pic>
      <p:pic>
        <p:nvPicPr>
          <p:cNvPr id="244" name="Google Shape;313;g457b32c97c43fa49_121" descr=""/>
          <p:cNvPicPr/>
          <p:nvPr/>
        </p:nvPicPr>
        <p:blipFill>
          <a:blip r:embed="rId4"/>
          <a:stretch/>
        </p:blipFill>
        <p:spPr>
          <a:xfrm>
            <a:off x="3306240" y="455400"/>
            <a:ext cx="995040" cy="995040"/>
          </a:xfrm>
          <a:prstGeom prst="rect">
            <a:avLst/>
          </a:prstGeom>
          <a:ln>
            <a:noFill/>
          </a:ln>
        </p:spPr>
      </p:pic>
      <p:grpSp>
        <p:nvGrpSpPr>
          <p:cNvPr id="245" name="Group 2"/>
          <p:cNvGrpSpPr/>
          <p:nvPr/>
        </p:nvGrpSpPr>
        <p:grpSpPr>
          <a:xfrm>
            <a:off x="7886520" y="455400"/>
            <a:ext cx="571320" cy="772920"/>
            <a:chOff x="7886520" y="455400"/>
            <a:chExt cx="571320" cy="772920"/>
          </a:xfrm>
        </p:grpSpPr>
        <p:sp>
          <p:nvSpPr>
            <p:cNvPr id="246" name="CustomShape 3"/>
            <p:cNvSpPr/>
            <p:nvPr/>
          </p:nvSpPr>
          <p:spPr>
            <a:xfrm>
              <a:off x="7886520" y="514440"/>
              <a:ext cx="520920" cy="71388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7" name="CustomShape 4"/>
            <p:cNvSpPr/>
            <p:nvPr/>
          </p:nvSpPr>
          <p:spPr>
            <a:xfrm>
              <a:off x="7936920" y="455400"/>
              <a:ext cx="520920" cy="71352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8" name="CustomShape 5"/>
            <p:cNvSpPr/>
            <p:nvPr/>
          </p:nvSpPr>
          <p:spPr>
            <a:xfrm>
              <a:off x="8342280" y="455400"/>
              <a:ext cx="115560" cy="12924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" dur="indefinite" restart="never" nodeType="tmRoot">
          <p:childTnLst>
            <p:seq>
              <p:cTn id="3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roup 1"/>
          <p:cNvGrpSpPr/>
          <p:nvPr/>
        </p:nvGrpSpPr>
        <p:grpSpPr>
          <a:xfrm>
            <a:off x="1703160" y="1927440"/>
            <a:ext cx="994680" cy="1109160"/>
            <a:chOff x="1703160" y="1927440"/>
            <a:chExt cx="994680" cy="1109160"/>
          </a:xfrm>
        </p:grpSpPr>
        <p:sp>
          <p:nvSpPr>
            <p:cNvPr id="250" name="CustomShape 2"/>
            <p:cNvSpPr/>
            <p:nvPr/>
          </p:nvSpPr>
          <p:spPr>
            <a:xfrm>
              <a:off x="1703160" y="1954080"/>
              <a:ext cx="994680" cy="108252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1" name="CustomShape 3"/>
            <p:cNvSpPr/>
            <p:nvPr/>
          </p:nvSpPr>
          <p:spPr>
            <a:xfrm>
              <a:off x="1703160" y="1927440"/>
              <a:ext cx="994320" cy="11091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52" name="CustomShape 4"/>
          <p:cNvSpPr/>
          <p:nvPr/>
        </p:nvSpPr>
        <p:spPr>
          <a:xfrm>
            <a:off x="2809080" y="2228400"/>
            <a:ext cx="6008400" cy="615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Deploy en Server</a:t>
            </a:r>
            <a:endParaRPr b="0" lang="es-AR" sz="3400" spc="-1" strike="noStrike">
              <a:latin typeface="Arial"/>
            </a:endParaRPr>
          </a:p>
        </p:txBody>
      </p:sp>
      <p:grpSp>
        <p:nvGrpSpPr>
          <p:cNvPr id="253" name="Group 5"/>
          <p:cNvGrpSpPr/>
          <p:nvPr/>
        </p:nvGrpSpPr>
        <p:grpSpPr>
          <a:xfrm>
            <a:off x="1926000" y="2228040"/>
            <a:ext cx="553680" cy="565920"/>
            <a:chOff x="1926000" y="2228040"/>
            <a:chExt cx="553680" cy="565920"/>
          </a:xfrm>
        </p:grpSpPr>
        <p:sp>
          <p:nvSpPr>
            <p:cNvPr id="254" name="CustomShape 6"/>
            <p:cNvSpPr/>
            <p:nvPr/>
          </p:nvSpPr>
          <p:spPr>
            <a:xfrm>
              <a:off x="2268720" y="2228040"/>
              <a:ext cx="165240" cy="194760"/>
            </a:xfrm>
            <a:custGeom>
              <a:avLst/>
              <a:gdLst/>
              <a:ahLst/>
              <a:rect l="l" t="t" r="r" b="b"/>
              <a:pathLst>
                <a:path w="6449" h="7132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5" name="CustomShape 7"/>
            <p:cNvSpPr/>
            <p:nvPr/>
          </p:nvSpPr>
          <p:spPr>
            <a:xfrm>
              <a:off x="2018160" y="2256840"/>
              <a:ext cx="131400" cy="162000"/>
            </a:xfrm>
            <a:custGeom>
              <a:avLst/>
              <a:gdLst/>
              <a:ahLst/>
              <a:rect l="l" t="t" r="r" b="b"/>
              <a:pathLst>
                <a:path w="5130" h="5936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6" name="CustomShape 8"/>
            <p:cNvSpPr/>
            <p:nvPr/>
          </p:nvSpPr>
          <p:spPr>
            <a:xfrm>
              <a:off x="1926000" y="2536560"/>
              <a:ext cx="184680" cy="119160"/>
            </a:xfrm>
            <a:custGeom>
              <a:avLst/>
              <a:gdLst/>
              <a:ahLst/>
              <a:rect l="l" t="t" r="r" b="b"/>
              <a:pathLst>
                <a:path w="7205" h="4373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7" name="CustomShape 9"/>
            <p:cNvSpPr/>
            <p:nvPr/>
          </p:nvSpPr>
          <p:spPr>
            <a:xfrm>
              <a:off x="2152440" y="2619360"/>
              <a:ext cx="91080" cy="174600"/>
            </a:xfrm>
            <a:custGeom>
              <a:avLst/>
              <a:gdLst/>
              <a:ahLst/>
              <a:rect l="l" t="t" r="r" b="b"/>
              <a:pathLst>
                <a:path w="3567" h="6399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8" name="CustomShape 10"/>
            <p:cNvSpPr/>
            <p:nvPr/>
          </p:nvSpPr>
          <p:spPr>
            <a:xfrm>
              <a:off x="2314080" y="2485440"/>
              <a:ext cx="165600" cy="97920"/>
            </a:xfrm>
            <a:custGeom>
              <a:avLst/>
              <a:gdLst/>
              <a:ahLst/>
              <a:rect l="l" t="t" r="r" b="b"/>
              <a:pathLst>
                <a:path w="6474" h="3591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9" name="CustomShape 11"/>
            <p:cNvSpPr/>
            <p:nvPr/>
          </p:nvSpPr>
          <p:spPr>
            <a:xfrm>
              <a:off x="2109600" y="2399760"/>
              <a:ext cx="194040" cy="207360"/>
            </a:xfrm>
            <a:custGeom>
              <a:avLst/>
              <a:gdLst/>
              <a:ahLst/>
              <a:rect l="l" t="t" r="r" b="b"/>
              <a:pathLst>
                <a:path w="7572" h="7597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" dur="indefinite" restart="never" nodeType="tmRoot">
          <p:childTnLst>
            <p:seq>
              <p:cTn id="3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>
            <a:off x="759600" y="1276560"/>
            <a:ext cx="7122600" cy="331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Es un Hosting gratuito que permite probar rápidamente nuestro sitio web. Requiere registro.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Para agregar el sitio basta con arrastrar la carpeta que contiene el sitio.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2"/>
              </a:rPr>
              <a:t>https://app.netlify.com/drop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Tutoriales sobre cómo subir a Netlify:</a:t>
            </a:r>
            <a:endParaRPr b="0" lang="es-AR" sz="1400" spc="-1" strike="noStrike">
              <a:latin typeface="Arial"/>
            </a:endParaRPr>
          </a:p>
          <a:p>
            <a:pPr marL="457200" indent="-35172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Netlify Drop. Introduction: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3"/>
              </a:rPr>
              <a:t>https://youtu.be/-LRlQ_jaLAU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  <a:p>
            <a:pPr marL="457200" indent="-35172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Netlify Tutorial. Deploy a new site just by Drag and Dropping: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4"/>
              </a:rPr>
              <a:t>https://www.youtube.com/watch?v=vywDFg2uIxY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61" name="CustomShape 2"/>
          <p:cNvSpPr/>
          <p:nvPr/>
        </p:nvSpPr>
        <p:spPr>
          <a:xfrm rot="5430000">
            <a:off x="7009560" y="3022920"/>
            <a:ext cx="2170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62" name="CustomShape 3"/>
          <p:cNvSpPr/>
          <p:nvPr/>
        </p:nvSpPr>
        <p:spPr>
          <a:xfrm>
            <a:off x="555840" y="529920"/>
            <a:ext cx="8502840" cy="64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1000"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Netlify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263" name="CustomShape 4"/>
          <p:cNvSpPr/>
          <p:nvPr/>
        </p:nvSpPr>
        <p:spPr>
          <a:xfrm rot="6000">
            <a:off x="584280" y="113256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64" name="Group 5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265" name="CustomShape 6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6" name="CustomShape 7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67" name="Group 8"/>
          <p:cNvGrpSpPr/>
          <p:nvPr/>
        </p:nvGrpSpPr>
        <p:grpSpPr>
          <a:xfrm>
            <a:off x="7930800" y="645480"/>
            <a:ext cx="394560" cy="291960"/>
            <a:chOff x="7930800" y="645480"/>
            <a:chExt cx="394560" cy="291960"/>
          </a:xfrm>
        </p:grpSpPr>
        <p:sp>
          <p:nvSpPr>
            <p:cNvPr id="268" name="CustomShape 9"/>
            <p:cNvSpPr/>
            <p:nvPr/>
          </p:nvSpPr>
          <p:spPr>
            <a:xfrm>
              <a:off x="7930800" y="645480"/>
              <a:ext cx="269640" cy="269640"/>
            </a:xfrm>
            <a:custGeom>
              <a:avLst/>
              <a:gdLst/>
              <a:ahLst/>
              <a:rect l="l" t="t" r="r" b="b"/>
              <a:pathLst>
                <a:path w="13996" h="13995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9" name="CustomShape 10"/>
            <p:cNvSpPr/>
            <p:nvPr/>
          </p:nvSpPr>
          <p:spPr>
            <a:xfrm>
              <a:off x="8172000" y="784080"/>
              <a:ext cx="153360" cy="153360"/>
            </a:xfrm>
            <a:custGeom>
              <a:avLst/>
              <a:gdLst/>
              <a:ahLst/>
              <a:rect l="l" t="t" r="r" b="b"/>
              <a:pathLst>
                <a:path w="7963" h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" dur="indefinite" restart="never" nodeType="tmRoot">
          <p:childTnLst>
            <p:seq>
              <p:cTn id="3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CustomShape 1"/>
          <p:cNvSpPr/>
          <p:nvPr/>
        </p:nvSpPr>
        <p:spPr>
          <a:xfrm>
            <a:off x="4832280" y="1152360"/>
            <a:ext cx="3999600" cy="341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71" name="CustomShape 2"/>
          <p:cNvSpPr/>
          <p:nvPr/>
        </p:nvSpPr>
        <p:spPr>
          <a:xfrm>
            <a:off x="401040" y="1045080"/>
            <a:ext cx="852012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6000"/>
          </a:bodyPr>
          <a:p>
            <a:pPr>
              <a:lnSpc>
                <a:spcPct val="100000"/>
              </a:lnSpc>
            </a:pP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    </a:t>
            </a:r>
            <a:r>
              <a:rPr b="0" lang="es-AR" sz="3110" spc="-1" strike="noStrike">
                <a:solidFill>
                  <a:srgbClr val="ffffff"/>
                </a:solidFill>
                <a:latin typeface="Archivo Black"/>
                <a:ea typeface="Archivo Black"/>
              </a:rPr>
              <a:t>Github Pages</a:t>
            </a:r>
            <a:endParaRPr b="0" lang="es-AR" sz="3110" spc="-1" strike="noStrike">
              <a:latin typeface="Arial"/>
            </a:endParaRPr>
          </a:p>
        </p:txBody>
      </p:sp>
      <p:sp>
        <p:nvSpPr>
          <p:cNvPr id="272" name="CustomShape 3"/>
          <p:cNvSpPr/>
          <p:nvPr/>
        </p:nvSpPr>
        <p:spPr>
          <a:xfrm>
            <a:off x="401040" y="1617480"/>
            <a:ext cx="3999600" cy="341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 marL="457200" indent="-317160">
              <a:lnSpc>
                <a:spcPct val="115000"/>
              </a:lnSpc>
              <a:buClr>
                <a:srgbClr val="ffffff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Cómo publicar un sitio web gratis con Github Pages: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2"/>
              </a:rPr>
              <a:t>https://m.youtube.com/watch?v=SnQTURNAUqY&amp;feature=youtu.be</a:t>
            </a: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15000"/>
              </a:lnSpc>
              <a:buClr>
                <a:srgbClr val="ffffff"/>
              </a:buClr>
              <a:buFont typeface="Montserrat"/>
              <a:buChar char="●"/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Curso Git y GitHub: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3"/>
              </a:rPr>
              <a:t>https://www.youtube.com/watch?v=ptXiQwE535s&amp;list=PLoCpUTIZIYORkDzYwdunkVf-KIqGjyoot&amp;ab_channel=ProgramarDesdeCero</a:t>
            </a: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273" name="Google Shape;354;g2f3869e9419_0_109" descr=""/>
          <p:cNvPicPr/>
          <p:nvPr/>
        </p:nvPicPr>
        <p:blipFill>
          <a:blip r:embed="rId4"/>
          <a:stretch/>
        </p:blipFill>
        <p:spPr>
          <a:xfrm>
            <a:off x="4832280" y="1330200"/>
            <a:ext cx="3999600" cy="224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" dur="indefinite" restart="never" nodeType="tmRoot">
          <p:childTnLst>
            <p:seq>
              <p:cTn id="3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1209600" y="1666800"/>
            <a:ext cx="5621760" cy="2648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0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Un formulario HTML es una sección de un documento que contiene texto, código, elementos especiales llamados controles: casillas de verificación (checkboxes), botones de opción (radio buttons), menúes, etc.; y rótulos (labels) en esos controles.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Los usuarios normalmente “completan” un formulario modificando los valores de sus controles (introduciendo texto, seleccionando objetos de un menú, etc.), antes de enviar el formulario a un agente para que lo procese (por ej.: a un servidor web, a un servidor de correo, etc.)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 rot="5430000">
            <a:off x="6628680" y="2461320"/>
            <a:ext cx="2170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92" name="CustomShape 3"/>
          <p:cNvSpPr/>
          <p:nvPr/>
        </p:nvSpPr>
        <p:spPr>
          <a:xfrm>
            <a:off x="524520" y="529920"/>
            <a:ext cx="8502840" cy="64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1000"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Formularios en Html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93" name="CustomShape 4"/>
          <p:cNvSpPr/>
          <p:nvPr/>
        </p:nvSpPr>
        <p:spPr>
          <a:xfrm rot="6000">
            <a:off x="553320" y="113256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4" name="Group 5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95" name="CustomShape 6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6" name="CustomShape 7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97" name="Group 8"/>
          <p:cNvGrpSpPr/>
          <p:nvPr/>
        </p:nvGrpSpPr>
        <p:grpSpPr>
          <a:xfrm>
            <a:off x="7958160" y="621360"/>
            <a:ext cx="339840" cy="340200"/>
            <a:chOff x="7958160" y="621360"/>
            <a:chExt cx="339840" cy="340200"/>
          </a:xfrm>
        </p:grpSpPr>
        <p:sp>
          <p:nvSpPr>
            <p:cNvPr id="98" name="CustomShape 9"/>
            <p:cNvSpPr/>
            <p:nvPr/>
          </p:nvSpPr>
          <p:spPr>
            <a:xfrm>
              <a:off x="7958160" y="825120"/>
              <a:ext cx="136440" cy="136440"/>
            </a:xfrm>
            <a:custGeom>
              <a:avLst/>
              <a:gdLst/>
              <a:ahLst/>
              <a:rect l="l" t="t" r="r" b="b"/>
              <a:pathLst>
                <a:path w="7083" h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9" name="CustomShape 10"/>
            <p:cNvSpPr/>
            <p:nvPr/>
          </p:nvSpPr>
          <p:spPr>
            <a:xfrm>
              <a:off x="8162280" y="621360"/>
              <a:ext cx="135720" cy="135720"/>
            </a:xfrm>
            <a:custGeom>
              <a:avLst/>
              <a:gdLst/>
              <a:ahLst/>
              <a:rect l="l" t="t" r="r" b="b"/>
              <a:pathLst>
                <a:path w="7059" h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0" name="CustomShape 11"/>
            <p:cNvSpPr/>
            <p:nvPr/>
          </p:nvSpPr>
          <p:spPr>
            <a:xfrm>
              <a:off x="8011440" y="679320"/>
              <a:ext cx="228600" cy="228600"/>
            </a:xfrm>
            <a:custGeom>
              <a:avLst/>
              <a:gdLst/>
              <a:ahLst/>
              <a:rect l="l" t="t" r="r" b="b"/>
              <a:pathLst>
                <a:path w="11870" h="11871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CustomShape 1"/>
          <p:cNvSpPr/>
          <p:nvPr/>
        </p:nvSpPr>
        <p:spPr>
          <a:xfrm>
            <a:off x="2482200" y="624600"/>
            <a:ext cx="2376360" cy="596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marL="457200"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1" lang="es-AR" sz="2200" spc="-1" strike="noStrike">
                <a:solidFill>
                  <a:srgbClr val="ffffff"/>
                </a:solidFill>
                <a:latin typeface="Montserrat"/>
                <a:ea typeface="Montserrat"/>
              </a:rPr>
              <a:t>Ejercicios</a:t>
            </a:r>
            <a:endParaRPr b="0" lang="es-AR" sz="2200" spc="-1" strike="noStrike">
              <a:latin typeface="Arial"/>
            </a:endParaRPr>
          </a:p>
        </p:txBody>
      </p:sp>
      <p:sp>
        <p:nvSpPr>
          <p:cNvPr id="275" name="CustomShape 2"/>
          <p:cNvSpPr/>
          <p:nvPr/>
        </p:nvSpPr>
        <p:spPr>
          <a:xfrm>
            <a:off x="5311080" y="1802160"/>
            <a:ext cx="2955240" cy="2231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marL="457200">
              <a:lnSpc>
                <a:spcPct val="100000"/>
              </a:lnSpc>
            </a:pPr>
            <a:r>
              <a:rPr b="0" lang="es-AR" sz="1700" spc="-1" strike="noStrike">
                <a:solidFill>
                  <a:srgbClr val="595959"/>
                </a:solidFill>
                <a:latin typeface="Montserrat Medium"/>
                <a:ea typeface="Montserrat Medium"/>
              </a:rPr>
              <a:t>Agregar un archivo README.md en el proyecto, explicando brevemente de qué tratará la página que se va a desarrollar.</a:t>
            </a:r>
            <a:endParaRPr b="0" lang="es-AR" sz="1700" spc="-1" strike="noStrike">
              <a:latin typeface="Arial"/>
            </a:endParaRPr>
          </a:p>
        </p:txBody>
      </p:sp>
      <p:sp>
        <p:nvSpPr>
          <p:cNvPr id="276" name="CustomShape 3"/>
          <p:cNvSpPr/>
          <p:nvPr/>
        </p:nvSpPr>
        <p:spPr>
          <a:xfrm>
            <a:off x="808200" y="1577880"/>
            <a:ext cx="2655360" cy="207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00000"/>
              </a:lnSpc>
            </a:pPr>
            <a:endParaRPr b="0" lang="es-A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AR" sz="1800" spc="-1" strike="noStrike">
              <a:latin typeface="Arial"/>
            </a:endParaRPr>
          </a:p>
        </p:txBody>
      </p:sp>
      <p:sp>
        <p:nvSpPr>
          <p:cNvPr id="277" name="CustomShape 4"/>
          <p:cNvSpPr/>
          <p:nvPr/>
        </p:nvSpPr>
        <p:spPr>
          <a:xfrm>
            <a:off x="480960" y="1697400"/>
            <a:ext cx="3559320" cy="267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 marL="457200">
              <a:lnSpc>
                <a:spcPct val="100000"/>
              </a:lnSpc>
            </a:pPr>
            <a:r>
              <a:rPr b="0" lang="es-AR" sz="1700" spc="-1" strike="noStrike">
                <a:solidFill>
                  <a:srgbClr val="ffffff"/>
                </a:solidFill>
                <a:latin typeface="Montserrat Medium"/>
                <a:ea typeface="Montserrat Medium"/>
              </a:rPr>
              <a:t>Crear la estructura básica del proyecto, incluyendo las etiquetas &lt;header&gt;, &lt;main&gt;, y &lt;footer&gt;. Dentro de &lt;header&gt;, incluye un título con el nombre del proyecto.</a:t>
            </a:r>
            <a:endParaRPr b="0" lang="es-AR" sz="17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es-AR" sz="17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endParaRPr b="0" lang="es-AR" sz="1700" spc="-1" strike="noStrike">
              <a:latin typeface="Arial"/>
            </a:endParaRPr>
          </a:p>
        </p:txBody>
      </p:sp>
      <p:sp>
        <p:nvSpPr>
          <p:cNvPr id="278" name="CustomShape 5"/>
          <p:cNvSpPr/>
          <p:nvPr/>
        </p:nvSpPr>
        <p:spPr>
          <a:xfrm>
            <a:off x="1501200" y="1220760"/>
            <a:ext cx="1269720" cy="53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es-AR" sz="2000" spc="-1" strike="noStrike">
                <a:solidFill>
                  <a:srgbClr val="595959"/>
                </a:solidFill>
                <a:latin typeface="Montserrat"/>
                <a:ea typeface="Montserrat"/>
              </a:rPr>
              <a:t>       </a:t>
            </a:r>
            <a:r>
              <a:rPr b="1" lang="es-AR" sz="2000" spc="-1" strike="noStrike">
                <a:solidFill>
                  <a:srgbClr val="ffffff"/>
                </a:solidFill>
                <a:latin typeface="Montserrat"/>
                <a:ea typeface="Montserrat"/>
              </a:rPr>
              <a:t>1</a:t>
            </a:r>
            <a:endParaRPr b="0" lang="es-AR" sz="2000" spc="-1" strike="noStrike">
              <a:latin typeface="Arial"/>
            </a:endParaRPr>
          </a:p>
        </p:txBody>
      </p:sp>
      <p:sp>
        <p:nvSpPr>
          <p:cNvPr id="279" name="CustomShape 6"/>
          <p:cNvSpPr/>
          <p:nvPr/>
        </p:nvSpPr>
        <p:spPr>
          <a:xfrm>
            <a:off x="6606000" y="1341000"/>
            <a:ext cx="1269720" cy="532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es-AR" sz="2000" spc="-1" strike="noStrike">
                <a:solidFill>
                  <a:srgbClr val="595959"/>
                </a:solidFill>
                <a:latin typeface="Montserrat"/>
                <a:ea typeface="Montserrat"/>
              </a:rPr>
              <a:t>2</a:t>
            </a:r>
            <a:endParaRPr b="0" lang="es-AR" sz="2000" spc="-1" strike="noStrike">
              <a:latin typeface="Arial"/>
            </a:endParaRPr>
          </a:p>
        </p:txBody>
      </p:sp>
      <p:sp>
        <p:nvSpPr>
          <p:cNvPr id="280" name="CustomShape 7"/>
          <p:cNvSpPr/>
          <p:nvPr/>
        </p:nvSpPr>
        <p:spPr>
          <a:xfrm>
            <a:off x="11880" y="0"/>
            <a:ext cx="9143640" cy="5143320"/>
          </a:xfrm>
          <a:custGeom>
            <a:avLst/>
            <a:gdLst/>
            <a:ah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1" name="CustomShape 8"/>
          <p:cNvSpPr/>
          <p:nvPr/>
        </p:nvSpPr>
        <p:spPr>
          <a:xfrm rot="6000">
            <a:off x="555120" y="1438560"/>
            <a:ext cx="575856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82" name="CustomShape 9"/>
          <p:cNvSpPr/>
          <p:nvPr/>
        </p:nvSpPr>
        <p:spPr>
          <a:xfrm flipH="1">
            <a:off x="4574520" y="1643400"/>
            <a:ext cx="18720" cy="21704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83" name="Group 10"/>
          <p:cNvGrpSpPr/>
          <p:nvPr/>
        </p:nvGrpSpPr>
        <p:grpSpPr>
          <a:xfrm>
            <a:off x="555480" y="631440"/>
            <a:ext cx="700200" cy="691560"/>
            <a:chOff x="555480" y="631440"/>
            <a:chExt cx="700200" cy="691560"/>
          </a:xfrm>
        </p:grpSpPr>
        <p:sp>
          <p:nvSpPr>
            <p:cNvPr id="284" name="CustomShape 11"/>
            <p:cNvSpPr/>
            <p:nvPr/>
          </p:nvSpPr>
          <p:spPr>
            <a:xfrm>
              <a:off x="560160" y="636120"/>
              <a:ext cx="690480" cy="682200"/>
            </a:xfrm>
            <a:custGeom>
              <a:avLst/>
              <a:gdLst/>
              <a:ahLst/>
              <a:rect l="l" t="t" r="r" b="b"/>
              <a:pathLst>
                <a:path w="1842389" h="1820037">
                  <a:moveTo>
                    <a:pt x="0" y="0"/>
                  </a:moveTo>
                  <a:lnTo>
                    <a:pt x="1842389" y="0"/>
                  </a:lnTo>
                  <a:lnTo>
                    <a:pt x="1842389" y="1820037"/>
                  </a:lnTo>
                  <a:lnTo>
                    <a:pt x="0" y="1820037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5" name="CustomShape 12"/>
            <p:cNvSpPr/>
            <p:nvPr/>
          </p:nvSpPr>
          <p:spPr>
            <a:xfrm>
              <a:off x="555480" y="631440"/>
              <a:ext cx="700200" cy="691560"/>
            </a:xfrm>
            <a:custGeom>
              <a:avLst/>
              <a:gdLst/>
              <a:ahLst/>
              <a:rect l="l" t="t" r="r" b="b"/>
              <a:pathLst>
                <a:path w="1867789" h="1845437">
                  <a:moveTo>
                    <a:pt x="12700" y="0"/>
                  </a:moveTo>
                  <a:lnTo>
                    <a:pt x="1855089" y="0"/>
                  </a:lnTo>
                  <a:cubicBezTo>
                    <a:pt x="1862074" y="0"/>
                    <a:pt x="1867789" y="5715"/>
                    <a:pt x="1867789" y="12700"/>
                  </a:cubicBezTo>
                  <a:lnTo>
                    <a:pt x="1867789" y="1832737"/>
                  </a:lnTo>
                  <a:cubicBezTo>
                    <a:pt x="1867789" y="1839722"/>
                    <a:pt x="1862074" y="1845437"/>
                    <a:pt x="1855089" y="1845437"/>
                  </a:cubicBezTo>
                  <a:lnTo>
                    <a:pt x="12700" y="1845437"/>
                  </a:lnTo>
                  <a:cubicBezTo>
                    <a:pt x="5715" y="1845437"/>
                    <a:pt x="0" y="1839722"/>
                    <a:pt x="0" y="1832737"/>
                  </a:cubicBezTo>
                  <a:lnTo>
                    <a:pt x="0" y="12700"/>
                  </a:lnTo>
                  <a:cubicBezTo>
                    <a:pt x="0" y="5715"/>
                    <a:pt x="5715" y="0"/>
                    <a:pt x="12700" y="0"/>
                  </a:cubicBezTo>
                  <a:moveTo>
                    <a:pt x="12700" y="25400"/>
                  </a:moveTo>
                  <a:lnTo>
                    <a:pt x="12700" y="12700"/>
                  </a:lnTo>
                  <a:lnTo>
                    <a:pt x="25400" y="12700"/>
                  </a:lnTo>
                  <a:lnTo>
                    <a:pt x="25400" y="1832737"/>
                  </a:lnTo>
                  <a:lnTo>
                    <a:pt x="12700" y="1832737"/>
                  </a:lnTo>
                  <a:lnTo>
                    <a:pt x="12700" y="1820037"/>
                  </a:lnTo>
                  <a:lnTo>
                    <a:pt x="1855089" y="1820037"/>
                  </a:lnTo>
                  <a:lnTo>
                    <a:pt x="1855089" y="1832737"/>
                  </a:lnTo>
                  <a:lnTo>
                    <a:pt x="1842389" y="1832737"/>
                  </a:lnTo>
                  <a:lnTo>
                    <a:pt x="1842389" y="12700"/>
                  </a:lnTo>
                  <a:lnTo>
                    <a:pt x="1855089" y="12700"/>
                  </a:lnTo>
                  <a:lnTo>
                    <a:pt x="1855089" y="25400"/>
                  </a:lnTo>
                  <a:lnTo>
                    <a:pt x="12700" y="2540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86" name="CustomShape 13"/>
          <p:cNvSpPr/>
          <p:nvPr/>
        </p:nvSpPr>
        <p:spPr>
          <a:xfrm>
            <a:off x="633600" y="713880"/>
            <a:ext cx="526680" cy="526680"/>
          </a:xfrm>
          <a:custGeom>
            <a:avLst/>
            <a:gdLst/>
            <a:ahLst/>
            <a:rect l="l" t="t" r="r" b="b"/>
            <a:pathLst>
              <a:path w="1054300" h="1054300">
                <a:moveTo>
                  <a:pt x="0" y="0"/>
                </a:moveTo>
                <a:lnTo>
                  <a:pt x="1054300" y="0"/>
                </a:lnTo>
                <a:lnTo>
                  <a:pt x="1054300" y="1054300"/>
                </a:lnTo>
                <a:lnTo>
                  <a:pt x="0" y="10543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87" name="CustomShape 14"/>
          <p:cNvSpPr/>
          <p:nvPr/>
        </p:nvSpPr>
        <p:spPr>
          <a:xfrm>
            <a:off x="1342800" y="504720"/>
            <a:ext cx="6923520" cy="63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20000"/>
              </a:lnSpc>
            </a:pPr>
            <a:r>
              <a:rPr b="0" lang="es-AR" sz="35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Ejercicios Prácticos</a:t>
            </a:r>
            <a:endParaRPr b="0" lang="es-AR" sz="3500" spc="-1" strike="noStrike">
              <a:latin typeface="Arial"/>
            </a:endParaRPr>
          </a:p>
        </p:txBody>
      </p:sp>
      <p:grpSp>
        <p:nvGrpSpPr>
          <p:cNvPr id="288" name="Group 15"/>
          <p:cNvGrpSpPr/>
          <p:nvPr/>
        </p:nvGrpSpPr>
        <p:grpSpPr>
          <a:xfrm>
            <a:off x="1342800" y="1017720"/>
            <a:ext cx="4061880" cy="382320"/>
            <a:chOff x="1342800" y="1017720"/>
            <a:chExt cx="4061880" cy="382320"/>
          </a:xfrm>
        </p:grpSpPr>
        <p:sp>
          <p:nvSpPr>
            <p:cNvPr id="289" name="CustomShape 16"/>
            <p:cNvSpPr/>
            <p:nvPr/>
          </p:nvSpPr>
          <p:spPr>
            <a:xfrm>
              <a:off x="1342800" y="1035720"/>
              <a:ext cx="4061880" cy="364320"/>
            </a:xfrm>
            <a:custGeom>
              <a:avLst/>
              <a:gdLst/>
              <a:ahLst/>
              <a:rect l="l" t="t" r="r" b="b"/>
              <a:pathLst>
                <a:path w="1657918" h="192116">
                  <a:moveTo>
                    <a:pt x="0" y="0"/>
                  </a:moveTo>
                  <a:lnTo>
                    <a:pt x="1657918" y="0"/>
                  </a:lnTo>
                  <a:lnTo>
                    <a:pt x="1657918" y="192116"/>
                  </a:lnTo>
                  <a:lnTo>
                    <a:pt x="0" y="192116"/>
                  </a:lnTo>
                  <a:close/>
                </a:path>
              </a:pathLst>
            </a:custGeom>
            <a:solidFill>
              <a:srgbClr val="ffab40">
                <a:alpha val="51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0" name="CustomShape 17"/>
            <p:cNvSpPr/>
            <p:nvPr/>
          </p:nvSpPr>
          <p:spPr>
            <a:xfrm>
              <a:off x="1342800" y="1017720"/>
              <a:ext cx="4061880" cy="3823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91" name="CustomShape 18"/>
          <p:cNvSpPr/>
          <p:nvPr/>
        </p:nvSpPr>
        <p:spPr>
          <a:xfrm>
            <a:off x="1342800" y="1057320"/>
            <a:ext cx="299880" cy="299880"/>
          </a:xfrm>
          <a:custGeom>
            <a:avLst/>
            <a:gdLst/>
            <a:ahLst/>
            <a:rect l="l" t="t" r="r" b="b"/>
            <a:pathLst>
              <a:path w="600374" h="600374">
                <a:moveTo>
                  <a:pt x="0" y="0"/>
                </a:moveTo>
                <a:lnTo>
                  <a:pt x="600374" y="0"/>
                </a:lnTo>
                <a:lnTo>
                  <a:pt x="600374" y="600373"/>
                </a:lnTo>
                <a:lnTo>
                  <a:pt x="0" y="60037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92" name="Group 19"/>
          <p:cNvGrpSpPr/>
          <p:nvPr/>
        </p:nvGrpSpPr>
        <p:grpSpPr>
          <a:xfrm>
            <a:off x="555480" y="1658160"/>
            <a:ext cx="1618920" cy="297000"/>
            <a:chOff x="555480" y="1658160"/>
            <a:chExt cx="1618920" cy="297000"/>
          </a:xfrm>
        </p:grpSpPr>
        <p:sp>
          <p:nvSpPr>
            <p:cNvPr id="293" name="CustomShape 20"/>
            <p:cNvSpPr/>
            <p:nvPr/>
          </p:nvSpPr>
          <p:spPr>
            <a:xfrm>
              <a:off x="555480" y="1676160"/>
              <a:ext cx="1618920" cy="278640"/>
            </a:xfrm>
            <a:custGeom>
              <a:avLst/>
              <a:gdLst/>
              <a:ahLst/>
              <a:rect l="l" t="t" r="r" b="b"/>
              <a:pathLst>
                <a:path w="1916354" h="146960">
                  <a:moveTo>
                    <a:pt x="0" y="0"/>
                  </a:moveTo>
                  <a:lnTo>
                    <a:pt x="1916354" y="0"/>
                  </a:lnTo>
                  <a:lnTo>
                    <a:pt x="1916354" y="146960"/>
                  </a:lnTo>
                  <a:lnTo>
                    <a:pt x="0" y="146960"/>
                  </a:lnTo>
                  <a:close/>
                </a:path>
              </a:pathLst>
            </a:custGeom>
            <a:solidFill>
              <a:srgbClr val="ffab40">
                <a:alpha val="5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4" name="CustomShape 21"/>
            <p:cNvSpPr/>
            <p:nvPr/>
          </p:nvSpPr>
          <p:spPr>
            <a:xfrm>
              <a:off x="555480" y="1658160"/>
              <a:ext cx="695520" cy="297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95" name="CustomShape 22"/>
          <p:cNvSpPr/>
          <p:nvPr/>
        </p:nvSpPr>
        <p:spPr>
          <a:xfrm>
            <a:off x="507960" y="2290320"/>
            <a:ext cx="3854520" cy="102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2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Dentro de la sección &lt;main&gt;: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20000"/>
              </a:lnSpc>
              <a:buClr>
                <a:srgbClr val="000000"/>
              </a:buClr>
              <a:buFont typeface="Archivo Narrow"/>
              <a:buChar char="●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Creá un formulario de contacto utilizando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Formspree 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con campos de nombre, correo electrónico y mensaje.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296" name="CustomShape 23"/>
          <p:cNvSpPr/>
          <p:nvPr/>
        </p:nvSpPr>
        <p:spPr>
          <a:xfrm>
            <a:off x="555480" y="1691280"/>
            <a:ext cx="161892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20000"/>
              </a:lnSpc>
            </a:pPr>
            <a:r>
              <a:rPr b="0" lang="es-AR" sz="16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Formspree</a:t>
            </a:r>
            <a:endParaRPr b="0" lang="es-AR" sz="1600" spc="-1" strike="noStrike">
              <a:latin typeface="Arial"/>
            </a:endParaRPr>
          </a:p>
        </p:txBody>
      </p:sp>
      <p:sp>
        <p:nvSpPr>
          <p:cNvPr id="297" name="CustomShape 24"/>
          <p:cNvSpPr/>
          <p:nvPr/>
        </p:nvSpPr>
        <p:spPr>
          <a:xfrm>
            <a:off x="1643040" y="1045800"/>
            <a:ext cx="3062520" cy="383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20000"/>
              </a:lnSpc>
            </a:pPr>
            <a:r>
              <a:rPr b="1" lang="es-AR" sz="21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Optativos | No entregables</a:t>
            </a:r>
            <a:endParaRPr b="0" lang="es-AR" sz="2100" spc="-1" strike="noStrike">
              <a:latin typeface="Arial"/>
            </a:endParaRPr>
          </a:p>
        </p:txBody>
      </p:sp>
      <p:sp>
        <p:nvSpPr>
          <p:cNvPr id="298" name="CustomShape 25"/>
          <p:cNvSpPr/>
          <p:nvPr/>
        </p:nvSpPr>
        <p:spPr>
          <a:xfrm>
            <a:off x="4804920" y="2061360"/>
            <a:ext cx="3559320" cy="2300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 marL="457200" indent="-317160">
              <a:lnSpc>
                <a:spcPct val="120000"/>
              </a:lnSpc>
              <a:buClr>
                <a:srgbClr val="000000"/>
              </a:buClr>
              <a:buFont typeface="Archivo Narrow"/>
              <a:buAutoNum type="arabicPeriod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Creá una cuenta en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GitHub 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y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cargá tu proyecto 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20000"/>
              </a:lnSpc>
              <a:buClr>
                <a:srgbClr val="000000"/>
              </a:buClr>
              <a:buFont typeface="Archivo Narrow"/>
              <a:buAutoNum type="arabicPeriod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Creá el link de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Github Pages 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y compartir ese link en la clase siguiente.</a:t>
            </a:r>
            <a:endParaRPr b="0" lang="es-AR" sz="1400" spc="-1" strike="noStrike">
              <a:latin typeface="Arial"/>
            </a:endParaRPr>
          </a:p>
          <a:p>
            <a:pPr marL="457200" indent="-317160">
              <a:lnSpc>
                <a:spcPct val="120000"/>
              </a:lnSpc>
              <a:buClr>
                <a:srgbClr val="000000"/>
              </a:buClr>
              <a:buFont typeface="Archivo Narrow"/>
              <a:buAutoNum type="arabicPeriod"/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Subí el proyecto que hayas creado al servidor de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Netlify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. 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20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Podés hacerlo de forma sencilla enlazando la cuenta de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Github 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con tu cuenta de </a:t>
            </a: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Netlify.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20000"/>
              </a:lnSpc>
            </a:pPr>
            <a:endParaRPr b="0" lang="es-AR" sz="1400" spc="-1" strike="noStrike">
              <a:latin typeface="Arial"/>
            </a:endParaRPr>
          </a:p>
          <a:p>
            <a:pPr>
              <a:lnSpc>
                <a:spcPct val="120000"/>
              </a:lnSpc>
            </a:pPr>
            <a:endParaRPr b="0" lang="es-AR" sz="1400" spc="-1" strike="noStrike">
              <a:latin typeface="Arial"/>
            </a:endParaRPr>
          </a:p>
        </p:txBody>
      </p:sp>
      <p:grpSp>
        <p:nvGrpSpPr>
          <p:cNvPr id="299" name="Group 26"/>
          <p:cNvGrpSpPr/>
          <p:nvPr/>
        </p:nvGrpSpPr>
        <p:grpSpPr>
          <a:xfrm>
            <a:off x="4749840" y="1658160"/>
            <a:ext cx="1269360" cy="297000"/>
            <a:chOff x="4749840" y="1658160"/>
            <a:chExt cx="1269360" cy="297000"/>
          </a:xfrm>
        </p:grpSpPr>
        <p:sp>
          <p:nvSpPr>
            <p:cNvPr id="300" name="CustomShape 27"/>
            <p:cNvSpPr/>
            <p:nvPr/>
          </p:nvSpPr>
          <p:spPr>
            <a:xfrm>
              <a:off x="4749840" y="1676160"/>
              <a:ext cx="1269360" cy="278640"/>
            </a:xfrm>
            <a:custGeom>
              <a:avLst/>
              <a:gdLst/>
              <a:ahLst/>
              <a:rect l="l" t="t" r="r" b="b"/>
              <a:pathLst>
                <a:path w="1916354" h="146960">
                  <a:moveTo>
                    <a:pt x="0" y="0"/>
                  </a:moveTo>
                  <a:lnTo>
                    <a:pt x="1916354" y="0"/>
                  </a:lnTo>
                  <a:lnTo>
                    <a:pt x="1916354" y="146960"/>
                  </a:lnTo>
                  <a:lnTo>
                    <a:pt x="0" y="146960"/>
                  </a:lnTo>
                  <a:close/>
                </a:path>
              </a:pathLst>
            </a:custGeom>
            <a:solidFill>
              <a:srgbClr val="ffab40">
                <a:alpha val="50000"/>
              </a:srgb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1" name="CustomShape 28"/>
            <p:cNvSpPr/>
            <p:nvPr/>
          </p:nvSpPr>
          <p:spPr>
            <a:xfrm>
              <a:off x="4749840" y="1658160"/>
              <a:ext cx="1269360" cy="297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02" name="CustomShape 29"/>
          <p:cNvSpPr/>
          <p:nvPr/>
        </p:nvSpPr>
        <p:spPr>
          <a:xfrm>
            <a:off x="4749840" y="1691280"/>
            <a:ext cx="1269720" cy="291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ct val="120000"/>
              </a:lnSpc>
            </a:pPr>
            <a:r>
              <a:rPr b="0" lang="es-AR" sz="16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Deploy</a:t>
            </a:r>
            <a:endParaRPr b="0" lang="es-AR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" dur="indefinite" restart="never" nodeType="tmRoot">
          <p:childTnLst>
            <p:seq>
              <p:cTn id="4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4832280" y="1152360"/>
            <a:ext cx="3999600" cy="3416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2" name="CustomShape 2"/>
          <p:cNvSpPr/>
          <p:nvPr/>
        </p:nvSpPr>
        <p:spPr>
          <a:xfrm>
            <a:off x="181440" y="707040"/>
            <a:ext cx="465048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15000"/>
          </a:bodyPr>
          <a:p>
            <a:pPr>
              <a:lnSpc>
                <a:spcPct val="100000"/>
              </a:lnSpc>
            </a:pPr>
            <a:r>
              <a:rPr b="0" lang="es-AR" sz="3740" spc="-1" strike="noStrike">
                <a:solidFill>
                  <a:srgbClr val="ffffff"/>
                </a:solidFill>
                <a:latin typeface="Archivo Black"/>
                <a:ea typeface="Archivo Black"/>
              </a:rPr>
              <a:t>Formularios: &lt;form&gt;</a:t>
            </a:r>
            <a:endParaRPr b="0" lang="es-AR" sz="3740" spc="-1" strike="noStrike">
              <a:latin typeface="Arial"/>
            </a:endParaRPr>
          </a:p>
        </p:txBody>
      </p:sp>
      <p:sp>
        <p:nvSpPr>
          <p:cNvPr id="103" name="CustomShape 3"/>
          <p:cNvSpPr/>
          <p:nvPr/>
        </p:nvSpPr>
        <p:spPr>
          <a:xfrm>
            <a:off x="435600" y="1571040"/>
            <a:ext cx="3999600" cy="210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Se utiliza la etiqueta contenedora &lt;form&gt;, que incluye todos los campos necesarios para su funcionamiento.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Hay tipos de campos adecuados para cada tipo de dato.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0" lang="es-AR" sz="1400" spc="-1" strike="noStrike">
                <a:solidFill>
                  <a:srgbClr val="ffffff"/>
                </a:solidFill>
                <a:latin typeface="Archivo Narrow"/>
                <a:ea typeface="Archivo Narrow"/>
              </a:rPr>
              <a:t>Existe un control especial, el botón, que puede enviar los datos del formulario al servidor o limpiar el contenido de sus campos.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104" name="Google Shape;121;g2f3869e9419_0_16" descr=""/>
          <p:cNvPicPr/>
          <p:nvPr/>
        </p:nvPicPr>
        <p:blipFill>
          <a:blip r:embed="rId2"/>
          <a:srcRect l="1637" t="0" r="0" b="0"/>
          <a:stretch/>
        </p:blipFill>
        <p:spPr>
          <a:xfrm>
            <a:off x="5172840" y="1797120"/>
            <a:ext cx="3335760" cy="1934280"/>
          </a:xfrm>
          <a:prstGeom prst="rect">
            <a:avLst/>
          </a:prstGeom>
          <a:ln>
            <a:noFill/>
          </a:ln>
        </p:spPr>
      </p:pic>
      <p:grpSp>
        <p:nvGrpSpPr>
          <p:cNvPr id="105" name="Group 4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106" name="CustomShape 5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7" name="CustomShape 6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08" name="Group 7"/>
          <p:cNvGrpSpPr/>
          <p:nvPr/>
        </p:nvGrpSpPr>
        <p:grpSpPr>
          <a:xfrm>
            <a:off x="7967880" y="597600"/>
            <a:ext cx="320400" cy="387720"/>
            <a:chOff x="7967880" y="597600"/>
            <a:chExt cx="320400" cy="387720"/>
          </a:xfrm>
        </p:grpSpPr>
        <p:sp>
          <p:nvSpPr>
            <p:cNvPr id="109" name="CustomShape 8"/>
            <p:cNvSpPr/>
            <p:nvPr/>
          </p:nvSpPr>
          <p:spPr>
            <a:xfrm>
              <a:off x="7967880" y="62748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10" name="CustomShape 9"/>
            <p:cNvSpPr/>
            <p:nvPr/>
          </p:nvSpPr>
          <p:spPr>
            <a:xfrm>
              <a:off x="7996320" y="59760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11" name="CustomShape 10"/>
            <p:cNvSpPr/>
            <p:nvPr/>
          </p:nvSpPr>
          <p:spPr>
            <a:xfrm>
              <a:off x="8223480" y="597600"/>
              <a:ext cx="64800" cy="6480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411840" y="1062000"/>
            <a:ext cx="3885120" cy="336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6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La etiqueta &lt;form&gt; admite diversos atributos. Entre ellos:</a:t>
            </a:r>
            <a:endParaRPr b="0" lang="es-AR" sz="1600" spc="-1" strike="noStrike">
              <a:latin typeface="Arial"/>
            </a:endParaRPr>
          </a:p>
          <a:p>
            <a:pPr marL="457200" indent="-32436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action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define el tipo de acción que se llevará a cabo (enviar a un mail o procesar su contenido con un script). También podemos indicar la URL a la que se enviará la petición HTTP con toda la información del formulario.</a:t>
            </a:r>
            <a:endParaRPr b="0" lang="es-AR" sz="1400" spc="-1" strike="noStrike">
              <a:latin typeface="Arial"/>
            </a:endParaRPr>
          </a:p>
          <a:p>
            <a:pPr marL="457200" indent="-32436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method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indica si la petición HTTP será GET o POST.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Ejemplo: </a:t>
            </a:r>
            <a:r>
              <a:rPr b="0" lang="es-AR" sz="1400" spc="-1" strike="noStrike" u="sng">
                <a:solidFill>
                  <a:srgbClr val="0097a7"/>
                </a:solidFill>
                <a:uFillTx/>
                <a:latin typeface="Archivo Narrow"/>
                <a:ea typeface="Archivo Narrow"/>
                <a:hlinkClick r:id="rId2"/>
              </a:rPr>
              <a:t>https://www.w3schools.com/tags/att_form_method.asp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 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4803480" y="1062000"/>
            <a:ext cx="3885120" cy="336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4" name="Google Shape;135;g2f3869e9419_0_19" descr=""/>
          <p:cNvPicPr/>
          <p:nvPr/>
        </p:nvPicPr>
        <p:blipFill>
          <a:blip r:embed="rId3"/>
          <a:stretch/>
        </p:blipFill>
        <p:spPr>
          <a:xfrm>
            <a:off x="4790160" y="1492920"/>
            <a:ext cx="3928680" cy="2251440"/>
          </a:xfrm>
          <a:prstGeom prst="rect">
            <a:avLst/>
          </a:prstGeom>
          <a:ln>
            <a:noFill/>
          </a:ln>
        </p:spPr>
      </p:pic>
      <p:sp>
        <p:nvSpPr>
          <p:cNvPr id="115" name="CustomShape 3"/>
          <p:cNvSpPr/>
          <p:nvPr/>
        </p:nvSpPr>
        <p:spPr>
          <a:xfrm flipH="1">
            <a:off x="4526640" y="1374120"/>
            <a:ext cx="32040" cy="27064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16" name="CustomShape 4"/>
          <p:cNvSpPr/>
          <p:nvPr/>
        </p:nvSpPr>
        <p:spPr>
          <a:xfrm>
            <a:off x="524520" y="358200"/>
            <a:ext cx="8502840" cy="64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1000"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Formularios: Action y Method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117" name="CustomShape 5"/>
          <p:cNvSpPr/>
          <p:nvPr/>
        </p:nvSpPr>
        <p:spPr>
          <a:xfrm rot="6000">
            <a:off x="553320" y="96084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18" name="Group 6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119" name="CustomShape 7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0" name="CustomShape 8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21" name="Group 9"/>
          <p:cNvGrpSpPr/>
          <p:nvPr/>
        </p:nvGrpSpPr>
        <p:grpSpPr>
          <a:xfrm>
            <a:off x="7967880" y="597600"/>
            <a:ext cx="320400" cy="387720"/>
            <a:chOff x="7967880" y="597600"/>
            <a:chExt cx="320400" cy="387720"/>
          </a:xfrm>
        </p:grpSpPr>
        <p:sp>
          <p:nvSpPr>
            <p:cNvPr id="122" name="CustomShape 10"/>
            <p:cNvSpPr/>
            <p:nvPr/>
          </p:nvSpPr>
          <p:spPr>
            <a:xfrm>
              <a:off x="7967880" y="62748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3" name="CustomShape 11"/>
            <p:cNvSpPr/>
            <p:nvPr/>
          </p:nvSpPr>
          <p:spPr>
            <a:xfrm>
              <a:off x="7996320" y="59760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4" name="CustomShape 12"/>
            <p:cNvSpPr/>
            <p:nvPr/>
          </p:nvSpPr>
          <p:spPr>
            <a:xfrm>
              <a:off x="8223480" y="597600"/>
              <a:ext cx="64800" cy="6480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440640" y="1127160"/>
            <a:ext cx="8017920" cy="3129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&lt;label&gt;: 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se usa para especificar la etiqueta (o nombre) del campo del formulario. Es información para el usuario. 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Admite el atributo for, que debe tener el mismo valor que el atributo id del campo (input, select o textarea) al que hace referencia la etiqueta.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126" name="Google Shape;151;g2f3869e9419_0_25" descr=""/>
          <p:cNvPicPr/>
          <p:nvPr/>
        </p:nvPicPr>
        <p:blipFill>
          <a:blip r:embed="rId2"/>
          <a:stretch/>
        </p:blipFill>
        <p:spPr>
          <a:xfrm>
            <a:off x="2074320" y="2304720"/>
            <a:ext cx="4995000" cy="1552680"/>
          </a:xfrm>
          <a:prstGeom prst="rect">
            <a:avLst/>
          </a:prstGeom>
          <a:ln>
            <a:noFill/>
          </a:ln>
        </p:spPr>
      </p:pic>
      <p:sp>
        <p:nvSpPr>
          <p:cNvPr id="127" name="CustomShape 2"/>
          <p:cNvSpPr/>
          <p:nvPr/>
        </p:nvSpPr>
        <p:spPr>
          <a:xfrm rot="5430000">
            <a:off x="7009560" y="3022920"/>
            <a:ext cx="2170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CustomShape 3"/>
          <p:cNvSpPr/>
          <p:nvPr/>
        </p:nvSpPr>
        <p:spPr>
          <a:xfrm>
            <a:off x="524520" y="358200"/>
            <a:ext cx="8502840" cy="64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1000"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Formularios: &lt;label&gt;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129" name="CustomShape 4"/>
          <p:cNvSpPr/>
          <p:nvPr/>
        </p:nvSpPr>
        <p:spPr>
          <a:xfrm rot="6000">
            <a:off x="553320" y="96084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30" name="Group 5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131" name="CustomShape 6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2" name="CustomShape 7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33" name="Group 8"/>
          <p:cNvGrpSpPr/>
          <p:nvPr/>
        </p:nvGrpSpPr>
        <p:grpSpPr>
          <a:xfrm>
            <a:off x="7967880" y="597600"/>
            <a:ext cx="320400" cy="387720"/>
            <a:chOff x="7967880" y="597600"/>
            <a:chExt cx="320400" cy="387720"/>
          </a:xfrm>
        </p:grpSpPr>
        <p:sp>
          <p:nvSpPr>
            <p:cNvPr id="134" name="CustomShape 9"/>
            <p:cNvSpPr/>
            <p:nvPr/>
          </p:nvSpPr>
          <p:spPr>
            <a:xfrm>
              <a:off x="7967880" y="62748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5" name="CustomShape 10"/>
            <p:cNvSpPr/>
            <p:nvPr/>
          </p:nvSpPr>
          <p:spPr>
            <a:xfrm>
              <a:off x="7996320" y="59760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6" name="CustomShape 11"/>
            <p:cNvSpPr/>
            <p:nvPr/>
          </p:nvSpPr>
          <p:spPr>
            <a:xfrm>
              <a:off x="8223480" y="597600"/>
              <a:ext cx="64800" cy="6480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469800" y="1180440"/>
            <a:ext cx="8303760" cy="31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0" lang="es-AR" sz="1840" spc="-1" strike="noStrike">
                <a:solidFill>
                  <a:srgbClr val="000000"/>
                </a:solidFill>
                <a:latin typeface="Archivo Black"/>
                <a:ea typeface="Archivo Black"/>
              </a:rPr>
              <a:t>Atributos del tag &lt;input&gt;</a:t>
            </a:r>
            <a:endParaRPr b="0" lang="es-AR" sz="1840" spc="-1" strike="noStrike">
              <a:latin typeface="Arial"/>
            </a:endParaRPr>
          </a:p>
          <a:p>
            <a:pPr marL="457200" indent="-34272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type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este valor puede tener muchos valores: text, email, checkbox, color, date, file, hidden, etc. en función del tipo de campo que queramos.</a:t>
            </a:r>
            <a:endParaRPr b="0" lang="es-AR" sz="1400" spc="-1" strike="noStrike"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id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este atributo es obligatorio si en el elemento label tiene un atributo for, en tal caso deberá contener un identificador único en la página.</a:t>
            </a:r>
            <a:endParaRPr b="0" lang="es-AR" sz="1400" spc="-1" strike="noStrike"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name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representa el nombre asignado al campo cuando se envía la petición HTTP.</a:t>
            </a:r>
            <a:endParaRPr b="0" lang="es-AR" sz="1400" spc="-1" strike="noStrike"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size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define el tamaño de la caja de texto en número de caracteres visibles.</a:t>
            </a:r>
            <a:endParaRPr b="0" lang="es-AR" sz="1400" spc="-1" strike="noStrike"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maxlength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indica el tamaño máximo del texto, en número de caracteres, que puede ser escrito en el campo.</a:t>
            </a:r>
            <a:endParaRPr b="0" lang="es-AR" sz="1400" spc="-1" strike="noStrike"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value</a:t>
            </a: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representa el valor que se asignará al campo cuando se envíe la petición HTTP. Permite asignar un valor por defecto al campo.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524520" y="358200"/>
            <a:ext cx="8502840" cy="64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1000"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Formularios: &lt;input&gt;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139" name="CustomShape 3"/>
          <p:cNvSpPr/>
          <p:nvPr/>
        </p:nvSpPr>
        <p:spPr>
          <a:xfrm rot="6000">
            <a:off x="553320" y="96084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40" name="Group 4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141" name="CustomShape 5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2" name="CustomShape 6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43" name="Group 7"/>
          <p:cNvGrpSpPr/>
          <p:nvPr/>
        </p:nvGrpSpPr>
        <p:grpSpPr>
          <a:xfrm>
            <a:off x="7967880" y="597600"/>
            <a:ext cx="320400" cy="387720"/>
            <a:chOff x="7967880" y="597600"/>
            <a:chExt cx="320400" cy="387720"/>
          </a:xfrm>
        </p:grpSpPr>
        <p:sp>
          <p:nvSpPr>
            <p:cNvPr id="144" name="CustomShape 8"/>
            <p:cNvSpPr/>
            <p:nvPr/>
          </p:nvSpPr>
          <p:spPr>
            <a:xfrm>
              <a:off x="7967880" y="62748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5" name="CustomShape 9"/>
            <p:cNvSpPr/>
            <p:nvPr/>
          </p:nvSpPr>
          <p:spPr>
            <a:xfrm>
              <a:off x="7996320" y="59760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6" name="CustomShape 10"/>
            <p:cNvSpPr/>
            <p:nvPr/>
          </p:nvSpPr>
          <p:spPr>
            <a:xfrm>
              <a:off x="8223480" y="597600"/>
              <a:ext cx="64800" cy="6480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460440" y="1668600"/>
            <a:ext cx="3767400" cy="2561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44000"/>
          </a:bodyPr>
          <a:p>
            <a:pPr>
              <a:lnSpc>
                <a:spcPct val="115000"/>
              </a:lnSpc>
            </a:pPr>
            <a:endParaRPr b="0" lang="es-AR" sz="1800" spc="-1" strike="noStrike">
              <a:latin typeface="Arial"/>
            </a:endParaRPr>
          </a:p>
          <a:p>
            <a:pPr marL="457200" indent="-32400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SzPct val="108000"/>
              <a:buFont typeface="Montserrat"/>
              <a:buChar char="●"/>
            </a:pPr>
            <a:r>
              <a:rPr b="1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text</a:t>
            </a:r>
            <a:r>
              <a:rPr b="0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Párrafo ingresar una cadena alfanumérica.</a:t>
            </a:r>
            <a:endParaRPr b="0" lang="es-AR" sz="1800" spc="-1" strike="noStrike">
              <a:latin typeface="Arial"/>
            </a:endParaRPr>
          </a:p>
          <a:p>
            <a:pPr marL="457200" indent="-324000">
              <a:lnSpc>
                <a:spcPct val="115000"/>
              </a:lnSpc>
              <a:buClr>
                <a:srgbClr val="595959"/>
              </a:buClr>
              <a:buSzPct val="108000"/>
              <a:buFont typeface="Montserrat"/>
              <a:buChar char="●"/>
            </a:pPr>
            <a:r>
              <a:rPr b="1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number</a:t>
            </a:r>
            <a:r>
              <a:rPr b="0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sólo permite seleccionar un número.</a:t>
            </a:r>
            <a:endParaRPr b="0" lang="es-AR" sz="1800" spc="-1" strike="noStrike">
              <a:latin typeface="Arial"/>
            </a:endParaRPr>
          </a:p>
          <a:p>
            <a:pPr marL="457200" indent="-324000">
              <a:lnSpc>
                <a:spcPct val="115000"/>
              </a:lnSpc>
              <a:buClr>
                <a:srgbClr val="595959"/>
              </a:buClr>
              <a:buSzPct val="108000"/>
              <a:buFont typeface="Montserrat"/>
              <a:buChar char="●"/>
            </a:pPr>
            <a:r>
              <a:rPr b="1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date</a:t>
            </a:r>
            <a:r>
              <a:rPr b="0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ofrece un calendario para cargar la fecha.</a:t>
            </a:r>
            <a:endParaRPr b="0" lang="es-AR" sz="1800" spc="-1" strike="noStrike">
              <a:latin typeface="Arial"/>
            </a:endParaRPr>
          </a:p>
          <a:p>
            <a:pPr marL="457200" indent="-324000">
              <a:lnSpc>
                <a:spcPct val="115000"/>
              </a:lnSpc>
              <a:buClr>
                <a:srgbClr val="595959"/>
              </a:buClr>
              <a:buSzPct val="108000"/>
              <a:buFont typeface="Montserrat"/>
              <a:buChar char="●"/>
            </a:pPr>
            <a:r>
              <a:rPr b="1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password</a:t>
            </a:r>
            <a:r>
              <a:rPr b="0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oculta el texto que se está ingresando en el campo.</a:t>
            </a:r>
            <a:endParaRPr b="0" lang="es-AR" sz="1800" spc="-1" strike="noStrike">
              <a:latin typeface="Arial"/>
            </a:endParaRPr>
          </a:p>
          <a:p>
            <a:pPr marL="457200" indent="-324000">
              <a:lnSpc>
                <a:spcPct val="115000"/>
              </a:lnSpc>
              <a:buClr>
                <a:srgbClr val="595959"/>
              </a:buClr>
              <a:buSzPct val="108000"/>
              <a:buFont typeface="Montserrat"/>
              <a:buChar char="●"/>
            </a:pPr>
            <a:r>
              <a:rPr b="1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email</a:t>
            </a:r>
            <a:r>
              <a:rPr b="0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valida que sea un mail.</a:t>
            </a:r>
            <a:endParaRPr b="0" lang="es-AR" sz="1800" spc="-1" strike="noStrike">
              <a:latin typeface="Arial"/>
            </a:endParaRPr>
          </a:p>
          <a:p>
            <a:pPr marL="457200" indent="-324000">
              <a:lnSpc>
                <a:spcPct val="115000"/>
              </a:lnSpc>
              <a:buClr>
                <a:srgbClr val="595959"/>
              </a:buClr>
              <a:buSzPct val="108000"/>
              <a:buFont typeface="Montserrat"/>
              <a:buChar char="●"/>
            </a:pPr>
            <a:r>
              <a:rPr b="1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url</a:t>
            </a:r>
            <a:r>
              <a:rPr b="0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valida que sea una url.</a:t>
            </a:r>
            <a:endParaRPr b="0" lang="es-AR" sz="1800" spc="-1" strike="noStrike">
              <a:latin typeface="Arial"/>
            </a:endParaRPr>
          </a:p>
          <a:p>
            <a:pPr marL="457200" indent="-290520">
              <a:lnSpc>
                <a:spcPct val="115000"/>
              </a:lnSpc>
              <a:buClr>
                <a:srgbClr val="000000"/>
              </a:buClr>
              <a:buSzPct val="78000"/>
              <a:buFont typeface="Archivo Narrow"/>
              <a:buChar char="●"/>
            </a:pPr>
            <a:r>
              <a:rPr b="1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image</a:t>
            </a:r>
            <a:r>
              <a:rPr b="0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define una imagen como botón de envío.</a:t>
            </a:r>
            <a:endParaRPr b="0" lang="es-AR" sz="1800" spc="-1" strike="noStrike">
              <a:latin typeface="Arial"/>
            </a:endParaRPr>
          </a:p>
          <a:p>
            <a:pPr>
              <a:lnSpc>
                <a:spcPct val="115000"/>
              </a:lnSpc>
            </a:pPr>
            <a:endParaRPr b="0" lang="es-AR" sz="1800" spc="-1" strike="noStrike"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4572000" y="1758240"/>
            <a:ext cx="3663360" cy="2751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97000"/>
          </a:bodyPr>
          <a:p>
            <a:pPr>
              <a:lnSpc>
                <a:spcPct val="115000"/>
              </a:lnSpc>
            </a:pPr>
            <a:endParaRPr b="0" lang="es-AR" sz="1800" spc="-1" strike="noStrike">
              <a:latin typeface="Arial"/>
            </a:endParaRPr>
          </a:p>
          <a:p>
            <a:pPr marL="457200" indent="-31968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tel</a:t>
            </a:r>
            <a:r>
              <a:rPr b="0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define un campo para ingresar un número de teléfono.</a:t>
            </a:r>
            <a:endParaRPr b="0" lang="es-AR" sz="1290" spc="-1" strike="noStrike">
              <a:latin typeface="Arial"/>
            </a:endParaRPr>
          </a:p>
          <a:p>
            <a:pPr marL="457200" indent="-31968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file</a:t>
            </a:r>
            <a:r>
              <a:rPr b="0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define un campo de selección de archivo.</a:t>
            </a:r>
            <a:endParaRPr b="0" lang="es-AR" sz="1290" spc="-1" strike="noStrike">
              <a:latin typeface="Arial"/>
            </a:endParaRPr>
          </a:p>
          <a:p>
            <a:pPr marL="457200" indent="-31968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button</a:t>
            </a:r>
            <a:r>
              <a:rPr b="0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activa código JavaScript cuando se hace clic en él.</a:t>
            </a:r>
            <a:endParaRPr b="0" lang="es-AR" sz="1290" spc="-1" strike="noStrike">
              <a:latin typeface="Arial"/>
            </a:endParaRPr>
          </a:p>
          <a:p>
            <a:pPr marL="457200" indent="-31968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checkbox</a:t>
            </a:r>
            <a:r>
              <a:rPr b="0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permite elegir varias opciones.</a:t>
            </a:r>
            <a:endParaRPr b="0" lang="es-AR" sz="1290" spc="-1" strike="noStrike">
              <a:latin typeface="Arial"/>
            </a:endParaRPr>
          </a:p>
          <a:p>
            <a:pPr marL="457200" indent="-31968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0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radio: permite elegir una opción entre varias posibles.</a:t>
            </a:r>
            <a:endParaRPr b="0" lang="es-AR" sz="1290" spc="-1" strike="noStrike">
              <a:latin typeface="Arial"/>
            </a:endParaRPr>
          </a:p>
          <a:p>
            <a:pPr marL="457200" indent="-31968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range</a:t>
            </a:r>
            <a:r>
              <a:rPr b="0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define un control de rango (como un control deslizante).</a:t>
            </a:r>
            <a:endParaRPr b="0" lang="es-AR" sz="1290" spc="-1" strike="noStrike">
              <a:latin typeface="Arial"/>
            </a:endParaRPr>
          </a:p>
          <a:p>
            <a:pPr marL="457200" indent="-319680">
              <a:lnSpc>
                <a:spcPct val="115000"/>
              </a:lnSpc>
              <a:buClr>
                <a:srgbClr val="595959"/>
              </a:buClr>
              <a:buFont typeface="Montserrat"/>
              <a:buChar char="●"/>
            </a:pPr>
            <a:r>
              <a:rPr b="1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submit</a:t>
            </a:r>
            <a:r>
              <a:rPr b="0" lang="es-AR" sz="129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: botón enviar.</a:t>
            </a:r>
            <a:endParaRPr b="0" lang="es-AR" sz="1290" spc="-1" strike="noStrike">
              <a:latin typeface="Arial"/>
            </a:endParaRPr>
          </a:p>
        </p:txBody>
      </p:sp>
      <p:sp>
        <p:nvSpPr>
          <p:cNvPr id="149" name="CustomShape 3"/>
          <p:cNvSpPr/>
          <p:nvPr/>
        </p:nvSpPr>
        <p:spPr>
          <a:xfrm>
            <a:off x="1018800" y="1319400"/>
            <a:ext cx="7573680" cy="572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26000"/>
          </a:bodyPr>
          <a:p>
            <a:pPr>
              <a:lnSpc>
                <a:spcPct val="115000"/>
              </a:lnSpc>
            </a:pPr>
            <a:r>
              <a:rPr b="0" lang="es-AR" sz="2270" spc="-1" strike="noStrike">
                <a:solidFill>
                  <a:srgbClr val="000000"/>
                </a:solidFill>
                <a:latin typeface="Archivo Black"/>
                <a:ea typeface="Archivo Black"/>
              </a:rPr>
              <a:t>El atributo type de la etiqueta &lt;input&gt; valida el tipo de dato de entrada:</a:t>
            </a:r>
            <a:endParaRPr b="0" lang="es-AR" sz="2270" spc="-1" strike="noStrike">
              <a:latin typeface="Arial"/>
            </a:endParaRPr>
          </a:p>
        </p:txBody>
      </p:sp>
      <p:sp>
        <p:nvSpPr>
          <p:cNvPr id="150" name="CustomShape 4"/>
          <p:cNvSpPr/>
          <p:nvPr/>
        </p:nvSpPr>
        <p:spPr>
          <a:xfrm rot="5430000">
            <a:off x="3314520" y="3050640"/>
            <a:ext cx="2170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CustomShape 5"/>
          <p:cNvSpPr/>
          <p:nvPr/>
        </p:nvSpPr>
        <p:spPr>
          <a:xfrm>
            <a:off x="524520" y="358200"/>
            <a:ext cx="8502840" cy="64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1000"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Formularios: Atributo type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152" name="CustomShape 6"/>
          <p:cNvSpPr/>
          <p:nvPr/>
        </p:nvSpPr>
        <p:spPr>
          <a:xfrm rot="6000">
            <a:off x="553320" y="96084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53" name="Group 7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154" name="CustomShape 8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5" name="CustomShape 9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56" name="Group 10"/>
          <p:cNvGrpSpPr/>
          <p:nvPr/>
        </p:nvGrpSpPr>
        <p:grpSpPr>
          <a:xfrm>
            <a:off x="7967880" y="597600"/>
            <a:ext cx="320400" cy="387720"/>
            <a:chOff x="7967880" y="597600"/>
            <a:chExt cx="320400" cy="387720"/>
          </a:xfrm>
        </p:grpSpPr>
        <p:sp>
          <p:nvSpPr>
            <p:cNvPr id="157" name="CustomShape 11"/>
            <p:cNvSpPr/>
            <p:nvPr/>
          </p:nvSpPr>
          <p:spPr>
            <a:xfrm>
              <a:off x="7967880" y="62748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8" name="CustomShape 12"/>
            <p:cNvSpPr/>
            <p:nvPr/>
          </p:nvSpPr>
          <p:spPr>
            <a:xfrm>
              <a:off x="7996320" y="59760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9" name="CustomShape 13"/>
            <p:cNvSpPr/>
            <p:nvPr/>
          </p:nvSpPr>
          <p:spPr>
            <a:xfrm>
              <a:off x="8223480" y="597600"/>
              <a:ext cx="64800" cy="6480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432000" y="1305000"/>
            <a:ext cx="8279640" cy="331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115000"/>
              </a:lnSpc>
            </a:pPr>
            <a:r>
              <a:rPr b="1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Ocultar texto para contraseñas:</a:t>
            </a:r>
            <a:endParaRPr b="0" lang="es-AR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Utilizamos el atributo type con el valor “password” para generar un campo input que oculte el texto que se está ingresando. </a:t>
            </a:r>
            <a:endParaRPr b="0" lang="es-AR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r>
              <a:rPr b="0" lang="es-AR" sz="18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Se utiliza, por ejemplo, para el ingreso de contraseñas. Reemplaza cada caracter ingresado por un asterisco.</a:t>
            </a:r>
            <a:endParaRPr b="0" lang="es-AR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</a:pPr>
            <a:endParaRPr b="0" lang="es-AR" sz="1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</a:pPr>
            <a:endParaRPr b="0" lang="es-AR" sz="1800" spc="-1" strike="noStrike">
              <a:latin typeface="Arial"/>
            </a:endParaRPr>
          </a:p>
        </p:txBody>
      </p:sp>
      <p:pic>
        <p:nvPicPr>
          <p:cNvPr id="161" name="Google Shape;198;g2f3869e9419_0_64" descr=""/>
          <p:cNvPicPr/>
          <p:nvPr/>
        </p:nvPicPr>
        <p:blipFill>
          <a:blip r:embed="rId2"/>
          <a:stretch/>
        </p:blipFill>
        <p:spPr>
          <a:xfrm>
            <a:off x="501840" y="3820680"/>
            <a:ext cx="2685600" cy="352080"/>
          </a:xfrm>
          <a:prstGeom prst="rect">
            <a:avLst/>
          </a:prstGeom>
          <a:ln>
            <a:noFill/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</p:pic>
      <p:sp>
        <p:nvSpPr>
          <p:cNvPr id="162" name="CustomShape 2"/>
          <p:cNvSpPr/>
          <p:nvPr/>
        </p:nvSpPr>
        <p:spPr>
          <a:xfrm>
            <a:off x="501840" y="3411720"/>
            <a:ext cx="5547600" cy="307440"/>
          </a:xfrm>
          <a:prstGeom prst="rect">
            <a:avLst/>
          </a:prstGeom>
          <a:solidFill>
            <a:srgbClr val="23262e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Clave: &lt;</a:t>
            </a:r>
            <a:r>
              <a:rPr b="0" lang="es-AR" sz="1400" spc="-1" strike="noStrike">
                <a:solidFill>
                  <a:srgbClr val="f92672"/>
                </a:solidFill>
                <a:latin typeface="Consolas"/>
                <a:ea typeface="Consolas"/>
              </a:rPr>
              <a:t>input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400" spc="-1" strike="noStrike">
                <a:solidFill>
                  <a:srgbClr val="ffe66d"/>
                </a:solidFill>
                <a:latin typeface="Consolas"/>
                <a:ea typeface="Consolas"/>
              </a:rPr>
              <a:t>type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400" spc="-1" strike="noStrike">
                <a:solidFill>
                  <a:srgbClr val="96e072"/>
                </a:solidFill>
                <a:latin typeface="Consolas"/>
                <a:ea typeface="Consolas"/>
              </a:rPr>
              <a:t>"password"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400" spc="-1" strike="noStrike">
                <a:solidFill>
                  <a:srgbClr val="ffe66d"/>
                </a:solidFill>
                <a:latin typeface="Consolas"/>
                <a:ea typeface="Consolas"/>
              </a:rPr>
              <a:t>name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400" spc="-1" strike="noStrike">
                <a:solidFill>
                  <a:srgbClr val="96e072"/>
                </a:solidFill>
                <a:latin typeface="Consolas"/>
                <a:ea typeface="Consolas"/>
              </a:rPr>
              <a:t>"clave"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 </a:t>
            </a:r>
            <a:r>
              <a:rPr b="0" lang="es-AR" sz="1400" spc="-1" strike="noStrike">
                <a:solidFill>
                  <a:srgbClr val="ffe66d"/>
                </a:solidFill>
                <a:latin typeface="Consolas"/>
                <a:ea typeface="Consolas"/>
              </a:rPr>
              <a:t>size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=</a:t>
            </a:r>
            <a:r>
              <a:rPr b="0" lang="es-AR" sz="1400" spc="-1" strike="noStrike">
                <a:solidFill>
                  <a:srgbClr val="96e072"/>
                </a:solidFill>
                <a:latin typeface="Consolas"/>
                <a:ea typeface="Consolas"/>
              </a:rPr>
              <a:t>"25"</a:t>
            </a:r>
            <a:r>
              <a:rPr b="0" lang="es-AR" sz="1400" spc="-1" strike="noStrike">
                <a:solidFill>
                  <a:srgbClr val="d5ced9"/>
                </a:solidFill>
                <a:latin typeface="Consolas"/>
                <a:ea typeface="Consolas"/>
              </a:rPr>
              <a:t>&gt;</a:t>
            </a:r>
            <a:endParaRPr b="0" lang="es-AR" sz="1400" spc="-1" strike="noStrike">
              <a:latin typeface="Arial"/>
            </a:endParaRPr>
          </a:p>
        </p:txBody>
      </p:sp>
      <p:sp>
        <p:nvSpPr>
          <p:cNvPr id="163" name="CustomShape 3"/>
          <p:cNvSpPr/>
          <p:nvPr/>
        </p:nvSpPr>
        <p:spPr>
          <a:xfrm>
            <a:off x="524520" y="358200"/>
            <a:ext cx="8502840" cy="64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1000"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Formularios: type=”password”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164" name="CustomShape 4"/>
          <p:cNvSpPr/>
          <p:nvPr/>
        </p:nvSpPr>
        <p:spPr>
          <a:xfrm rot="6000">
            <a:off x="553320" y="96084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65" name="Group 5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166" name="CustomShape 6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7" name="CustomShape 7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68" name="Group 8"/>
          <p:cNvGrpSpPr/>
          <p:nvPr/>
        </p:nvGrpSpPr>
        <p:grpSpPr>
          <a:xfrm>
            <a:off x="7967880" y="597600"/>
            <a:ext cx="320400" cy="387720"/>
            <a:chOff x="7967880" y="597600"/>
            <a:chExt cx="320400" cy="387720"/>
          </a:xfrm>
        </p:grpSpPr>
        <p:sp>
          <p:nvSpPr>
            <p:cNvPr id="169" name="CustomShape 9"/>
            <p:cNvSpPr/>
            <p:nvPr/>
          </p:nvSpPr>
          <p:spPr>
            <a:xfrm>
              <a:off x="7967880" y="62748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0" name="CustomShape 10"/>
            <p:cNvSpPr/>
            <p:nvPr/>
          </p:nvSpPr>
          <p:spPr>
            <a:xfrm>
              <a:off x="7996320" y="59760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1" name="CustomShape 11"/>
            <p:cNvSpPr/>
            <p:nvPr/>
          </p:nvSpPr>
          <p:spPr>
            <a:xfrm>
              <a:off x="8223480" y="597600"/>
              <a:ext cx="64800" cy="6480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ustomShape 1"/>
          <p:cNvSpPr/>
          <p:nvPr/>
        </p:nvSpPr>
        <p:spPr>
          <a:xfrm>
            <a:off x="432000" y="1305000"/>
            <a:ext cx="3980160" cy="331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/>
          </a:bodyPr>
          <a:p>
            <a:pPr>
              <a:lnSpc>
                <a:spcPct val="95000"/>
              </a:lnSpc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Los checkboxes permiten seleccionar algunas opciones de una lista. 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95000"/>
              </a:lnSpc>
              <a:spcBef>
                <a:spcPts val="1199"/>
              </a:spcBef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Se crean utilizando en un input el atributo type con el valor “checkbox”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95000"/>
              </a:lnSpc>
              <a:spcBef>
                <a:spcPts val="1199"/>
              </a:spcBef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Para que funcionen como una unidad, cada uno de estos input deben tener su atributo name con el mismo valor.</a:t>
            </a:r>
            <a:endParaRPr b="0" lang="es-AR" sz="1400" spc="-1" strike="noStrike">
              <a:latin typeface="Arial"/>
            </a:endParaRPr>
          </a:p>
          <a:p>
            <a:pPr>
              <a:lnSpc>
                <a:spcPct val="95000"/>
              </a:lnSpc>
              <a:spcBef>
                <a:spcPts val="1199"/>
              </a:spcBef>
              <a:spcAft>
                <a:spcPts val="1199"/>
              </a:spcAft>
            </a:pPr>
            <a:r>
              <a:rPr b="0" lang="es-AR" sz="1400" spc="-1" strike="noStrike">
                <a:solidFill>
                  <a:srgbClr val="000000"/>
                </a:solidFill>
                <a:latin typeface="Archivo Narrow"/>
                <a:ea typeface="Archivo Narrow"/>
              </a:rPr>
              <a:t>El atributo value contiene el valor que contendrá ese campo cuando la opción correspondiente esté seleccionada.</a:t>
            </a:r>
            <a:endParaRPr b="0" lang="es-AR" sz="1400" spc="-1" strike="noStrike">
              <a:latin typeface="Arial"/>
            </a:endParaRPr>
          </a:p>
        </p:txBody>
      </p:sp>
      <p:pic>
        <p:nvPicPr>
          <p:cNvPr id="173" name="Google Shape;214;g457b32c97c43fa49_79" descr=""/>
          <p:cNvPicPr/>
          <p:nvPr/>
        </p:nvPicPr>
        <p:blipFill>
          <a:blip r:embed="rId2"/>
          <a:stretch/>
        </p:blipFill>
        <p:spPr>
          <a:xfrm>
            <a:off x="4685040" y="1414440"/>
            <a:ext cx="3980160" cy="844200"/>
          </a:xfrm>
          <a:prstGeom prst="rect">
            <a:avLst/>
          </a:prstGeom>
          <a:ln>
            <a:noFill/>
          </a:ln>
        </p:spPr>
      </p:pic>
      <p:pic>
        <p:nvPicPr>
          <p:cNvPr id="174" name="Google Shape;215;g457b32c97c43fa49_79" descr=""/>
          <p:cNvPicPr/>
          <p:nvPr/>
        </p:nvPicPr>
        <p:blipFill>
          <a:blip r:embed="rId3"/>
          <a:stretch/>
        </p:blipFill>
        <p:spPr>
          <a:xfrm>
            <a:off x="5857200" y="2503440"/>
            <a:ext cx="1448640" cy="1687680"/>
          </a:xfrm>
          <a:prstGeom prst="rect">
            <a:avLst/>
          </a:prstGeom>
          <a:ln>
            <a:noFill/>
          </a:ln>
          <a:effectLst>
            <a:outerShdw algn="bl" blurRad="57150" dir="5400000" dist="19080" rotWithShape="0">
              <a:srgbClr val="000000">
                <a:alpha val="50000"/>
              </a:srgbClr>
            </a:outerShdw>
          </a:effectLst>
        </p:spPr>
      </p:pic>
      <p:sp>
        <p:nvSpPr>
          <p:cNvPr id="175" name="CustomShape 2"/>
          <p:cNvSpPr/>
          <p:nvPr/>
        </p:nvSpPr>
        <p:spPr>
          <a:xfrm rot="5430000">
            <a:off x="3336120" y="2861280"/>
            <a:ext cx="21704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76" name="CustomShape 3"/>
          <p:cNvSpPr/>
          <p:nvPr/>
        </p:nvSpPr>
        <p:spPr>
          <a:xfrm>
            <a:off x="524520" y="358200"/>
            <a:ext cx="8502840" cy="64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>
            <a:normAutofit fontScale="51000"/>
          </a:bodyPr>
          <a:p>
            <a:pPr>
              <a:lnSpc>
                <a:spcPct val="119000"/>
              </a:lnSpc>
            </a:pPr>
            <a:r>
              <a:rPr b="0" lang="es-AR" sz="3400" spc="-1" strike="noStrike">
                <a:solidFill>
                  <a:srgbClr val="000000"/>
                </a:solidFill>
                <a:latin typeface="Archivo Black"/>
                <a:ea typeface="Archivo Black"/>
              </a:rPr>
              <a:t>Formularios: type=”checkbox”</a:t>
            </a:r>
            <a:endParaRPr b="0" lang="es-AR" sz="3400" spc="-1" strike="noStrike">
              <a:latin typeface="Arial"/>
            </a:endParaRPr>
          </a:p>
        </p:txBody>
      </p:sp>
      <p:sp>
        <p:nvSpPr>
          <p:cNvPr id="177" name="CustomShape 4"/>
          <p:cNvSpPr/>
          <p:nvPr/>
        </p:nvSpPr>
        <p:spPr>
          <a:xfrm rot="6000">
            <a:off x="553320" y="960840"/>
            <a:ext cx="5246640" cy="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9360">
            <a:solidFill>
              <a:srgbClr val="9900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78" name="Group 5"/>
          <p:cNvGrpSpPr/>
          <p:nvPr/>
        </p:nvGrpSpPr>
        <p:grpSpPr>
          <a:xfrm>
            <a:off x="7822080" y="405000"/>
            <a:ext cx="611640" cy="772920"/>
            <a:chOff x="7822080" y="405000"/>
            <a:chExt cx="611640" cy="772920"/>
          </a:xfrm>
        </p:grpSpPr>
        <p:sp>
          <p:nvSpPr>
            <p:cNvPr id="179" name="CustomShape 6"/>
            <p:cNvSpPr/>
            <p:nvPr/>
          </p:nvSpPr>
          <p:spPr>
            <a:xfrm>
              <a:off x="7822080" y="423720"/>
              <a:ext cx="611640" cy="754200"/>
            </a:xfrm>
            <a:custGeom>
              <a:avLst/>
              <a:gdLst/>
              <a:ahLst/>
              <a:rect l="l" t="t" r="r" b="b"/>
              <a:pathLst>
                <a:path w="354123" h="385318">
                  <a:moveTo>
                    <a:pt x="0" y="0"/>
                  </a:moveTo>
                  <a:lnTo>
                    <a:pt x="354123" y="0"/>
                  </a:lnTo>
                  <a:lnTo>
                    <a:pt x="354123" y="385318"/>
                  </a:lnTo>
                  <a:lnTo>
                    <a:pt x="0" y="385318"/>
                  </a:lnTo>
                  <a:close/>
                </a:path>
              </a:pathLst>
            </a:custGeom>
            <a:solidFill>
              <a:srgbClr val="d2a6f4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0" name="CustomShape 7"/>
            <p:cNvSpPr/>
            <p:nvPr/>
          </p:nvSpPr>
          <p:spPr>
            <a:xfrm>
              <a:off x="7822080" y="405000"/>
              <a:ext cx="611640" cy="77292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81" name="Group 8"/>
          <p:cNvGrpSpPr/>
          <p:nvPr/>
        </p:nvGrpSpPr>
        <p:grpSpPr>
          <a:xfrm>
            <a:off x="7967880" y="597600"/>
            <a:ext cx="320400" cy="387720"/>
            <a:chOff x="7967880" y="597600"/>
            <a:chExt cx="320400" cy="387720"/>
          </a:xfrm>
        </p:grpSpPr>
        <p:sp>
          <p:nvSpPr>
            <p:cNvPr id="182" name="CustomShape 9"/>
            <p:cNvSpPr/>
            <p:nvPr/>
          </p:nvSpPr>
          <p:spPr>
            <a:xfrm>
              <a:off x="7967880" y="62748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3" name="CustomShape 10"/>
            <p:cNvSpPr/>
            <p:nvPr/>
          </p:nvSpPr>
          <p:spPr>
            <a:xfrm>
              <a:off x="7996320" y="597600"/>
              <a:ext cx="291960" cy="357840"/>
            </a:xfrm>
            <a:custGeom>
              <a:avLst/>
              <a:gdLst/>
              <a:ahLst/>
              <a:rect l="l" t="t" r="r" b="b"/>
              <a:pathLst>
                <a:path w="15143" h="18562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4" name="CustomShape 11"/>
            <p:cNvSpPr/>
            <p:nvPr/>
          </p:nvSpPr>
          <p:spPr>
            <a:xfrm>
              <a:off x="8223480" y="597600"/>
              <a:ext cx="64800" cy="64800"/>
            </a:xfrm>
            <a:custGeom>
              <a:avLst/>
              <a:gdLst/>
              <a:ahLst/>
              <a:rect l="l" t="t" r="r" b="b"/>
              <a:pathLst>
                <a:path w="3371" h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LibreOffice/6.1.5.2$Linux_X86_64 LibreOffice_project/10$Build-2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es-AR</dc:language>
  <cp:lastModifiedBy/>
  <dcterms:modified xsi:type="dcterms:W3CDTF">2024-10-21T13:37:23Z</dcterms:modified>
  <cp:revision>1</cp:revision>
  <dc:subject/>
  <dc:title/>
</cp:coreProperties>
</file>