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61.png" ContentType="image/png"/>
  <Override PartName="/ppt/media/image59.jpeg" ContentType="image/jpeg"/>
  <Override PartName="/ppt/media/image54.png" ContentType="image/png"/>
  <Override PartName="/ppt/media/image53.png" ContentType="image/png"/>
  <Override PartName="/ppt/media/image52.jpeg" ContentType="image/jpeg"/>
  <Override PartName="/ppt/media/image51.png" ContentType="image/png"/>
  <Override PartName="/ppt/media/image50.png" ContentType="image/png"/>
  <Override PartName="/ppt/media/image49.jpeg" ContentType="image/jpeg"/>
  <Override PartName="/ppt/media/image48.png" ContentType="image/png"/>
  <Override PartName="/ppt/media/image45.png" ContentType="image/png"/>
  <Override PartName="/ppt/media/image44.jpeg" ContentType="image/jpeg"/>
  <Override PartName="/ppt/media/image42.png" ContentType="image/png"/>
  <Override PartName="/ppt/media/image41.jpeg" ContentType="image/jpeg"/>
  <Override PartName="/ppt/media/image40.png" ContentType="image/png"/>
  <Override PartName="/ppt/media/image39.jpeg" ContentType="image/jpeg"/>
  <Override PartName="/ppt/media/image38.jpeg" ContentType="image/jpeg"/>
  <Override PartName="/ppt/media/image37.jpeg" ContentType="image/jpeg"/>
  <Override PartName="/ppt/media/image14.png" ContentType="image/png"/>
  <Override PartName="/ppt/media/image12.png" ContentType="image/png"/>
  <Override PartName="/ppt/media/image16.png" ContentType="image/png"/>
  <Override PartName="/ppt/media/image6.jpeg" ContentType="image/jpeg"/>
  <Override PartName="/ppt/media/image17.png" ContentType="image/png"/>
  <Override PartName="/ppt/media/image19.png" ContentType="image/png"/>
  <Override PartName="/ppt/media/image21.png" ContentType="image/png"/>
  <Override PartName="/ppt/media/image47.png" ContentType="image/png"/>
  <Override PartName="/ppt/media/image22.png" ContentType="image/png"/>
  <Override PartName="/ppt/media/image24.png" ContentType="image/png"/>
  <Override PartName="/ppt/media/image28.png" ContentType="image/png"/>
  <Override PartName="/ppt/media/image55.png" ContentType="image/png"/>
  <Override PartName="/ppt/media/image30.png" ContentType="image/png"/>
  <Override PartName="/ppt/media/image57.png" ContentType="image/png"/>
  <Override PartName="/ppt/media/image32.png" ContentType="image/png"/>
  <Override PartName="/ppt/media/image33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43.jpeg" ContentType="image/jpeg"/>
  <Override PartName="/ppt/media/image10.jpeg" ContentType="image/jpeg"/>
  <Override PartName="/ppt/media/image46.jpeg" ContentType="image/jpeg"/>
  <Override PartName="/ppt/media/image13.jpeg" ContentType="image/jpeg"/>
  <Override PartName="/ppt/media/image15.jpeg" ContentType="image/jpeg"/>
  <Override PartName="/ppt/media/image18.jpeg" ContentType="image/jpeg"/>
  <Override PartName="/ppt/media/image9.png" ContentType="image/png"/>
  <Override PartName="/ppt/media/image7.png" ContentType="image/png"/>
  <Override PartName="/ppt/media/image2.png" ContentType="image/png"/>
  <Override PartName="/ppt/media/image8.png" ContentType="image/png"/>
  <Override PartName="/ppt/media/image60.png" ContentType="image/png"/>
  <Override PartName="/ppt/media/image5.png" ContentType="image/png"/>
  <Override PartName="/ppt/media/image4.png" ContentType="image/png"/>
  <Override PartName="/ppt/media/image20.jpeg" ContentType="image/jpeg"/>
  <Override PartName="/ppt/media/image56.jpeg" ContentType="image/jpeg"/>
  <Override PartName="/ppt/media/image1.jpeg" ContentType="image/jpeg"/>
  <Override PartName="/ppt/media/image23.jpeg" ContentType="image/jpeg"/>
  <Override PartName="/ppt/media/image58.jpeg" ContentType="image/jpeg"/>
  <Override PartName="/ppt/media/image3.jpeg" ContentType="image/jpeg"/>
  <Override PartName="/ppt/media/image25.jpeg" ContentType="image/jpeg"/>
  <Override PartName="/ppt/media/image27.jpeg" ContentType="image/jpeg"/>
  <Override PartName="/ppt/media/image26.png" ContentType="image/png"/>
  <Override PartName="/ppt/media/image29.jpeg" ContentType="image/jpeg"/>
  <Override PartName="/ppt/media/image31.jpeg" ContentType="image/jpeg"/>
  <Override PartName="/ppt/media/image34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381240" y="694800"/>
            <a:ext cx="6095160" cy="3428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desplazar la página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2000" spc="-1" strike="noStrike">
                <a:latin typeface="Arial"/>
              </a:rPr>
              <a:t>Pulse para editar el formato de las notas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1400" spc="-1" strike="noStrike">
                <a:latin typeface="Times New Roman"/>
              </a:rPr>
              <a:t>&lt;cabecera&gt;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600CB1E-316D-4DF8-A8D9-67F1CCDA854D}" type="slidenum">
              <a:rPr b="0" lang="es-AR" sz="1400" spc="-1" strike="noStrike">
                <a:latin typeface="Times New Roman"/>
              </a:rPr>
              <a:t>&lt;número&gt;</a:t>
            </a:fld>
            <a:endParaRPr b="0" lang="es-A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1.7.2013</a:t>
            </a:r>
            <a:endParaRPr b="0" lang="es-AR" sz="1200" spc="-1" strike="noStrike">
              <a:latin typeface="Times New Roman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Img"/>
          </p:nvPr>
        </p:nvSpPr>
        <p:spPr>
          <a:xfrm>
            <a:off x="2857680" y="512640"/>
            <a:ext cx="3428640" cy="2566800"/>
          </a:xfrm>
          <a:prstGeom prst="rect">
            <a:avLst/>
          </a:prstGeom>
        </p:spPr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  <p:sp>
        <p:nvSpPr>
          <p:cNvPr id="341" name="TextShape 5"/>
          <p:cNvSpPr txBox="1"/>
          <p:nvPr/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342" name="TextShape 6"/>
          <p:cNvSpPr txBox="1"/>
          <p:nvPr/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‹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#›</a:t>
            </a:r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1.7.2013</a:t>
            </a:r>
            <a:endParaRPr b="0" lang="es-AR" sz="1200" spc="-1" strike="noStrike">
              <a:latin typeface="Times New Roman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Img"/>
          </p:nvPr>
        </p:nvSpPr>
        <p:spPr>
          <a:xfrm>
            <a:off x="2857680" y="512640"/>
            <a:ext cx="3428640" cy="2566800"/>
          </a:xfrm>
          <a:prstGeom prst="rect">
            <a:avLst/>
          </a:prstGeom>
        </p:spPr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  <p:sp>
        <p:nvSpPr>
          <p:cNvPr id="349" name="TextShape 5"/>
          <p:cNvSpPr txBox="1"/>
          <p:nvPr/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350" name="TextShape 6"/>
          <p:cNvSpPr txBox="1"/>
          <p:nvPr/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‹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#›</a:t>
            </a:r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Hoja genérica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100" spc="-1" strike="noStrike">
                <a:solidFill>
                  <a:srgbClr val="000000"/>
                </a:solidFill>
                <a:latin typeface="Arial"/>
                <a:ea typeface="Arial"/>
              </a:rPr>
              <a:t>Se puede utilizar para títulos o resaltar conceptos.</a:t>
            </a:r>
            <a:endParaRPr b="0" lang="es-AR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es-AR" sz="5200" spc="-1" strike="noStrike">
                <a:solidFill>
                  <a:srgbClr val="000000"/>
                </a:solidFill>
                <a:latin typeface="Arial"/>
              </a:rPr>
              <a:t>Pulse para </a:t>
            </a:r>
            <a:r>
              <a:rPr b="0" lang="es-AR" sz="5200" spc="-1" strike="noStrike">
                <a:solidFill>
                  <a:srgbClr val="000000"/>
                </a:solidFill>
                <a:latin typeface="Arial"/>
              </a:rPr>
              <a:t>editar el </a:t>
            </a:r>
            <a:r>
              <a:rPr b="0" lang="es-AR" sz="5200" spc="-1" strike="noStrike">
                <a:solidFill>
                  <a:srgbClr val="000000"/>
                </a:solidFill>
                <a:latin typeface="Arial"/>
              </a:rPr>
              <a:t>formato del </a:t>
            </a:r>
            <a:r>
              <a:rPr b="0" lang="es-AR" sz="5200" spc="-1" strike="noStrike">
                <a:solidFill>
                  <a:srgbClr val="000000"/>
                </a:solidFill>
                <a:latin typeface="Arial"/>
              </a:rPr>
              <a:t>texto de </a:t>
            </a:r>
            <a:r>
              <a:rPr b="0" lang="es-AR" sz="5200" spc="-1" strike="noStrike">
                <a:solidFill>
                  <a:srgbClr val="000000"/>
                </a:solidFill>
                <a:latin typeface="Arial"/>
              </a:rPr>
              <a:t>título</a:t>
            </a:r>
            <a:endParaRPr b="0" lang="es-A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F9AC6D5B-C551-4BCF-8940-960961C2361D}" type="slidenum">
              <a:rPr b="0" lang="es-A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AR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es-AR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B90397B5-237C-4EFA-BB03-12D7E5A95FF1}" type="slidenum">
              <a:rPr b="0" lang="es-A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A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366A82AE-01CE-409C-88C9-AE0AE085EA14}" type="slidenum">
              <a:rPr b="0" lang="es-AR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AR" sz="1000" spc="-1" strike="noStrike"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hyperlink" Target="https://convertico.com/" TargetMode="Externa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hyperlink" Target="https://convertico.com/" TargetMode="External"/><Relationship Id="rId6" Type="http://schemas.openxmlformats.org/officeDocument/2006/relationships/slideLayout" Target="../slideLayouts/slideLayout15.xml"/><Relationship Id="rId7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hyperlink" Target="https://www.w3schools.com/tags/att_audio_preload.asp" TargetMode="External"/><Relationship Id="rId3" Type="http://schemas.openxmlformats.org/officeDocument/2006/relationships/hyperlink" Target="https://www.w3schools.com/tags/att_audio_src.asp" TargetMode="External"/><Relationship Id="rId4" Type="http://schemas.openxmlformats.org/officeDocument/2006/relationships/hyperlink" Target="https://www.w3schools.com/tags/att_audio_controls.asp" TargetMode="External"/><Relationship Id="rId5" Type="http://schemas.openxmlformats.org/officeDocument/2006/relationships/hyperlink" Target="https://www.w3schools.com/tags/att_audio_autoplay.asp" TargetMode="External"/><Relationship Id="rId6" Type="http://schemas.openxmlformats.org/officeDocument/2006/relationships/hyperlink" Target="https://www.w3schools.com/tags/att_audio_loop.asp" TargetMode="External"/><Relationship Id="rId7" Type="http://schemas.openxmlformats.org/officeDocument/2006/relationships/hyperlink" Target="https://www.w3schools.com/tags/att_audio_muted.asp" TargetMode="External"/><Relationship Id="rId8" Type="http://schemas.openxmlformats.org/officeDocument/2006/relationships/hyperlink" Target="https://www.w3schools.com/tags/tag_audio.asp" TargetMode="External"/><Relationship Id="rId9" Type="http://schemas.openxmlformats.org/officeDocument/2006/relationships/slideLayout" Target="../slideLayouts/slideLayout15.xml"/><Relationship Id="rId10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hyperlink" Target="https://www.w3schools.com/tags/att_video_controls.asp" TargetMode="External"/><Relationship Id="rId3" Type="http://schemas.openxmlformats.org/officeDocument/2006/relationships/hyperlink" Target="https://www.w3schools.com/tags/att_video_poster.asp" TargetMode="External"/><Relationship Id="rId4" Type="http://schemas.openxmlformats.org/officeDocument/2006/relationships/hyperlink" Target="https://www.w3schools.com/tags/att_video_height.asp" TargetMode="External"/><Relationship Id="rId5" Type="http://schemas.openxmlformats.org/officeDocument/2006/relationships/hyperlink" Target="https://www.w3schools.com/tags/att_video_width.asp" TargetMode="External"/><Relationship Id="rId6" Type="http://schemas.openxmlformats.org/officeDocument/2006/relationships/hyperlink" Target="https://www.w3schools.com/tags/tag_video.asp" TargetMode="External"/><Relationship Id="rId7" Type="http://schemas.openxmlformats.org/officeDocument/2006/relationships/slideLayout" Target="../slideLayouts/slideLayout15.xml"/><Relationship Id="rId8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hyperlink" Target="https://www.google.com.ar/maps" TargetMode="External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"/>
          <p:cNvGrpSpPr/>
          <p:nvPr/>
        </p:nvGrpSpPr>
        <p:grpSpPr>
          <a:xfrm>
            <a:off x="3074040" y="1903680"/>
            <a:ext cx="993600" cy="1109160"/>
            <a:chOff x="3074040" y="1903680"/>
            <a:chExt cx="993600" cy="1109160"/>
          </a:xfrm>
        </p:grpSpPr>
        <p:sp>
          <p:nvSpPr>
            <p:cNvPr id="124" name="CustomShape 2"/>
            <p:cNvSpPr/>
            <p:nvPr/>
          </p:nvSpPr>
          <p:spPr>
            <a:xfrm>
              <a:off x="3074040" y="1930320"/>
              <a:ext cx="99360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CustomShape 3"/>
            <p:cNvSpPr/>
            <p:nvPr/>
          </p:nvSpPr>
          <p:spPr>
            <a:xfrm>
              <a:off x="3074040" y="1903680"/>
              <a:ext cx="99324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6" name="CustomShape 4"/>
          <p:cNvSpPr/>
          <p:nvPr/>
        </p:nvSpPr>
        <p:spPr>
          <a:xfrm>
            <a:off x="4369680" y="2196720"/>
            <a:ext cx="3159720" cy="61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Listas</a:t>
            </a:r>
            <a:endParaRPr b="0" lang="es-AR" sz="3400" spc="-1" strike="noStrike">
              <a:latin typeface="Arial"/>
            </a:endParaRPr>
          </a:p>
        </p:txBody>
      </p:sp>
      <p:pic>
        <p:nvPicPr>
          <p:cNvPr id="127" name="Google Shape;96;g2f37fd7ba01_0_0" descr=""/>
          <p:cNvPicPr/>
          <p:nvPr/>
        </p:nvPicPr>
        <p:blipFill>
          <a:blip r:embed="rId2"/>
          <a:stretch/>
        </p:blipFill>
        <p:spPr>
          <a:xfrm>
            <a:off x="3210840" y="2098440"/>
            <a:ext cx="719640" cy="7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"/>
          <p:cNvGrpSpPr/>
          <p:nvPr/>
        </p:nvGrpSpPr>
        <p:grpSpPr>
          <a:xfrm>
            <a:off x="1709640" y="1825920"/>
            <a:ext cx="960480" cy="1109520"/>
            <a:chOff x="1709640" y="1825920"/>
            <a:chExt cx="960480" cy="1109520"/>
          </a:xfrm>
        </p:grpSpPr>
        <p:sp>
          <p:nvSpPr>
            <p:cNvPr id="194" name="CustomShape 2"/>
            <p:cNvSpPr/>
            <p:nvPr/>
          </p:nvSpPr>
          <p:spPr>
            <a:xfrm>
              <a:off x="1709640" y="1852920"/>
              <a:ext cx="96048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3"/>
            <p:cNvSpPr/>
            <p:nvPr/>
          </p:nvSpPr>
          <p:spPr>
            <a:xfrm>
              <a:off x="1709640" y="1825920"/>
              <a:ext cx="96012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6" name="CustomShape 4"/>
          <p:cNvSpPr/>
          <p:nvPr/>
        </p:nvSpPr>
        <p:spPr>
          <a:xfrm>
            <a:off x="2777040" y="2005200"/>
            <a:ext cx="5801400" cy="85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Tipos de elementos</a:t>
            </a:r>
            <a:endParaRPr b="0" lang="es-AR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 </a:t>
            </a:r>
            <a:r>
              <a:rPr b="0" lang="es-AR" sz="16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Elementos en bloque y elementos en línea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197" name="Google Shape;210;g334deca7453f80b4_90" descr=""/>
          <p:cNvPicPr/>
          <p:nvPr/>
        </p:nvPicPr>
        <p:blipFill>
          <a:blip r:embed="rId2"/>
          <a:stretch/>
        </p:blipFill>
        <p:spPr>
          <a:xfrm>
            <a:off x="1807560" y="2015640"/>
            <a:ext cx="764640" cy="72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910440" y="1449360"/>
            <a:ext cx="7323120" cy="118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HTML clasifica a todos los elementos en dos grupos: inline y block. De por defecto, los elementos en bloque comienzan en una nueva línea y los elementos en línea pueden comenzar en cualquier parte de una línea.</a:t>
            </a:r>
            <a:endParaRPr b="0" lang="es-AR" sz="1400" spc="-1" strike="noStrike">
              <a:latin typeface="Arial"/>
            </a:endParaRPr>
          </a:p>
        </p:txBody>
      </p:sp>
      <p:graphicFrame>
        <p:nvGraphicFramePr>
          <p:cNvPr id="199" name="Table 2"/>
          <p:cNvGraphicFramePr/>
          <p:nvPr/>
        </p:nvGraphicFramePr>
        <p:xfrm>
          <a:off x="910440" y="2269080"/>
          <a:ext cx="7323120" cy="1687320"/>
        </p:xfrm>
        <a:graphic>
          <a:graphicData uri="http://schemas.openxmlformats.org/drawingml/2006/table">
            <a:tbl>
              <a:tblPr/>
              <a:tblGrid>
                <a:gridCol w="3730320"/>
                <a:gridCol w="3592800"/>
              </a:tblGrid>
              <a:tr h="811080">
                <a:tc>
                  <a:txBody>
                    <a:bodyPr lIns="91080" rIns="91080" tIns="91080" b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AR" sz="1600" spc="-1" strike="noStrike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</a:rPr>
                        <a:t>                   </a:t>
                      </a:r>
                      <a:r>
                        <a:rPr b="0" lang="es-AR" sz="1600" spc="-1" strike="noStrike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</a:rPr>
                        <a:t>INLINE</a:t>
                      </a:r>
                      <a:endParaRPr b="0" lang="es-AR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7685e6"/>
                      </a:solidFill>
                    </a:lnL>
                    <a:lnR w="9360">
                      <a:solidFill>
                        <a:srgbClr val="7685e6"/>
                      </a:solidFill>
                    </a:lnR>
                    <a:lnT w="9360">
                      <a:solidFill>
                        <a:srgbClr val="7685e6"/>
                      </a:solidFill>
                    </a:lnT>
                    <a:lnB w="9360">
                      <a:solidFill>
                        <a:srgbClr val="7685e6"/>
                      </a:solidFill>
                    </a:lnB>
                    <a:solidFill>
                      <a:srgbClr val="ffab40"/>
                    </a:solidFill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AR" sz="1600" spc="-1" strike="noStrike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</a:rPr>
                        <a:t>                 </a:t>
                      </a:r>
                      <a:r>
                        <a:rPr b="0" lang="es-AR" sz="1600" spc="-1" strike="noStrike">
                          <a:solidFill>
                            <a:srgbClr val="000000"/>
                          </a:solidFill>
                          <a:latin typeface="Archivo Black"/>
                          <a:ea typeface="Archivo Black"/>
                        </a:rPr>
                        <a:t>BLOCK</a:t>
                      </a:r>
                      <a:endParaRPr b="0" lang="es-AR" sz="16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7685e6"/>
                      </a:solidFill>
                    </a:lnL>
                    <a:lnR w="9360">
                      <a:solidFill>
                        <a:srgbClr val="7685e6"/>
                      </a:solidFill>
                    </a:lnR>
                    <a:lnT w="9360">
                      <a:solidFill>
                        <a:srgbClr val="7685e6"/>
                      </a:solidFill>
                    </a:lnT>
                    <a:lnB w="9360">
                      <a:solidFill>
                        <a:srgbClr val="7685e6"/>
                      </a:solidFill>
                    </a:lnB>
                    <a:solidFill>
                      <a:srgbClr val="ffab40"/>
                    </a:solidFill>
                  </a:tcPr>
                </a:tc>
              </a:tr>
              <a:tr h="876240">
                <a:tc>
                  <a:txBody>
                    <a:bodyPr lIns="91080" rIns="91080" tIns="91080" b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AR" sz="1400" spc="-1" strike="noStrike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</a:rPr>
                        <a:t>&lt;br&gt;, &lt;a&gt;, &lt;img&gt;, &lt;span&gt;, &lt;b&gt;, &lt;strong&gt;, &lt;mark&gt;, &lt;sub&gt;, etc.</a:t>
                      </a:r>
                      <a:endParaRPr b="0" lang="es-AR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7685e6"/>
                      </a:solidFill>
                    </a:lnL>
                    <a:lnR w="9360">
                      <a:solidFill>
                        <a:srgbClr val="7685e6"/>
                      </a:solidFill>
                    </a:lnR>
                    <a:lnT w="9360">
                      <a:solidFill>
                        <a:srgbClr val="7685e6"/>
                      </a:solidFill>
                    </a:lnT>
                    <a:lnB w="9360">
                      <a:solidFill>
                        <a:srgbClr val="7685e6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s-AR" sz="1400" spc="-1" strike="noStrike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</a:rPr>
                        <a:t>&lt;div&gt;, &lt;p&gt;, &lt;h1&gt;..&lt;h6&gt;, &lt;ul&gt;, &lt;ol&gt;, &lt;li&gt;, &lt;table&gt;, &lt;form&gt;, etc.</a:t>
                      </a:r>
                      <a:endParaRPr b="0" lang="es-AR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7685e6"/>
                      </a:solidFill>
                    </a:lnL>
                    <a:lnR w="9360">
                      <a:solidFill>
                        <a:srgbClr val="7685e6"/>
                      </a:solidFill>
                    </a:lnR>
                    <a:lnT w="9360">
                      <a:solidFill>
                        <a:srgbClr val="7685e6"/>
                      </a:solidFill>
                    </a:lnT>
                    <a:lnB w="9360">
                      <a:solidFill>
                        <a:srgbClr val="7685e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0" name="CustomShape 3"/>
          <p:cNvSpPr/>
          <p:nvPr/>
        </p:nvSpPr>
        <p:spPr>
          <a:xfrm>
            <a:off x="1659960" y="600840"/>
            <a:ext cx="6360480" cy="76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1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Elementos Block e Inline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 rot="6000">
            <a:off x="718200" y="136332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2" name="Group 5"/>
          <p:cNvGrpSpPr/>
          <p:nvPr/>
        </p:nvGrpSpPr>
        <p:grpSpPr>
          <a:xfrm>
            <a:off x="772200" y="510480"/>
            <a:ext cx="821520" cy="767160"/>
            <a:chOff x="772200" y="510480"/>
            <a:chExt cx="821520" cy="767160"/>
          </a:xfrm>
        </p:grpSpPr>
        <p:sp>
          <p:nvSpPr>
            <p:cNvPr id="203" name="CustomShape 6"/>
            <p:cNvSpPr/>
            <p:nvPr/>
          </p:nvSpPr>
          <p:spPr>
            <a:xfrm>
              <a:off x="772200" y="528840"/>
              <a:ext cx="821520" cy="7488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772200" y="510480"/>
              <a:ext cx="821520" cy="767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05" name="Google Shape;222;g2f37fd7ba01_0_10" descr=""/>
          <p:cNvPicPr/>
          <p:nvPr/>
        </p:nvPicPr>
        <p:blipFill>
          <a:blip r:embed="rId2"/>
          <a:stretch/>
        </p:blipFill>
        <p:spPr>
          <a:xfrm>
            <a:off x="909000" y="641520"/>
            <a:ext cx="548280" cy="50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 1"/>
          <p:cNvGrpSpPr/>
          <p:nvPr/>
        </p:nvGrpSpPr>
        <p:grpSpPr>
          <a:xfrm>
            <a:off x="1587600" y="1859400"/>
            <a:ext cx="925200" cy="1109520"/>
            <a:chOff x="1587600" y="1859400"/>
            <a:chExt cx="925200" cy="1109520"/>
          </a:xfrm>
        </p:grpSpPr>
        <p:sp>
          <p:nvSpPr>
            <p:cNvPr id="207" name="CustomShape 2"/>
            <p:cNvSpPr/>
            <p:nvPr/>
          </p:nvSpPr>
          <p:spPr>
            <a:xfrm>
              <a:off x="1587600" y="1886400"/>
              <a:ext cx="92520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CustomShape 3"/>
            <p:cNvSpPr/>
            <p:nvPr/>
          </p:nvSpPr>
          <p:spPr>
            <a:xfrm>
              <a:off x="1587600" y="1859400"/>
              <a:ext cx="92484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9" name="CustomShape 4"/>
          <p:cNvSpPr/>
          <p:nvPr/>
        </p:nvSpPr>
        <p:spPr>
          <a:xfrm>
            <a:off x="2615760" y="2038680"/>
            <a:ext cx="5237280" cy="85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Multimedia con HTML</a:t>
            </a:r>
            <a:endParaRPr b="0" lang="es-AR" sz="3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6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Imagen, video, audio, iframe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210" name="Google Shape;231;g334deca7453f80b4_101" descr=""/>
          <p:cNvPicPr/>
          <p:nvPr/>
        </p:nvPicPr>
        <p:blipFill>
          <a:blip r:embed="rId2"/>
          <a:stretch/>
        </p:blipFill>
        <p:spPr>
          <a:xfrm>
            <a:off x="1613520" y="1977120"/>
            <a:ext cx="873720" cy="87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372680" y="369360"/>
            <a:ext cx="3300840" cy="6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51000"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Imágenes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524520" y="956520"/>
            <a:ext cx="8502840" cy="84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88000"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Para</a:t>
            </a:r>
            <a:r>
              <a:rPr b="0" lang="es-AR" sz="1400" spc="-1" strike="noStrike">
                <a:solidFill>
                  <a:srgbClr val="595959"/>
                </a:solidFill>
                <a:latin typeface="Montserrat"/>
                <a:ea typeface="Montserrat"/>
              </a:rPr>
              <a:t>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mostrar una imagen en una página tenemos dos formas de hacerlo. Una es usando el elemento &lt;img&gt; y otras es mediante CSS (que veremos más adelante).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Esta etiqueta requiere de dos atributos obligatorios:  src (de source) y alt (de alternative).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524520" y="2180520"/>
            <a:ext cx="8502840" cy="16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Utilizamos alt para: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Posicionamiento en buscadores (extrayendo palabras clave).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Personas con dificultades visuales (lectores de páginas Web).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Cuando la imagen no se encuentra disponible.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Con height y width podemos definir el alto y el ancho de la imagen: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14" name="Google Shape;239;g2f32f3bc94c_0_55" descr=""/>
          <p:cNvPicPr/>
          <p:nvPr/>
        </p:nvPicPr>
        <p:blipFill>
          <a:blip r:embed="rId2"/>
          <a:stretch/>
        </p:blipFill>
        <p:spPr>
          <a:xfrm>
            <a:off x="524520" y="1869480"/>
            <a:ext cx="6653880" cy="387000"/>
          </a:xfrm>
          <a:prstGeom prst="rect">
            <a:avLst/>
          </a:prstGeom>
          <a:ln>
            <a:noFill/>
          </a:ln>
        </p:spPr>
      </p:pic>
      <p:sp>
        <p:nvSpPr>
          <p:cNvPr id="215" name="CustomShape 4"/>
          <p:cNvSpPr/>
          <p:nvPr/>
        </p:nvSpPr>
        <p:spPr>
          <a:xfrm>
            <a:off x="553680" y="3898800"/>
            <a:ext cx="8444880" cy="4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sp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Podemos utilizar una imagen como enlace combinando las etiquetas &lt;a&gt; e &lt;img&gt; 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16" name="Google Shape;241;g2f32f3bc94c_0_55" descr=""/>
          <p:cNvPicPr/>
          <p:nvPr/>
        </p:nvPicPr>
        <p:blipFill>
          <a:blip r:embed="rId3"/>
          <a:stretch/>
        </p:blipFill>
        <p:spPr>
          <a:xfrm>
            <a:off x="636120" y="3588120"/>
            <a:ext cx="4891680" cy="387000"/>
          </a:xfrm>
          <a:prstGeom prst="rect">
            <a:avLst/>
          </a:prstGeom>
          <a:ln>
            <a:noFill/>
          </a:ln>
        </p:spPr>
      </p:pic>
      <p:sp>
        <p:nvSpPr>
          <p:cNvPr id="217" name="CustomShape 5"/>
          <p:cNvSpPr/>
          <p:nvPr/>
        </p:nvSpPr>
        <p:spPr>
          <a:xfrm rot="6000">
            <a:off x="553320" y="102168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6"/>
          <p:cNvSpPr/>
          <p:nvPr/>
        </p:nvSpPr>
        <p:spPr>
          <a:xfrm rot="5430000">
            <a:off x="7216560" y="298080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9" name="Group 7"/>
          <p:cNvGrpSpPr/>
          <p:nvPr/>
        </p:nvGrpSpPr>
        <p:grpSpPr>
          <a:xfrm>
            <a:off x="553680" y="369360"/>
            <a:ext cx="591480" cy="596520"/>
            <a:chOff x="553680" y="369360"/>
            <a:chExt cx="591480" cy="596520"/>
          </a:xfrm>
        </p:grpSpPr>
        <p:sp>
          <p:nvSpPr>
            <p:cNvPr id="220" name="CustomShape 8"/>
            <p:cNvSpPr/>
            <p:nvPr/>
          </p:nvSpPr>
          <p:spPr>
            <a:xfrm>
              <a:off x="553680" y="383760"/>
              <a:ext cx="591480" cy="5821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CustomShape 9"/>
            <p:cNvSpPr/>
            <p:nvPr/>
          </p:nvSpPr>
          <p:spPr>
            <a:xfrm>
              <a:off x="553680" y="369360"/>
              <a:ext cx="591480" cy="596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2" name="Group 10"/>
          <p:cNvGrpSpPr/>
          <p:nvPr/>
        </p:nvGrpSpPr>
        <p:grpSpPr>
          <a:xfrm>
            <a:off x="683640" y="557280"/>
            <a:ext cx="331560" cy="220320"/>
            <a:chOff x="683640" y="557280"/>
            <a:chExt cx="331560" cy="220320"/>
          </a:xfrm>
        </p:grpSpPr>
        <p:sp>
          <p:nvSpPr>
            <p:cNvPr id="223" name="CustomShape 11"/>
            <p:cNvSpPr/>
            <p:nvPr/>
          </p:nvSpPr>
          <p:spPr>
            <a:xfrm>
              <a:off x="791280" y="646200"/>
              <a:ext cx="106920" cy="85320"/>
            </a:xfrm>
            <a:custGeom>
              <a:avLst/>
              <a:gdLst/>
              <a:ahLst/>
              <a:rect l="l" t="t" r="r" b="b"/>
              <a:pathLst>
                <a:path w="5741" h="574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CustomShape 12"/>
            <p:cNvSpPr/>
            <p:nvPr/>
          </p:nvSpPr>
          <p:spPr>
            <a:xfrm>
              <a:off x="683640" y="557280"/>
              <a:ext cx="331560" cy="220320"/>
            </a:xfrm>
            <a:custGeom>
              <a:avLst/>
              <a:gdLst/>
              <a:ahLst/>
              <a:rect l="l" t="t" r="r" b="b"/>
              <a:pathLst>
                <a:path w="17781" h="14802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512720" y="348120"/>
            <a:ext cx="212292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19000"/>
              </a:lnSpc>
            </a:pPr>
            <a:r>
              <a:rPr b="0" lang="es-AR" sz="3380" spc="-1" strike="noStrike">
                <a:solidFill>
                  <a:srgbClr val="ffffff"/>
                </a:solidFill>
                <a:latin typeface="Archivo Black"/>
                <a:ea typeface="Archivo Black"/>
              </a:rPr>
              <a:t>Favicon</a:t>
            </a:r>
            <a:endParaRPr b="0" lang="es-AR" sz="338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66120" y="1008360"/>
            <a:ext cx="4370400" cy="190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86000"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Un favicon es la pequeña imagen que se muestra en la pestaña del navegador o en la lista de marcadores (favoritos). El tamaño en la barra de direcciones es de 16x16 píxeles.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Para agregarlo debemos tener la imagen .png que deseamos colocar como ícono en formato .ico, que se puede convertir desde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https://convertico.com/</a:t>
            </a: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y luego agregar en el head de nuestro documento HTML lo siguiente: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27" name="Google Shape;256;g2f32f3bc94c_0_58" descr=""/>
          <p:cNvPicPr/>
          <p:nvPr/>
        </p:nvPicPr>
        <p:blipFill>
          <a:blip r:embed="rId3"/>
          <a:stretch/>
        </p:blipFill>
        <p:spPr>
          <a:xfrm>
            <a:off x="5021640" y="2169000"/>
            <a:ext cx="3713040" cy="402480"/>
          </a:xfrm>
          <a:prstGeom prst="rect">
            <a:avLst/>
          </a:prstGeom>
          <a:ln>
            <a:noFill/>
          </a:ln>
        </p:spPr>
      </p:pic>
      <p:pic>
        <p:nvPicPr>
          <p:cNvPr id="228" name="Google Shape;257;g2f32f3bc94c_0_58" descr=""/>
          <p:cNvPicPr/>
          <p:nvPr/>
        </p:nvPicPr>
        <p:blipFill>
          <a:blip r:embed="rId4"/>
          <a:stretch/>
        </p:blipFill>
        <p:spPr>
          <a:xfrm>
            <a:off x="5021640" y="281160"/>
            <a:ext cx="1931040" cy="494640"/>
          </a:xfrm>
          <a:prstGeom prst="rect">
            <a:avLst/>
          </a:prstGeom>
          <a:ln>
            <a:noFill/>
          </a:ln>
        </p:spPr>
      </p:pic>
      <p:sp>
        <p:nvSpPr>
          <p:cNvPr id="229" name="CustomShape 3"/>
          <p:cNvSpPr/>
          <p:nvPr/>
        </p:nvSpPr>
        <p:spPr>
          <a:xfrm>
            <a:off x="409680" y="2996640"/>
            <a:ext cx="4536000" cy="15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97000"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Los</a:t>
            </a:r>
            <a:r>
              <a:rPr b="0" lang="es-AR" sz="1400" spc="-1" strike="noStrike">
                <a:solidFill>
                  <a:srgbClr val="000000"/>
                </a:solidFill>
                <a:latin typeface="Montserrat"/>
                <a:ea typeface="Montserrat"/>
              </a:rPr>
              <a:t> </a:t>
            </a: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pasos para colocarlo son los siguientes: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Buscar o crear una imagen .png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Ingresar en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5"/>
              </a:rPr>
              <a:t>https://convertico.com/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Seleccionar el archivo, convertirlo y descargarlo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En el head colocar la referencia con: link rel="icon" href="nombredelarchivo.ico"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244080" y="955800"/>
            <a:ext cx="4492440" cy="1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429200" y="490680"/>
            <a:ext cx="318852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280" spc="-1" strike="noStrike">
                <a:solidFill>
                  <a:srgbClr val="595959"/>
                </a:solidFill>
                <a:latin typeface="Archivo Black"/>
                <a:ea typeface="Archivo Black"/>
              </a:rPr>
              <a:t>Audio</a:t>
            </a:r>
            <a:endParaRPr b="0" lang="es-AR" sz="328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570240" y="1273320"/>
            <a:ext cx="8420760" cy="330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La etiqueta &lt;audio&gt; acepta como atributos:</a:t>
            </a:r>
            <a:endParaRPr b="0" lang="es-AR" sz="1600" spc="-1" strike="noStrike">
              <a:latin typeface="Arial"/>
            </a:endParaRPr>
          </a:p>
          <a:p>
            <a:pPr marL="457200" indent="-35100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preload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es usado en el elemento audio para almacenar temporalmente (buffering) archivos de gran tamaño.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+ info</a:t>
            </a:r>
            <a:endParaRPr b="0" lang="es-AR" sz="1400" spc="-1" strike="noStrike">
              <a:latin typeface="Arial"/>
            </a:endParaRPr>
          </a:p>
          <a:p>
            <a:pPr marL="457200" indent="-3510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src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puede ser una URL del archivo de audio o la ruta al archivo local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3"/>
              </a:rPr>
              <a:t>+ info</a:t>
            </a:r>
            <a:endParaRPr b="0" lang="es-AR" sz="1400" spc="-1" strike="noStrike">
              <a:latin typeface="Arial"/>
            </a:endParaRPr>
          </a:p>
          <a:p>
            <a:pPr marL="457200" indent="-3510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controls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muestra los controles estándar para audio en una página web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4"/>
              </a:rPr>
              <a:t>+ info</a:t>
            </a:r>
            <a:endParaRPr b="0" lang="es-AR" sz="1400" spc="-1" strike="noStrike">
              <a:latin typeface="Arial"/>
            </a:endParaRPr>
          </a:p>
          <a:p>
            <a:pPr marL="457200" indent="-3510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autoplay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hace que el audio se reproduzca automáticamente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5"/>
              </a:rPr>
              <a:t>+ info</a:t>
            </a:r>
            <a:endParaRPr b="0" lang="es-AR" sz="1400" spc="-1" strike="noStrike">
              <a:latin typeface="Arial"/>
            </a:endParaRPr>
          </a:p>
          <a:p>
            <a:pPr marL="457200" indent="-3510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loop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hace que el audio se repita automáticamente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6"/>
              </a:rPr>
              <a:t>+ info</a:t>
            </a:r>
            <a:endParaRPr b="0" lang="es-AR" sz="1400" spc="-1" strike="noStrike">
              <a:latin typeface="Arial"/>
            </a:endParaRPr>
          </a:p>
          <a:p>
            <a:pPr marL="457200" indent="-3510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muted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especifica que la salida de audio debe estar silenciada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7"/>
              </a:rPr>
              <a:t>+ info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Más información: </a:t>
            </a:r>
            <a:r>
              <a:rPr b="1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8"/>
              </a:rPr>
              <a:t>https://www.w3schools.com/tags/tag_audio.asp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 rot="6000">
            <a:off x="640440" y="11678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4"/>
          <p:cNvSpPr/>
          <p:nvPr/>
        </p:nvSpPr>
        <p:spPr>
          <a:xfrm>
            <a:off x="8139600" y="2390400"/>
            <a:ext cx="360" cy="147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5" name="Group 5"/>
          <p:cNvGrpSpPr/>
          <p:nvPr/>
        </p:nvGrpSpPr>
        <p:grpSpPr>
          <a:xfrm>
            <a:off x="737640" y="457560"/>
            <a:ext cx="611640" cy="667800"/>
            <a:chOff x="737640" y="457560"/>
            <a:chExt cx="611640" cy="667800"/>
          </a:xfrm>
        </p:grpSpPr>
        <p:sp>
          <p:nvSpPr>
            <p:cNvPr id="236" name="CustomShape 6"/>
            <p:cNvSpPr/>
            <p:nvPr/>
          </p:nvSpPr>
          <p:spPr>
            <a:xfrm>
              <a:off x="737640" y="473760"/>
              <a:ext cx="611640" cy="6516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CustomShape 7"/>
            <p:cNvSpPr/>
            <p:nvPr/>
          </p:nvSpPr>
          <p:spPr>
            <a:xfrm>
              <a:off x="737640" y="457560"/>
              <a:ext cx="611640" cy="667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8" name="CustomShape 8"/>
          <p:cNvSpPr/>
          <p:nvPr/>
        </p:nvSpPr>
        <p:spPr>
          <a:xfrm>
            <a:off x="909360" y="658080"/>
            <a:ext cx="268200" cy="266760"/>
          </a:xfrm>
          <a:custGeom>
            <a:avLst/>
            <a:gdLst/>
            <a:ahLst/>
            <a:rect l="l" t="t" r="r" b="b"/>
            <a:pathLst>
              <a:path w="13922" h="160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61240" y="1311840"/>
            <a:ext cx="8279640" cy="26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85000"/>
          </a:bodyPr>
          <a:p>
            <a:pPr>
              <a:lnSpc>
                <a:spcPct val="115000"/>
              </a:lnSpc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La etiqueta &lt;video&gt; acepta como atributos:</a:t>
            </a:r>
            <a:endParaRPr b="0" lang="es-AR" sz="1600" spc="-1" strike="noStrike">
              <a:latin typeface="Arial"/>
            </a:endParaRPr>
          </a:p>
          <a:p>
            <a:pPr marL="457200" indent="-33084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controls: </a:t>
            </a: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permite activar los controles del player </a:t>
            </a:r>
            <a:r>
              <a:rPr b="0" lang="es-AR" sz="16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+ info</a:t>
            </a: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600" spc="-1" strike="noStrike">
              <a:latin typeface="Arial"/>
            </a:endParaRPr>
          </a:p>
          <a:p>
            <a:pPr marL="457200" indent="-33084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poster: </a:t>
            </a: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muestra una imagen a modo de presentación </a:t>
            </a:r>
            <a:r>
              <a:rPr b="0" lang="es-AR" sz="16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3"/>
              </a:rPr>
              <a:t>+ info</a:t>
            </a: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600" spc="-1" strike="noStrike">
              <a:latin typeface="Arial"/>
            </a:endParaRPr>
          </a:p>
          <a:p>
            <a:pPr marL="457200" indent="-33084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autoplay, loop, muted, preload y src: </a:t>
            </a: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misma función que en audio.</a:t>
            </a:r>
            <a:endParaRPr b="0" lang="es-AR" sz="1600" spc="-1" strike="noStrike">
              <a:latin typeface="Arial"/>
            </a:endParaRPr>
          </a:p>
          <a:p>
            <a:pPr marL="457200" indent="-33084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height: </a:t>
            </a: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establece la altura del reproductor de video (pixeles) </a:t>
            </a:r>
            <a:r>
              <a:rPr b="0" lang="es-AR" sz="16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4"/>
              </a:rPr>
              <a:t>+ info</a:t>
            </a:r>
            <a:endParaRPr b="0" lang="es-AR" sz="1600" spc="-1" strike="noStrike">
              <a:latin typeface="Arial"/>
            </a:endParaRPr>
          </a:p>
          <a:p>
            <a:pPr marL="457200" indent="-33084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width: </a:t>
            </a: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establece el ancho del reproductor de video (pixeles) </a:t>
            </a:r>
            <a:r>
              <a:rPr b="0" lang="es-AR" sz="16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5"/>
              </a:rPr>
              <a:t>+ info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Más información: </a:t>
            </a:r>
            <a:r>
              <a:rPr b="1" lang="es-AR" sz="16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6"/>
              </a:rPr>
              <a:t>https://www.w3schools.com/tags/tag_video.asp</a:t>
            </a:r>
            <a:r>
              <a:rPr b="1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1375560" y="505440"/>
            <a:ext cx="282924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280" spc="-1" strike="noStrike">
                <a:solidFill>
                  <a:srgbClr val="434343"/>
                </a:solidFill>
                <a:latin typeface="Archivo Black"/>
                <a:ea typeface="Archivo Black"/>
              </a:rPr>
              <a:t>Video</a:t>
            </a:r>
            <a:endParaRPr b="0" lang="es-AR" sz="328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 rot="6000">
            <a:off x="650520" y="117756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4"/>
          <p:cNvSpPr/>
          <p:nvPr/>
        </p:nvSpPr>
        <p:spPr>
          <a:xfrm>
            <a:off x="8139600" y="2390400"/>
            <a:ext cx="360" cy="147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3" name="Group 5"/>
          <p:cNvGrpSpPr/>
          <p:nvPr/>
        </p:nvGrpSpPr>
        <p:grpSpPr>
          <a:xfrm>
            <a:off x="7822080" y="405000"/>
            <a:ext cx="611640" cy="772920"/>
            <a:chOff x="7822080" y="405000"/>
            <a:chExt cx="611640" cy="772920"/>
          </a:xfrm>
        </p:grpSpPr>
        <p:sp>
          <p:nvSpPr>
            <p:cNvPr id="244" name="CustomShape 6"/>
            <p:cNvSpPr/>
            <p:nvPr/>
          </p:nvSpPr>
          <p:spPr>
            <a:xfrm>
              <a:off x="7822080" y="423720"/>
              <a:ext cx="611640" cy="7542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CustomShape 7"/>
            <p:cNvSpPr/>
            <p:nvPr/>
          </p:nvSpPr>
          <p:spPr>
            <a:xfrm>
              <a:off x="7822080" y="405000"/>
              <a:ext cx="611640" cy="772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6" name="Group 8"/>
          <p:cNvGrpSpPr/>
          <p:nvPr/>
        </p:nvGrpSpPr>
        <p:grpSpPr>
          <a:xfrm>
            <a:off x="7956720" y="648720"/>
            <a:ext cx="342720" cy="285480"/>
            <a:chOff x="7956720" y="648720"/>
            <a:chExt cx="342720" cy="285480"/>
          </a:xfrm>
        </p:grpSpPr>
        <p:sp>
          <p:nvSpPr>
            <p:cNvPr id="247" name="CustomShape 9"/>
            <p:cNvSpPr/>
            <p:nvPr/>
          </p:nvSpPr>
          <p:spPr>
            <a:xfrm>
              <a:off x="8067960" y="763920"/>
              <a:ext cx="110520" cy="110520"/>
            </a:xfrm>
            <a:custGeom>
              <a:avLst/>
              <a:gdLst/>
              <a:ahLst/>
              <a:rect l="l" t="t" r="r" b="b"/>
              <a:pathLst>
                <a:path w="5741" h="574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CustomShape 10"/>
            <p:cNvSpPr/>
            <p:nvPr/>
          </p:nvSpPr>
          <p:spPr>
            <a:xfrm>
              <a:off x="7956720" y="648720"/>
              <a:ext cx="342720" cy="285480"/>
            </a:xfrm>
            <a:custGeom>
              <a:avLst/>
              <a:gdLst/>
              <a:ahLst/>
              <a:rect l="l" t="t" r="r" b="b"/>
              <a:pathLst>
                <a:path w="17781" h="14802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9" name="Group 11"/>
          <p:cNvGrpSpPr/>
          <p:nvPr/>
        </p:nvGrpSpPr>
        <p:grpSpPr>
          <a:xfrm>
            <a:off x="650880" y="493200"/>
            <a:ext cx="591480" cy="596520"/>
            <a:chOff x="650880" y="493200"/>
            <a:chExt cx="591480" cy="596520"/>
          </a:xfrm>
        </p:grpSpPr>
        <p:sp>
          <p:nvSpPr>
            <p:cNvPr id="250" name="CustomShape 12"/>
            <p:cNvSpPr/>
            <p:nvPr/>
          </p:nvSpPr>
          <p:spPr>
            <a:xfrm>
              <a:off x="650880" y="507600"/>
              <a:ext cx="591480" cy="5821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13"/>
            <p:cNvSpPr/>
            <p:nvPr/>
          </p:nvSpPr>
          <p:spPr>
            <a:xfrm>
              <a:off x="650880" y="493200"/>
              <a:ext cx="591480" cy="596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2" name="Group 14"/>
          <p:cNvGrpSpPr/>
          <p:nvPr/>
        </p:nvGrpSpPr>
        <p:grpSpPr>
          <a:xfrm>
            <a:off x="780840" y="681480"/>
            <a:ext cx="331560" cy="220320"/>
            <a:chOff x="780840" y="681480"/>
            <a:chExt cx="331560" cy="220320"/>
          </a:xfrm>
        </p:grpSpPr>
        <p:sp>
          <p:nvSpPr>
            <p:cNvPr id="253" name="CustomShape 15"/>
            <p:cNvSpPr/>
            <p:nvPr/>
          </p:nvSpPr>
          <p:spPr>
            <a:xfrm>
              <a:off x="888480" y="770040"/>
              <a:ext cx="106920" cy="85320"/>
            </a:xfrm>
            <a:custGeom>
              <a:avLst/>
              <a:gdLst/>
              <a:ahLst/>
              <a:rect l="l" t="t" r="r" b="b"/>
              <a:pathLst>
                <a:path w="5741" h="574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CustomShape 16"/>
            <p:cNvSpPr/>
            <p:nvPr/>
          </p:nvSpPr>
          <p:spPr>
            <a:xfrm>
              <a:off x="780840" y="681480"/>
              <a:ext cx="331560" cy="220320"/>
            </a:xfrm>
            <a:custGeom>
              <a:avLst/>
              <a:gdLst/>
              <a:ahLst/>
              <a:rect l="l" t="t" r="r" b="b"/>
              <a:pathLst>
                <a:path w="17781" h="14802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579600" y="1153440"/>
            <a:ext cx="7824240" cy="12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Se utiliza para incrustar otro documento HTML que se cargará en forma independiente en la página actual. Podemos agregar: contenidos de terceros, interfaces de usuario, videos de YouTube, mapas de Google Maps y banners de publicidad desde otro sitio.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56" name="Google Shape;297;g2f32f3bc94c_0_67" descr=""/>
          <p:cNvPicPr/>
          <p:nvPr/>
        </p:nvPicPr>
        <p:blipFill>
          <a:blip r:embed="rId2"/>
          <a:stretch/>
        </p:blipFill>
        <p:spPr>
          <a:xfrm>
            <a:off x="513360" y="2172960"/>
            <a:ext cx="7956720" cy="62820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579600" y="2881440"/>
            <a:ext cx="7824240" cy="12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width y height: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ancho y alto.</a:t>
            </a:r>
            <a:endParaRPr b="0" lang="es-AR" sz="14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frameborder: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0: sin borde y 1: con borde</a:t>
            </a:r>
            <a:endParaRPr b="0" lang="es-AR" sz="1400" spc="-1" strike="noStrike">
              <a:latin typeface="Arial"/>
            </a:endParaRPr>
          </a:p>
          <a:p>
            <a:pPr marL="457200" indent="-32580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scrolling: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habilita las barras de desplazamiento si el contenido no cabe en el iframe. Con “yes” aparecen siempre, con “auto” aparecen sólo si es necesario y con “no” no aparecerán nunca.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1319760" y="477000"/>
            <a:ext cx="288504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280" spc="-1" strike="noStrike">
                <a:solidFill>
                  <a:srgbClr val="434343"/>
                </a:solidFill>
                <a:latin typeface="Archivo Black"/>
                <a:ea typeface="Archivo Black"/>
              </a:rPr>
              <a:t>Iframe</a:t>
            </a:r>
            <a:endParaRPr b="0" lang="es-AR" sz="3280" spc="-1" strike="noStrike"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 rot="6000">
            <a:off x="650520" y="117756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0" name="Group 5"/>
          <p:cNvGrpSpPr/>
          <p:nvPr/>
        </p:nvGrpSpPr>
        <p:grpSpPr>
          <a:xfrm>
            <a:off x="650880" y="449280"/>
            <a:ext cx="611640" cy="628200"/>
            <a:chOff x="650880" y="449280"/>
            <a:chExt cx="611640" cy="628200"/>
          </a:xfrm>
        </p:grpSpPr>
        <p:sp>
          <p:nvSpPr>
            <p:cNvPr id="261" name="CustomShape 6"/>
            <p:cNvSpPr/>
            <p:nvPr/>
          </p:nvSpPr>
          <p:spPr>
            <a:xfrm>
              <a:off x="650880" y="464400"/>
              <a:ext cx="611640" cy="61308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7"/>
            <p:cNvSpPr/>
            <p:nvPr/>
          </p:nvSpPr>
          <p:spPr>
            <a:xfrm>
              <a:off x="650880" y="449280"/>
              <a:ext cx="61164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3" name="Group 8"/>
          <p:cNvGrpSpPr/>
          <p:nvPr/>
        </p:nvGrpSpPr>
        <p:grpSpPr>
          <a:xfrm>
            <a:off x="792720" y="646200"/>
            <a:ext cx="327960" cy="234360"/>
            <a:chOff x="792720" y="646200"/>
            <a:chExt cx="327960" cy="234360"/>
          </a:xfrm>
        </p:grpSpPr>
        <p:sp>
          <p:nvSpPr>
            <p:cNvPr id="264" name="CustomShape 9"/>
            <p:cNvSpPr/>
            <p:nvPr/>
          </p:nvSpPr>
          <p:spPr>
            <a:xfrm>
              <a:off x="792720" y="646200"/>
              <a:ext cx="327960" cy="234360"/>
            </a:xfrm>
            <a:custGeom>
              <a:avLst/>
              <a:gdLst/>
              <a:ahLst/>
              <a:rect l="l" t="t" r="r" b="b"/>
              <a:pathLst>
                <a:path w="17000" h="14948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CustomShape 10"/>
            <p:cNvSpPr/>
            <p:nvPr/>
          </p:nvSpPr>
          <p:spPr>
            <a:xfrm>
              <a:off x="821160" y="669240"/>
              <a:ext cx="271080" cy="188280"/>
            </a:xfrm>
            <a:custGeom>
              <a:avLst/>
              <a:gdLst/>
              <a:ahLst/>
              <a:rect l="l" t="t" r="r" b="b"/>
              <a:pathLst>
                <a:path w="14068" h="12017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92480" y="958680"/>
            <a:ext cx="430812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95000"/>
              </a:lnSpc>
            </a:pPr>
            <a:r>
              <a:rPr b="1" lang="es-AR" sz="16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Mapas de Google: </a:t>
            </a:r>
            <a:r>
              <a:rPr b="1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9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Ingresar a </a:t>
            </a:r>
            <a:r>
              <a:rPr b="0" lang="es-AR" sz="1400" spc="-1" strike="noStrike" u="sng">
                <a:solidFill>
                  <a:srgbClr val="0097a7"/>
                </a:solidFill>
                <a:uFillTx/>
                <a:latin typeface="Archivo Narrow"/>
                <a:ea typeface="Archivo Narrow"/>
                <a:hlinkClick r:id="rId2"/>
              </a:rPr>
              <a:t>https://www.google.com.ar/maps</a:t>
            </a: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 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9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Buscar una dirección (ej: Pueyrredón 400).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9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Compartir – Insertar un mapa – Copiar HTML.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9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Pegar el código en nuestro editor.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r>
              <a:rPr b="1" lang="es-AR" sz="16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Videos de YouTube:</a:t>
            </a:r>
            <a:endParaRPr b="0" lang="es-AR" sz="1600" spc="-1" strike="noStrike">
              <a:latin typeface="Arial"/>
            </a:endParaRPr>
          </a:p>
          <a:p>
            <a:pPr marL="457200" indent="-317160">
              <a:lnSpc>
                <a:spcPct val="9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Buscar un video en YouTube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9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Clic derecho en el video - Copiar código de inserción.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95000"/>
              </a:lnSpc>
              <a:buClr>
                <a:srgbClr val="ffffff"/>
              </a:buClr>
              <a:buFont typeface="Montserrat"/>
              <a:buAutoNum type="arabicPeriod"/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Pegar el código en nuestro editor.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s-AR" sz="16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También podremos colocar otros mapas gratuitos, contenido de Spotify, Vimeo e inclusive incrustar otras páginas web,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267" name="Google Shape;312;g2f32f3bc94c_0_134" descr=""/>
          <p:cNvPicPr/>
          <p:nvPr/>
        </p:nvPicPr>
        <p:blipFill>
          <a:blip r:embed="rId3"/>
          <a:stretch/>
        </p:blipFill>
        <p:spPr>
          <a:xfrm>
            <a:off x="6203160" y="828000"/>
            <a:ext cx="1553040" cy="348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0" y="0"/>
            <a:ext cx="9143640" cy="514332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9" name="Group 2"/>
          <p:cNvGrpSpPr/>
          <p:nvPr/>
        </p:nvGrpSpPr>
        <p:grpSpPr>
          <a:xfrm>
            <a:off x="3265920" y="1914120"/>
            <a:ext cx="994680" cy="1109160"/>
            <a:chOff x="3265920" y="1914120"/>
            <a:chExt cx="994680" cy="1109160"/>
          </a:xfrm>
        </p:grpSpPr>
        <p:sp>
          <p:nvSpPr>
            <p:cNvPr id="270" name="CustomShape 3"/>
            <p:cNvSpPr/>
            <p:nvPr/>
          </p:nvSpPr>
          <p:spPr>
            <a:xfrm>
              <a:off x="3265920" y="1940760"/>
              <a:ext cx="99468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4"/>
            <p:cNvSpPr/>
            <p:nvPr/>
          </p:nvSpPr>
          <p:spPr>
            <a:xfrm>
              <a:off x="3265920" y="1914120"/>
              <a:ext cx="99432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2" name="CustomShape 5"/>
          <p:cNvSpPr/>
          <p:nvPr/>
        </p:nvSpPr>
        <p:spPr>
          <a:xfrm>
            <a:off x="4361400" y="2153160"/>
            <a:ext cx="6008400" cy="51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s-AR" sz="34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Tablas</a:t>
            </a:r>
            <a:endParaRPr b="0" lang="es-AR" sz="3400" spc="-1" strike="noStrike">
              <a:latin typeface="Arial"/>
            </a:endParaRPr>
          </a:p>
        </p:txBody>
      </p:sp>
      <p:pic>
        <p:nvPicPr>
          <p:cNvPr id="273" name="Google Shape;322;g334deca7453f80b4_125" descr=""/>
          <p:cNvPicPr/>
          <p:nvPr/>
        </p:nvPicPr>
        <p:blipFill>
          <a:blip r:embed="rId3"/>
          <a:stretch/>
        </p:blipFill>
        <p:spPr>
          <a:xfrm flipH="1">
            <a:off x="3375000" y="2080080"/>
            <a:ext cx="777600" cy="77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464480" y="588600"/>
            <a:ext cx="3321000" cy="5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409" spc="-1" strike="noStrike">
                <a:solidFill>
                  <a:srgbClr val="434343"/>
                </a:solidFill>
                <a:latin typeface="Archivo Black"/>
                <a:ea typeface="Archivo Black"/>
              </a:rPr>
              <a:t>Listas</a:t>
            </a:r>
            <a:endParaRPr b="0" lang="es-AR" sz="3409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672120" y="1437840"/>
            <a:ext cx="3321000" cy="25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Utilizan las etiquetas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&lt;ul&gt;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lista desordenada (unordered list) u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&lt;ol&gt;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lista ordenada (ordered list).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Cada elemento de la lista se representa con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&lt;li&gt;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y su padre siempre tiene que ser una etiqueta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&lt;ol&gt;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o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&lt;ul&gt;.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130" name="Google Shape;103;p3" descr=""/>
          <p:cNvPicPr/>
          <p:nvPr/>
        </p:nvPicPr>
        <p:blipFill>
          <a:blip r:embed="rId2"/>
          <a:stretch/>
        </p:blipFill>
        <p:spPr>
          <a:xfrm>
            <a:off x="7035120" y="1601640"/>
            <a:ext cx="1489680" cy="215892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 rot="6000">
            <a:off x="671760" y="127872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"/>
          <p:cNvSpPr/>
          <p:nvPr/>
        </p:nvSpPr>
        <p:spPr>
          <a:xfrm rot="5430000">
            <a:off x="3393360" y="281700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"/>
          <p:cNvSpPr/>
          <p:nvPr/>
        </p:nvSpPr>
        <p:spPr>
          <a:xfrm>
            <a:off x="4707000" y="1483920"/>
            <a:ext cx="2443320" cy="325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p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&gt;Lista Desordenada&lt;/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p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ul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&gt;Lunes&lt;/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&gt;Martes&lt;/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&gt;Miércoles&lt;/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ul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p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&gt;Lista Ordenada&lt;/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p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ol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&gt;Enero&lt;/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&gt;Febrero&lt;/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&gt;Marzo&lt;/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li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&lt;/</a:t>
            </a:r>
            <a:r>
              <a:rPr b="0" lang="es-AR" sz="1150" spc="-1" strike="noStrike">
                <a:solidFill>
                  <a:srgbClr val="f92672"/>
                </a:solidFill>
                <a:latin typeface="Courier New"/>
                <a:ea typeface="Courier New"/>
              </a:rPr>
              <a:t>ol</a:t>
            </a:r>
            <a:r>
              <a:rPr b="0" lang="es-AR" sz="11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150" spc="-1" strike="noStrike">
              <a:latin typeface="Arial"/>
            </a:endParaRPr>
          </a:p>
        </p:txBody>
      </p:sp>
      <p:grpSp>
        <p:nvGrpSpPr>
          <p:cNvPr id="134" name="Group 6"/>
          <p:cNvGrpSpPr/>
          <p:nvPr/>
        </p:nvGrpSpPr>
        <p:grpSpPr>
          <a:xfrm>
            <a:off x="753120" y="500400"/>
            <a:ext cx="650880" cy="707760"/>
            <a:chOff x="753120" y="500400"/>
            <a:chExt cx="650880" cy="707760"/>
          </a:xfrm>
        </p:grpSpPr>
        <p:sp>
          <p:nvSpPr>
            <p:cNvPr id="135" name="CustomShape 7"/>
            <p:cNvSpPr/>
            <p:nvPr/>
          </p:nvSpPr>
          <p:spPr>
            <a:xfrm>
              <a:off x="753120" y="517320"/>
              <a:ext cx="650880" cy="69084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8"/>
            <p:cNvSpPr/>
            <p:nvPr/>
          </p:nvSpPr>
          <p:spPr>
            <a:xfrm>
              <a:off x="753120" y="500400"/>
              <a:ext cx="650880" cy="70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37" name="Google Shape;110;p3" descr=""/>
          <p:cNvPicPr/>
          <p:nvPr/>
        </p:nvPicPr>
        <p:blipFill>
          <a:blip r:embed="rId3"/>
          <a:stretch/>
        </p:blipFill>
        <p:spPr>
          <a:xfrm>
            <a:off x="843120" y="624600"/>
            <a:ext cx="471600" cy="45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327;g2f32f3bc94c_0_188" descr=""/>
          <p:cNvPicPr/>
          <p:nvPr/>
        </p:nvPicPr>
        <p:blipFill>
          <a:blip r:embed="rId2"/>
          <a:stretch/>
        </p:blipFill>
        <p:spPr>
          <a:xfrm>
            <a:off x="570240" y="2417760"/>
            <a:ext cx="3707640" cy="1753920"/>
          </a:xfrm>
          <a:prstGeom prst="rect">
            <a:avLst/>
          </a:prstGeom>
          <a:ln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522000" y="1313280"/>
            <a:ext cx="7809840" cy="105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 marL="457200" indent="-304560">
              <a:lnSpc>
                <a:spcPct val="8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Las tablas se usan para representar datos.</a:t>
            </a:r>
            <a:endParaRPr b="0" lang="es-AR" sz="1400" spc="-1" strike="noStrike">
              <a:latin typeface="Arial"/>
            </a:endParaRPr>
          </a:p>
          <a:p>
            <a:pPr marL="457200" indent="-304560">
              <a:lnSpc>
                <a:spcPct val="8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El ejemplo más común de tablas son los documentos de Excel.</a:t>
            </a:r>
            <a:endParaRPr b="0" lang="es-AR" sz="1400" spc="-1" strike="noStrike">
              <a:latin typeface="Arial"/>
            </a:endParaRPr>
          </a:p>
          <a:p>
            <a:pPr marL="457200" indent="-304560">
              <a:lnSpc>
                <a:spcPct val="8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En HTML hay que definir una etiqueta para cada parte de la tabla.</a:t>
            </a:r>
            <a:endParaRPr b="0" lang="es-AR" sz="1400" spc="-1" strike="noStrike">
              <a:latin typeface="Arial"/>
            </a:endParaRPr>
          </a:p>
          <a:p>
            <a:pPr marL="457200" indent="-304560">
              <a:lnSpc>
                <a:spcPct val="85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Las tablas no se usan para maquetar (hoy se maqueta por CSS).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4278240" y="2656800"/>
            <a:ext cx="3707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9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&lt;table&gt;: Las Representa a todo el elemento tabla.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&lt;tr&gt;: Table row: representa una fila o registro.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&lt;td&gt;: Table data cell: representa a cada celda.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9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&lt;th&gt;: Table header: representa a una celda de encabezado.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1395720" y="441360"/>
            <a:ext cx="857340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280" spc="-1" strike="noStrike">
                <a:solidFill>
                  <a:srgbClr val="595959"/>
                </a:solidFill>
                <a:latin typeface="Archivo Black"/>
                <a:ea typeface="Archivo Black"/>
              </a:rPr>
              <a:t>Tablas</a:t>
            </a:r>
            <a:endParaRPr b="0" lang="es-AR" sz="3280" spc="-1" strike="noStrike"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640800" y="1163520"/>
            <a:ext cx="5366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5"/>
          <p:cNvSpPr/>
          <p:nvPr/>
        </p:nvSpPr>
        <p:spPr>
          <a:xfrm>
            <a:off x="8139600" y="2390400"/>
            <a:ext cx="360" cy="147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0" name="Group 6"/>
          <p:cNvGrpSpPr/>
          <p:nvPr/>
        </p:nvGrpSpPr>
        <p:grpSpPr>
          <a:xfrm>
            <a:off x="712800" y="441360"/>
            <a:ext cx="636480" cy="572400"/>
            <a:chOff x="712800" y="441360"/>
            <a:chExt cx="636480" cy="572400"/>
          </a:xfrm>
        </p:grpSpPr>
        <p:sp>
          <p:nvSpPr>
            <p:cNvPr id="281" name="CustomShape 7"/>
            <p:cNvSpPr/>
            <p:nvPr/>
          </p:nvSpPr>
          <p:spPr>
            <a:xfrm>
              <a:off x="712800" y="455400"/>
              <a:ext cx="636480" cy="55836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CustomShape 8"/>
            <p:cNvSpPr/>
            <p:nvPr/>
          </p:nvSpPr>
          <p:spPr>
            <a:xfrm>
              <a:off x="712800" y="441360"/>
              <a:ext cx="636480" cy="572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83" name="Google Shape;336;g2f32f3bc94c_0_188" descr=""/>
          <p:cNvPicPr/>
          <p:nvPr/>
        </p:nvPicPr>
        <p:blipFill>
          <a:blip r:embed="rId3"/>
          <a:stretch/>
        </p:blipFill>
        <p:spPr>
          <a:xfrm flipH="1">
            <a:off x="783000" y="527040"/>
            <a:ext cx="497520" cy="40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230760" y="686880"/>
            <a:ext cx="850284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80000"/>
              </a:lnSpc>
            </a:pPr>
            <a:r>
              <a:rPr b="0" lang="es-AR" sz="2350" spc="-1" strike="noStrike">
                <a:solidFill>
                  <a:srgbClr val="ffffff"/>
                </a:solidFill>
                <a:latin typeface="Archivo Black"/>
                <a:ea typeface="Archivo Black"/>
              </a:rPr>
              <a:t>Tablas | Estructura básica</a:t>
            </a:r>
            <a:endParaRPr b="0" lang="es-AR" sz="2350" spc="-1" strike="noStrike">
              <a:latin typeface="Arial"/>
            </a:endParaRPr>
          </a:p>
        </p:txBody>
      </p:sp>
      <p:pic>
        <p:nvPicPr>
          <p:cNvPr id="285" name="Google Shape;342;g2f32f3bc94c_0_245" descr=""/>
          <p:cNvPicPr/>
          <p:nvPr/>
        </p:nvPicPr>
        <p:blipFill>
          <a:blip r:embed="rId2"/>
          <a:stretch/>
        </p:blipFill>
        <p:spPr>
          <a:xfrm>
            <a:off x="1038240" y="1259640"/>
            <a:ext cx="2684520" cy="3242160"/>
          </a:xfrm>
          <a:prstGeom prst="rect">
            <a:avLst/>
          </a:prstGeom>
          <a:ln>
            <a:noFill/>
          </a:ln>
        </p:spPr>
      </p:pic>
      <p:pic>
        <p:nvPicPr>
          <p:cNvPr id="286" name="Google Shape;343;g2f32f3bc94c_0_245" descr=""/>
          <p:cNvPicPr/>
          <p:nvPr/>
        </p:nvPicPr>
        <p:blipFill>
          <a:blip r:embed="rId3"/>
          <a:stretch/>
        </p:blipFill>
        <p:spPr>
          <a:xfrm>
            <a:off x="5599440" y="1259640"/>
            <a:ext cx="2352240" cy="1647360"/>
          </a:xfrm>
          <a:prstGeom prst="rect">
            <a:avLst/>
          </a:prstGeom>
          <a:ln>
            <a:noFill/>
          </a:ln>
        </p:spPr>
      </p:pic>
      <p:sp>
        <p:nvSpPr>
          <p:cNvPr id="287" name="CustomShape 2"/>
          <p:cNvSpPr/>
          <p:nvPr/>
        </p:nvSpPr>
        <p:spPr>
          <a:xfrm>
            <a:off x="5599440" y="3107880"/>
            <a:ext cx="2506320" cy="175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Tabla de 3 &lt;tr&gt; (filas), de las cuales una de ellas tiene encabezado &lt;th&gt; y dos columnas, dadas por los &lt;td&gt;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230760" y="1149120"/>
            <a:ext cx="4492440" cy="1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520200" y="1878120"/>
            <a:ext cx="4126320" cy="22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Son atributos que permiten que una celda ocupe más de una columna o más de una fila. Es lo que comúnmente llamamos “combinar celdas”.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Las columnas (td) siempre van dentro de las filas (tr). Si queremos agrupar celdas de una misma celda o columna hay que agregar los siguientes atributos: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colspan (column span = número de celdas a abarcar)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595959"/>
              </a:buClr>
              <a:buFont typeface="Montserrat"/>
              <a:buChar char="●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rowspan (row span = número de celdas a abarcar).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290" name="Google Shape;351;g2f32f3bc94c_0_248" descr=""/>
          <p:cNvPicPr/>
          <p:nvPr/>
        </p:nvPicPr>
        <p:blipFill>
          <a:blip r:embed="rId2"/>
          <a:stretch/>
        </p:blipFill>
        <p:spPr>
          <a:xfrm>
            <a:off x="5224320" y="804240"/>
            <a:ext cx="2910960" cy="1172880"/>
          </a:xfrm>
          <a:prstGeom prst="rect">
            <a:avLst/>
          </a:prstGeom>
          <a:ln>
            <a:noFill/>
          </a:ln>
        </p:spPr>
      </p:pic>
      <p:pic>
        <p:nvPicPr>
          <p:cNvPr id="291" name="Google Shape;352;g2f32f3bc94c_0_248" descr=""/>
          <p:cNvPicPr/>
          <p:nvPr/>
        </p:nvPicPr>
        <p:blipFill>
          <a:blip r:embed="rId3"/>
          <a:stretch/>
        </p:blipFill>
        <p:spPr>
          <a:xfrm>
            <a:off x="4807800" y="2071800"/>
            <a:ext cx="2488320" cy="2268720"/>
          </a:xfrm>
          <a:prstGeom prst="rect">
            <a:avLst/>
          </a:prstGeom>
          <a:ln>
            <a:noFill/>
          </a:ln>
        </p:spPr>
      </p:pic>
      <p:pic>
        <p:nvPicPr>
          <p:cNvPr id="292" name="Google Shape;353;g2f32f3bc94c_0_248" descr=""/>
          <p:cNvPicPr/>
          <p:nvPr/>
        </p:nvPicPr>
        <p:blipFill>
          <a:blip r:embed="rId4"/>
          <a:stretch/>
        </p:blipFill>
        <p:spPr>
          <a:xfrm>
            <a:off x="7050960" y="3062880"/>
            <a:ext cx="1617120" cy="1172880"/>
          </a:xfrm>
          <a:prstGeom prst="rect">
            <a:avLst/>
          </a:prstGeom>
          <a:ln>
            <a:noFill/>
          </a:ln>
        </p:spPr>
      </p:pic>
      <p:sp>
        <p:nvSpPr>
          <p:cNvPr id="293" name="CustomShape 2"/>
          <p:cNvSpPr/>
          <p:nvPr/>
        </p:nvSpPr>
        <p:spPr>
          <a:xfrm>
            <a:off x="570240" y="590760"/>
            <a:ext cx="857340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280" spc="-1" strike="noStrike">
                <a:solidFill>
                  <a:srgbClr val="434343"/>
                </a:solidFill>
                <a:latin typeface="Archivo Black"/>
                <a:ea typeface="Archivo Black"/>
              </a:rPr>
              <a:t>Tablas</a:t>
            </a:r>
            <a:endParaRPr b="0" lang="es-AR" sz="3280" spc="-1" strike="noStrike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520200" y="1163520"/>
            <a:ext cx="4336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4"/>
          <p:cNvSpPr/>
          <p:nvPr/>
        </p:nvSpPr>
        <p:spPr>
          <a:xfrm>
            <a:off x="8360280" y="1588680"/>
            <a:ext cx="360" cy="147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5"/>
          <p:cNvSpPr/>
          <p:nvPr/>
        </p:nvSpPr>
        <p:spPr>
          <a:xfrm>
            <a:off x="640800" y="1239480"/>
            <a:ext cx="349164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1679" spc="-1" strike="noStrike">
                <a:solidFill>
                  <a:srgbClr val="434343"/>
                </a:solidFill>
                <a:latin typeface="Archivo Black"/>
                <a:ea typeface="Archivo Black"/>
              </a:rPr>
              <a:t>Colspan y Rowspan</a:t>
            </a:r>
            <a:endParaRPr b="0" lang="es-AR" sz="1679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362;g334deca7453f80b4_139" descr=""/>
          <p:cNvPicPr/>
          <p:nvPr/>
        </p:nvPicPr>
        <p:blipFill>
          <a:blip r:embed="rId2"/>
          <a:stretch/>
        </p:blipFill>
        <p:spPr>
          <a:xfrm>
            <a:off x="909000" y="1277280"/>
            <a:ext cx="6877080" cy="3133080"/>
          </a:xfrm>
          <a:prstGeom prst="rect">
            <a:avLst/>
          </a:prstGeom>
          <a:ln>
            <a:noFill/>
          </a:ln>
        </p:spPr>
      </p:pic>
      <p:sp>
        <p:nvSpPr>
          <p:cNvPr id="298" name="CustomShape 1"/>
          <p:cNvSpPr/>
          <p:nvPr/>
        </p:nvSpPr>
        <p:spPr>
          <a:xfrm>
            <a:off x="570240" y="590760"/>
            <a:ext cx="857340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280" spc="-1" strike="noStrike">
                <a:solidFill>
                  <a:srgbClr val="434343"/>
                </a:solidFill>
                <a:latin typeface="Archivo Black"/>
                <a:ea typeface="Archivo Black"/>
              </a:rPr>
              <a:t>Tablas</a:t>
            </a:r>
            <a:endParaRPr b="0" lang="es-AR" sz="328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520200" y="1163520"/>
            <a:ext cx="4336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2482200" y="624600"/>
            <a:ext cx="2376360" cy="5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457200"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es-AR" sz="2200" spc="-1" strike="noStrike">
                <a:solidFill>
                  <a:srgbClr val="ffffff"/>
                </a:solidFill>
                <a:latin typeface="Montserrat"/>
                <a:ea typeface="Montserrat"/>
              </a:rPr>
              <a:t>Ejercicios</a:t>
            </a:r>
            <a:endParaRPr b="0" lang="es-AR" sz="22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5311080" y="1802160"/>
            <a:ext cx="2955240" cy="22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457200">
              <a:lnSpc>
                <a:spcPct val="100000"/>
              </a:lnSpc>
            </a:pPr>
            <a:r>
              <a:rPr b="0" lang="es-AR" sz="1700" spc="-1" strike="noStrike">
                <a:solidFill>
                  <a:srgbClr val="595959"/>
                </a:solidFill>
                <a:latin typeface="Montserrat Medium"/>
                <a:ea typeface="Montserrat Medium"/>
              </a:rPr>
              <a:t>Agregar un archivo README.md en el proyecto, explicando brevemente de qué tratará la página que se va a desarrollar.</a:t>
            </a:r>
            <a:endParaRPr b="0" lang="es-AR" sz="1700" spc="-1" strike="noStrike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808200" y="1577880"/>
            <a:ext cx="2655360" cy="207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</p:txBody>
      </p:sp>
      <p:sp>
        <p:nvSpPr>
          <p:cNvPr id="303" name="CustomShape 4"/>
          <p:cNvSpPr/>
          <p:nvPr/>
        </p:nvSpPr>
        <p:spPr>
          <a:xfrm>
            <a:off x="480960" y="1697400"/>
            <a:ext cx="3559320" cy="267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457200">
              <a:lnSpc>
                <a:spcPct val="100000"/>
              </a:lnSpc>
            </a:pPr>
            <a:r>
              <a:rPr b="0" lang="es-AR" sz="1700" spc="-1" strike="noStrike">
                <a:solidFill>
                  <a:srgbClr val="ffffff"/>
                </a:solidFill>
                <a:latin typeface="Montserrat Medium"/>
                <a:ea typeface="Montserrat Medium"/>
              </a:rPr>
              <a:t>Crear la estructura básica del proyecto, incluyendo las etiquetas &lt;header&gt;, &lt;main&gt;, y &lt;footer&gt;. Dentro de &lt;header&gt;, incluye un título con el nombre del proyecto.</a:t>
            </a:r>
            <a:endParaRPr b="0" lang="es-AR" sz="17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7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AR" sz="1700" spc="-1" strike="noStrike"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1501200" y="1220760"/>
            <a:ext cx="126972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es-AR" sz="2000" spc="-1" strike="noStrike">
                <a:solidFill>
                  <a:srgbClr val="595959"/>
                </a:solidFill>
                <a:latin typeface="Montserrat"/>
                <a:ea typeface="Montserrat"/>
              </a:rPr>
              <a:t>       </a:t>
            </a:r>
            <a:r>
              <a:rPr b="1" lang="es-AR" sz="2000" spc="-1" strike="noStrike">
                <a:solidFill>
                  <a:srgbClr val="ffffff"/>
                </a:solidFill>
                <a:latin typeface="Montserrat"/>
                <a:ea typeface="Montserrat"/>
              </a:rPr>
              <a:t>1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6606000" y="1341000"/>
            <a:ext cx="126972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1" lang="es-AR" sz="2000" spc="-1" strike="noStrike">
                <a:solidFill>
                  <a:srgbClr val="595959"/>
                </a:solidFill>
                <a:latin typeface="Montserrat"/>
                <a:ea typeface="Montserrat"/>
              </a:rPr>
              <a:t>2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306" name="CustomShape 7"/>
          <p:cNvSpPr/>
          <p:nvPr/>
        </p:nvSpPr>
        <p:spPr>
          <a:xfrm>
            <a:off x="11880" y="0"/>
            <a:ext cx="9143640" cy="514332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8"/>
          <p:cNvSpPr/>
          <p:nvPr/>
        </p:nvSpPr>
        <p:spPr>
          <a:xfrm rot="6000">
            <a:off x="555120" y="1438560"/>
            <a:ext cx="575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9"/>
          <p:cNvSpPr/>
          <p:nvPr/>
        </p:nvSpPr>
        <p:spPr>
          <a:xfrm flipH="1">
            <a:off x="4574520" y="1643400"/>
            <a:ext cx="18720" cy="217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9" name="Group 10"/>
          <p:cNvGrpSpPr/>
          <p:nvPr/>
        </p:nvGrpSpPr>
        <p:grpSpPr>
          <a:xfrm>
            <a:off x="555480" y="631440"/>
            <a:ext cx="700200" cy="691560"/>
            <a:chOff x="555480" y="631440"/>
            <a:chExt cx="700200" cy="691560"/>
          </a:xfrm>
        </p:grpSpPr>
        <p:sp>
          <p:nvSpPr>
            <p:cNvPr id="310" name="CustomShape 11"/>
            <p:cNvSpPr/>
            <p:nvPr/>
          </p:nvSpPr>
          <p:spPr>
            <a:xfrm>
              <a:off x="560160" y="636120"/>
              <a:ext cx="690480" cy="682200"/>
            </a:xfrm>
            <a:custGeom>
              <a:avLst/>
              <a:gdLst/>
              <a:ahLst/>
              <a:rect l="l" t="t" r="r" b="b"/>
              <a:pathLst>
                <a:path w="1842389" h="1820037">
                  <a:moveTo>
                    <a:pt x="0" y="0"/>
                  </a:moveTo>
                  <a:lnTo>
                    <a:pt x="1842389" y="0"/>
                  </a:lnTo>
                  <a:lnTo>
                    <a:pt x="1842389" y="1820037"/>
                  </a:lnTo>
                  <a:lnTo>
                    <a:pt x="0" y="1820037"/>
                  </a:ln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12"/>
            <p:cNvSpPr/>
            <p:nvPr/>
          </p:nvSpPr>
          <p:spPr>
            <a:xfrm>
              <a:off x="555480" y="631440"/>
              <a:ext cx="700200" cy="691560"/>
            </a:xfrm>
            <a:custGeom>
              <a:avLst/>
              <a:gdLst/>
              <a:ahLst/>
              <a:rect l="l" t="t" r="r" b="b"/>
              <a:pathLst>
                <a:path w="1867789" h="1845437">
                  <a:moveTo>
                    <a:pt x="12700" y="0"/>
                  </a:moveTo>
                  <a:lnTo>
                    <a:pt x="1855089" y="0"/>
                  </a:lnTo>
                  <a:cubicBezTo>
                    <a:pt x="1862074" y="0"/>
                    <a:pt x="1867789" y="5715"/>
                    <a:pt x="1867789" y="12700"/>
                  </a:cubicBezTo>
                  <a:lnTo>
                    <a:pt x="1867789" y="1832737"/>
                  </a:lnTo>
                  <a:cubicBezTo>
                    <a:pt x="1867789" y="1839722"/>
                    <a:pt x="1862074" y="1845437"/>
                    <a:pt x="1855089" y="1845437"/>
                  </a:cubicBezTo>
                  <a:lnTo>
                    <a:pt x="12700" y="1845437"/>
                  </a:lnTo>
                  <a:cubicBezTo>
                    <a:pt x="5715" y="1845437"/>
                    <a:pt x="0" y="1839722"/>
                    <a:pt x="0" y="183273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832737"/>
                  </a:lnTo>
                  <a:lnTo>
                    <a:pt x="12700" y="1832737"/>
                  </a:lnTo>
                  <a:lnTo>
                    <a:pt x="12700" y="1820037"/>
                  </a:lnTo>
                  <a:lnTo>
                    <a:pt x="1855089" y="1820037"/>
                  </a:lnTo>
                  <a:lnTo>
                    <a:pt x="1855089" y="1832737"/>
                  </a:lnTo>
                  <a:lnTo>
                    <a:pt x="1842389" y="1832737"/>
                  </a:lnTo>
                  <a:lnTo>
                    <a:pt x="1842389" y="12700"/>
                  </a:lnTo>
                  <a:lnTo>
                    <a:pt x="1855089" y="12700"/>
                  </a:lnTo>
                  <a:lnTo>
                    <a:pt x="1855089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2" name="CustomShape 13"/>
          <p:cNvSpPr/>
          <p:nvPr/>
        </p:nvSpPr>
        <p:spPr>
          <a:xfrm>
            <a:off x="633600" y="713880"/>
            <a:ext cx="526680" cy="526680"/>
          </a:xfrm>
          <a:custGeom>
            <a:avLst/>
            <a:gdLst/>
            <a:ahLst/>
            <a:rect l="l" t="t" r="r" b="b"/>
            <a:pathLst>
              <a:path w="1054300" h="1054300">
                <a:moveTo>
                  <a:pt x="0" y="0"/>
                </a:moveTo>
                <a:lnTo>
                  <a:pt x="1054300" y="0"/>
                </a:lnTo>
                <a:lnTo>
                  <a:pt x="1054300" y="1054300"/>
                </a:lnTo>
                <a:lnTo>
                  <a:pt x="0" y="105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14"/>
          <p:cNvSpPr/>
          <p:nvPr/>
        </p:nvSpPr>
        <p:spPr>
          <a:xfrm>
            <a:off x="1342800" y="504720"/>
            <a:ext cx="5064480" cy="63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0" lang="es-AR" sz="35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Ejercicios Prácticos</a:t>
            </a:r>
            <a:endParaRPr b="0" lang="es-AR" sz="3500" spc="-1" strike="noStrike">
              <a:latin typeface="Arial"/>
            </a:endParaRPr>
          </a:p>
        </p:txBody>
      </p:sp>
      <p:grpSp>
        <p:nvGrpSpPr>
          <p:cNvPr id="314" name="Group 15"/>
          <p:cNvGrpSpPr/>
          <p:nvPr/>
        </p:nvGrpSpPr>
        <p:grpSpPr>
          <a:xfrm>
            <a:off x="1342800" y="1017720"/>
            <a:ext cx="3854520" cy="382320"/>
            <a:chOff x="1342800" y="1017720"/>
            <a:chExt cx="3854520" cy="382320"/>
          </a:xfrm>
        </p:grpSpPr>
        <p:sp>
          <p:nvSpPr>
            <p:cNvPr id="315" name="CustomShape 16"/>
            <p:cNvSpPr/>
            <p:nvPr/>
          </p:nvSpPr>
          <p:spPr>
            <a:xfrm>
              <a:off x="1342800" y="1035720"/>
              <a:ext cx="3854520" cy="364320"/>
            </a:xfrm>
            <a:custGeom>
              <a:avLst/>
              <a:gdLst/>
              <a:ahLst/>
              <a:rect l="l" t="t" r="r" b="b"/>
              <a:pathLst>
                <a:path w="1657918" h="192116">
                  <a:moveTo>
                    <a:pt x="0" y="0"/>
                  </a:moveTo>
                  <a:lnTo>
                    <a:pt x="1657918" y="0"/>
                  </a:lnTo>
                  <a:lnTo>
                    <a:pt x="1657918" y="192116"/>
                  </a:lnTo>
                  <a:lnTo>
                    <a:pt x="0" y="192116"/>
                  </a:lnTo>
                  <a:close/>
                </a:path>
              </a:pathLst>
            </a:custGeom>
            <a:solidFill>
              <a:srgbClr val="ffab40">
                <a:alpha val="51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CustomShape 17"/>
            <p:cNvSpPr/>
            <p:nvPr/>
          </p:nvSpPr>
          <p:spPr>
            <a:xfrm>
              <a:off x="1342800" y="1017720"/>
              <a:ext cx="3854520" cy="382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7" name="CustomShape 18"/>
          <p:cNvSpPr/>
          <p:nvPr/>
        </p:nvSpPr>
        <p:spPr>
          <a:xfrm>
            <a:off x="1342800" y="1057320"/>
            <a:ext cx="299880" cy="299880"/>
          </a:xfrm>
          <a:custGeom>
            <a:avLst/>
            <a:gdLst/>
            <a:ahLst/>
            <a:rect l="l" t="t" r="r" b="b"/>
            <a:pathLst>
              <a:path w="600374" h="600374">
                <a:moveTo>
                  <a:pt x="0" y="0"/>
                </a:moveTo>
                <a:lnTo>
                  <a:pt x="600374" y="0"/>
                </a:lnTo>
                <a:lnTo>
                  <a:pt x="600374" y="600373"/>
                </a:lnTo>
                <a:lnTo>
                  <a:pt x="0" y="60037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8" name="Group 19"/>
          <p:cNvGrpSpPr/>
          <p:nvPr/>
        </p:nvGrpSpPr>
        <p:grpSpPr>
          <a:xfrm>
            <a:off x="555480" y="1658160"/>
            <a:ext cx="3637800" cy="297000"/>
            <a:chOff x="555480" y="1658160"/>
            <a:chExt cx="3637800" cy="297000"/>
          </a:xfrm>
        </p:grpSpPr>
        <p:sp>
          <p:nvSpPr>
            <p:cNvPr id="319" name="CustomShape 20"/>
            <p:cNvSpPr/>
            <p:nvPr/>
          </p:nvSpPr>
          <p:spPr>
            <a:xfrm>
              <a:off x="555480" y="1676160"/>
              <a:ext cx="3637800" cy="278640"/>
            </a:xfrm>
            <a:custGeom>
              <a:avLst/>
              <a:gdLst/>
              <a:ahLst/>
              <a:rect l="l" t="t" r="r" b="b"/>
              <a:pathLst>
                <a:path w="1916354" h="146960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CustomShape 21"/>
            <p:cNvSpPr/>
            <p:nvPr/>
          </p:nvSpPr>
          <p:spPr>
            <a:xfrm>
              <a:off x="555480" y="1658160"/>
              <a:ext cx="3637800" cy="297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1" name="CustomShape 22"/>
          <p:cNvSpPr/>
          <p:nvPr/>
        </p:nvSpPr>
        <p:spPr>
          <a:xfrm>
            <a:off x="507960" y="2061360"/>
            <a:ext cx="3854520" cy="20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AutoNum type="arabicPeriod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Crear una barra de navegación usando la etiqueta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&lt;nav&gt;.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AutoNum type="arabicPeriod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El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&lt;nav&gt;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debe contener una lista desordenada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&lt;ul&gt;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con item list y enlaces.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Ejemplo: "Inicio", "Productos",”Reseñas”, "Contacto".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Estos enlaces deberán simular una navegación interna en la página.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es-AR" sz="1400" spc="-1" strike="noStrike">
              <a:latin typeface="Arial"/>
            </a:endParaRPr>
          </a:p>
        </p:txBody>
      </p:sp>
      <p:sp>
        <p:nvSpPr>
          <p:cNvPr id="322" name="CustomShape 23"/>
          <p:cNvSpPr/>
          <p:nvPr/>
        </p:nvSpPr>
        <p:spPr>
          <a:xfrm>
            <a:off x="555480" y="1691280"/>
            <a:ext cx="3807360" cy="29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Lista de navegación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323" name="CustomShape 24"/>
          <p:cNvSpPr/>
          <p:nvPr/>
        </p:nvSpPr>
        <p:spPr>
          <a:xfrm>
            <a:off x="1643040" y="1045800"/>
            <a:ext cx="287424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1" lang="es-AR" sz="21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Optativos | No entregables</a:t>
            </a:r>
            <a:endParaRPr b="0" lang="es-AR" sz="2100" spc="-1" strike="noStrike">
              <a:latin typeface="Arial"/>
            </a:endParaRPr>
          </a:p>
        </p:txBody>
      </p:sp>
      <p:sp>
        <p:nvSpPr>
          <p:cNvPr id="324" name="CustomShape 25"/>
          <p:cNvSpPr/>
          <p:nvPr/>
        </p:nvSpPr>
        <p:spPr>
          <a:xfrm>
            <a:off x="4804920" y="2061360"/>
            <a:ext cx="3854520" cy="204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AutoNum type="arabicPeriod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Insertar una imagen en el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&lt;header&gt;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para representar el logo del proyecto </a:t>
            </a: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20000"/>
              </a:lnSpc>
              <a:buClr>
                <a:srgbClr val="000000"/>
              </a:buClr>
              <a:buFont typeface="Archivo Narrow"/>
              <a:buAutoNum type="arabicPeriod"/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Insertar una imagen y un iframe o video representativo en una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&lt;section&gt;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dentro del </a:t>
            </a: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&lt;main&gt;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.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Asegurarse de agregar atributos alt para la imagen y subtítulos para el video.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es-AR" sz="1400" spc="-1" strike="noStrike">
              <a:latin typeface="Arial"/>
            </a:endParaRPr>
          </a:p>
        </p:txBody>
      </p:sp>
      <p:grpSp>
        <p:nvGrpSpPr>
          <p:cNvPr id="325" name="Group 26"/>
          <p:cNvGrpSpPr/>
          <p:nvPr/>
        </p:nvGrpSpPr>
        <p:grpSpPr>
          <a:xfrm>
            <a:off x="4749840" y="1658160"/>
            <a:ext cx="3637800" cy="297000"/>
            <a:chOff x="4749840" y="1658160"/>
            <a:chExt cx="3637800" cy="297000"/>
          </a:xfrm>
        </p:grpSpPr>
        <p:sp>
          <p:nvSpPr>
            <p:cNvPr id="326" name="CustomShape 27"/>
            <p:cNvSpPr/>
            <p:nvPr/>
          </p:nvSpPr>
          <p:spPr>
            <a:xfrm>
              <a:off x="4749840" y="1676160"/>
              <a:ext cx="3637800" cy="278640"/>
            </a:xfrm>
            <a:custGeom>
              <a:avLst/>
              <a:gdLst/>
              <a:ahLst/>
              <a:rect l="l" t="t" r="r" b="b"/>
              <a:pathLst>
                <a:path w="1916354" h="146960">
                  <a:moveTo>
                    <a:pt x="0" y="0"/>
                  </a:moveTo>
                  <a:lnTo>
                    <a:pt x="1916354" y="0"/>
                  </a:lnTo>
                  <a:lnTo>
                    <a:pt x="1916354" y="146960"/>
                  </a:lnTo>
                  <a:lnTo>
                    <a:pt x="0" y="146960"/>
                  </a:lnTo>
                  <a:close/>
                </a:path>
              </a:pathLst>
            </a:custGeom>
            <a:solidFill>
              <a:srgbClr val="ffab40">
                <a:alpha val="5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CustomShape 28"/>
            <p:cNvSpPr/>
            <p:nvPr/>
          </p:nvSpPr>
          <p:spPr>
            <a:xfrm>
              <a:off x="4749840" y="1658160"/>
              <a:ext cx="3637800" cy="297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8" name="CustomShape 29"/>
          <p:cNvSpPr/>
          <p:nvPr/>
        </p:nvSpPr>
        <p:spPr>
          <a:xfrm>
            <a:off x="4749840" y="1691280"/>
            <a:ext cx="3637800" cy="29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20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rchivo Black"/>
                <a:ea typeface="Archivo Black"/>
              </a:rPr>
              <a:t>Imagen, video y audio</a:t>
            </a: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29080" y="769680"/>
            <a:ext cx="4524840" cy="57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16000"/>
          </a:bodyPr>
          <a:p>
            <a:pPr>
              <a:lnSpc>
                <a:spcPct val="100000"/>
              </a:lnSpc>
            </a:pPr>
            <a:r>
              <a:rPr b="0" lang="es-AR" sz="3500" spc="-1" strike="noStrike">
                <a:solidFill>
                  <a:srgbClr val="ffffff"/>
                </a:solidFill>
                <a:latin typeface="Archivo Black"/>
                <a:ea typeface="Archivo Black"/>
              </a:rPr>
              <a:t>Listas</a:t>
            </a:r>
            <a:r>
              <a:rPr b="1" lang="es-AR" sz="2700" spc="-1" strike="noStrike">
                <a:solidFill>
                  <a:srgbClr val="ffffff"/>
                </a:solidFill>
                <a:latin typeface="Archivo Black"/>
                <a:ea typeface="Archivo Black"/>
              </a:rPr>
              <a:t> </a:t>
            </a:r>
            <a:r>
              <a:rPr b="0" lang="es-AR" sz="3500" spc="-1" strike="noStrike">
                <a:solidFill>
                  <a:srgbClr val="ffffff"/>
                </a:solidFill>
                <a:latin typeface="Archivo Black"/>
                <a:ea typeface="Archivo Black"/>
              </a:rPr>
              <a:t>dependientes</a:t>
            </a:r>
            <a:endParaRPr b="0" lang="es-AR" sz="35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02200" y="1714680"/>
            <a:ext cx="3967920" cy="276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También  podemos crear listas dependientes, simplemente agregando más elementos &lt;ul&gt; u &lt;ol&gt; según corresponda.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Nada impide utilizar una lista dentro de otra lista. Este concepto se conoce como “listas anidadas” o listas dependientes y puede ser útil cuando enumeramos ítems que contienen sub-items.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140" name="Google Shape;117;g2f32f3bc94c_0_22" descr=""/>
          <p:cNvPicPr/>
          <p:nvPr/>
        </p:nvPicPr>
        <p:blipFill>
          <a:blip r:embed="rId2"/>
          <a:stretch/>
        </p:blipFill>
        <p:spPr>
          <a:xfrm>
            <a:off x="4909320" y="980640"/>
            <a:ext cx="2040840" cy="3347640"/>
          </a:xfrm>
          <a:prstGeom prst="rect">
            <a:avLst/>
          </a:prstGeom>
          <a:ln>
            <a:noFill/>
          </a:ln>
        </p:spPr>
      </p:pic>
      <p:pic>
        <p:nvPicPr>
          <p:cNvPr id="141" name="Google Shape;118;g2f32f3bc94c_0_22" descr=""/>
          <p:cNvPicPr/>
          <p:nvPr/>
        </p:nvPicPr>
        <p:blipFill>
          <a:blip r:embed="rId3"/>
          <a:stretch/>
        </p:blipFill>
        <p:spPr>
          <a:xfrm>
            <a:off x="6950520" y="1249920"/>
            <a:ext cx="1895760" cy="228240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 flipH="1" rot="10800000">
            <a:off x="4718160" y="1549080"/>
            <a:ext cx="4463280" cy="41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3" name="Group 4"/>
          <p:cNvGrpSpPr/>
          <p:nvPr/>
        </p:nvGrpSpPr>
        <p:grpSpPr>
          <a:xfrm>
            <a:off x="177840" y="701640"/>
            <a:ext cx="650880" cy="708120"/>
            <a:chOff x="177840" y="701640"/>
            <a:chExt cx="650880" cy="708120"/>
          </a:xfrm>
        </p:grpSpPr>
        <p:sp>
          <p:nvSpPr>
            <p:cNvPr id="144" name="CustomShape 5"/>
            <p:cNvSpPr/>
            <p:nvPr/>
          </p:nvSpPr>
          <p:spPr>
            <a:xfrm>
              <a:off x="177840" y="718920"/>
              <a:ext cx="650880" cy="69084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6"/>
            <p:cNvSpPr/>
            <p:nvPr/>
          </p:nvSpPr>
          <p:spPr>
            <a:xfrm>
              <a:off x="177840" y="701640"/>
              <a:ext cx="650880" cy="70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46" name="Google Shape;123;g2f32f3bc94c_0_22" descr=""/>
          <p:cNvPicPr/>
          <p:nvPr/>
        </p:nvPicPr>
        <p:blipFill>
          <a:blip r:embed="rId4"/>
          <a:stretch/>
        </p:blipFill>
        <p:spPr>
          <a:xfrm>
            <a:off x="267480" y="826200"/>
            <a:ext cx="471600" cy="45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422720" y="472680"/>
            <a:ext cx="5113800" cy="50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4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Listas de definición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97680" y="1242720"/>
            <a:ext cx="7253640" cy="38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 fontScale="67000"/>
          </a:bodyPr>
          <a:p>
            <a:pPr>
              <a:lnSpc>
                <a:spcPct val="115000"/>
              </a:lnSpc>
              <a:spcAft>
                <a:spcPts val="1199"/>
              </a:spcAft>
            </a:pPr>
            <a:r>
              <a:rPr b="0" lang="es-AR" sz="16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Las listas de definición son otro tipo de listas interesantes: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149" name="Google Shape;130;g2f32f3bc94c_0_25" descr=""/>
          <p:cNvPicPr/>
          <p:nvPr/>
        </p:nvPicPr>
        <p:blipFill>
          <a:blip r:embed="rId2"/>
          <a:stretch/>
        </p:blipFill>
        <p:spPr>
          <a:xfrm>
            <a:off x="5397840" y="1696680"/>
            <a:ext cx="2315880" cy="232416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 rot="6000">
            <a:off x="771120" y="118260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4"/>
          <p:cNvSpPr/>
          <p:nvPr/>
        </p:nvSpPr>
        <p:spPr>
          <a:xfrm rot="5430000">
            <a:off x="3429000" y="285804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5"/>
          <p:cNvSpPr/>
          <p:nvPr/>
        </p:nvSpPr>
        <p:spPr>
          <a:xfrm>
            <a:off x="1037520" y="1698480"/>
            <a:ext cx="2999520" cy="23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h3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&gt;Lista de Definición&lt;/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h3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p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b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&gt;Alimentos Lácteos&lt;/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b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p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dl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&gt;Leche&lt;/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&gt;Descremada&lt;/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&gt;Entera&lt;/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&gt;Queso&lt;/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&gt;Fontina&lt;/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    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&gt;Mozzarella&lt;/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dt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35000"/>
              </a:lnSpc>
            </a:pP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&lt;/</a:t>
            </a:r>
            <a:r>
              <a:rPr b="0" lang="es-AR" sz="1050" spc="-1" strike="noStrike">
                <a:solidFill>
                  <a:srgbClr val="f92672"/>
                </a:solidFill>
                <a:latin typeface="Courier New"/>
                <a:ea typeface="Courier New"/>
              </a:rPr>
              <a:t>dl</a:t>
            </a:r>
            <a:r>
              <a:rPr b="0" lang="es-AR" sz="10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050" spc="-1" strike="noStrike">
              <a:latin typeface="Arial"/>
            </a:endParaRPr>
          </a:p>
        </p:txBody>
      </p:sp>
      <p:grpSp>
        <p:nvGrpSpPr>
          <p:cNvPr id="153" name="Group 6"/>
          <p:cNvGrpSpPr/>
          <p:nvPr/>
        </p:nvGrpSpPr>
        <p:grpSpPr>
          <a:xfrm>
            <a:off x="771480" y="371160"/>
            <a:ext cx="650880" cy="707760"/>
            <a:chOff x="771480" y="371160"/>
            <a:chExt cx="650880" cy="707760"/>
          </a:xfrm>
        </p:grpSpPr>
        <p:sp>
          <p:nvSpPr>
            <p:cNvPr id="154" name="CustomShape 7"/>
            <p:cNvSpPr/>
            <p:nvPr/>
          </p:nvSpPr>
          <p:spPr>
            <a:xfrm>
              <a:off x="771480" y="388080"/>
              <a:ext cx="650880" cy="69084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8"/>
            <p:cNvSpPr/>
            <p:nvPr/>
          </p:nvSpPr>
          <p:spPr>
            <a:xfrm>
              <a:off x="771480" y="371160"/>
              <a:ext cx="650880" cy="707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6" name="Google Shape;137;g2f32f3bc94c_0_25" descr=""/>
          <p:cNvPicPr/>
          <p:nvPr/>
        </p:nvPicPr>
        <p:blipFill>
          <a:blip r:embed="rId3"/>
          <a:stretch/>
        </p:blipFill>
        <p:spPr>
          <a:xfrm>
            <a:off x="861120" y="495360"/>
            <a:ext cx="471600" cy="45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9143640" cy="514332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8" name="Group 2"/>
          <p:cNvGrpSpPr/>
          <p:nvPr/>
        </p:nvGrpSpPr>
        <p:grpSpPr>
          <a:xfrm>
            <a:off x="3150000" y="1904040"/>
            <a:ext cx="994680" cy="1109520"/>
            <a:chOff x="3150000" y="1904040"/>
            <a:chExt cx="994680" cy="1109520"/>
          </a:xfrm>
        </p:grpSpPr>
        <p:sp>
          <p:nvSpPr>
            <p:cNvPr id="159" name="CustomShape 3"/>
            <p:cNvSpPr/>
            <p:nvPr/>
          </p:nvSpPr>
          <p:spPr>
            <a:xfrm>
              <a:off x="3150000" y="1931040"/>
              <a:ext cx="99468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4"/>
            <p:cNvSpPr/>
            <p:nvPr/>
          </p:nvSpPr>
          <p:spPr>
            <a:xfrm>
              <a:off x="3150000" y="1904040"/>
              <a:ext cx="99432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1" name="CustomShape 5"/>
          <p:cNvSpPr/>
          <p:nvPr/>
        </p:nvSpPr>
        <p:spPr>
          <a:xfrm>
            <a:off x="4255920" y="2197440"/>
            <a:ext cx="2091240" cy="61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9000"/>
              </a:lnSpc>
            </a:pPr>
            <a:r>
              <a:rPr b="0" lang="es-AR" sz="34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Enlaces</a:t>
            </a:r>
            <a:endParaRPr b="0" lang="es-AR" sz="3400" spc="-1" strike="noStrike">
              <a:latin typeface="Arial"/>
            </a:endParaRPr>
          </a:p>
        </p:txBody>
      </p:sp>
      <p:pic>
        <p:nvPicPr>
          <p:cNvPr id="162" name="Google Shape;151;g334deca7453f80b4_16" descr=""/>
          <p:cNvPicPr/>
          <p:nvPr/>
        </p:nvPicPr>
        <p:blipFill>
          <a:blip r:embed="rId2"/>
          <a:stretch/>
        </p:blipFill>
        <p:spPr>
          <a:xfrm>
            <a:off x="3287520" y="2098800"/>
            <a:ext cx="719640" cy="7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03280" y="514080"/>
            <a:ext cx="8246880" cy="54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90000"/>
              </a:lnSpc>
            </a:pPr>
            <a:r>
              <a:rPr b="0" lang="es-AR" sz="2650" spc="-1" strike="noStrike">
                <a:solidFill>
                  <a:srgbClr val="000000"/>
                </a:solidFill>
                <a:latin typeface="Archivo Black"/>
                <a:ea typeface="Archivo Black"/>
              </a:rPr>
              <a:t>Enlaces a direcciones de correo y archivos</a:t>
            </a:r>
            <a:endParaRPr b="0" lang="es-AR" sz="265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03280" y="1297080"/>
            <a:ext cx="8246880" cy="73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Permiten vincular nuestra página con el cliente de correo predeterminado en la computadora: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574560" y="2112480"/>
            <a:ext cx="64036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Se pueden agregar un “asunto”: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536400" y="2904840"/>
            <a:ext cx="8070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 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Los enlaces también permiten vincular nuestro documento HTML con archivos: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167" name="Google Shape;160;g2f32f3bc94c_0_31" descr=""/>
          <p:cNvPicPr/>
          <p:nvPr/>
        </p:nvPicPr>
        <p:blipFill>
          <a:blip r:embed="rId2"/>
          <a:stretch/>
        </p:blipFill>
        <p:spPr>
          <a:xfrm>
            <a:off x="611640" y="3269520"/>
            <a:ext cx="4815000" cy="1005120"/>
          </a:xfrm>
          <a:prstGeom prst="rect">
            <a:avLst/>
          </a:prstGeom>
          <a:ln>
            <a:noFill/>
          </a:ln>
        </p:spPr>
      </p:pic>
      <p:pic>
        <p:nvPicPr>
          <p:cNvPr id="168" name="Google Shape;161;g2f32f3bc94c_0_31" descr=""/>
          <p:cNvPicPr/>
          <p:nvPr/>
        </p:nvPicPr>
        <p:blipFill>
          <a:blip r:embed="rId3"/>
          <a:stretch/>
        </p:blipFill>
        <p:spPr>
          <a:xfrm>
            <a:off x="5555520" y="3321720"/>
            <a:ext cx="2133720" cy="900720"/>
          </a:xfrm>
          <a:prstGeom prst="rect">
            <a:avLst/>
          </a:prstGeom>
          <a:ln>
            <a:noFill/>
          </a:ln>
        </p:spPr>
      </p:pic>
      <p:sp>
        <p:nvSpPr>
          <p:cNvPr id="169" name="CustomShape 5"/>
          <p:cNvSpPr/>
          <p:nvPr/>
        </p:nvSpPr>
        <p:spPr>
          <a:xfrm rot="6000">
            <a:off x="697320" y="107424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6"/>
          <p:cNvSpPr/>
          <p:nvPr/>
        </p:nvSpPr>
        <p:spPr>
          <a:xfrm>
            <a:off x="611640" y="1657440"/>
            <a:ext cx="6190920" cy="4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35000"/>
              </a:lnSpc>
            </a:pP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250" spc="-1" strike="noStrike">
                <a:solidFill>
                  <a:srgbClr val="f92672"/>
                </a:solidFill>
                <a:latin typeface="Courier New"/>
                <a:ea typeface="Courier New"/>
              </a:rPr>
              <a:t>a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 </a:t>
            </a:r>
            <a:r>
              <a:rPr b="0" lang="es-AR" sz="1250" spc="-1" strike="noStrike">
                <a:solidFill>
                  <a:srgbClr val="a6e22e"/>
                </a:solidFill>
                <a:latin typeface="Courier New"/>
                <a:ea typeface="Courier New"/>
              </a:rPr>
              <a:t>href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=</a:t>
            </a:r>
            <a:r>
              <a:rPr b="0" lang="es-AR" sz="1250" spc="-1" strike="noStrike">
                <a:solidFill>
                  <a:srgbClr val="e6db74"/>
                </a:solidFill>
                <a:latin typeface="Courier New"/>
                <a:ea typeface="Courier New"/>
              </a:rPr>
              <a:t>"mailto:info@gmail.com"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&gt;Enviar correo&lt;/</a:t>
            </a:r>
            <a:r>
              <a:rPr b="0" lang="es-AR" sz="1250" spc="-1" strike="noStrike">
                <a:solidFill>
                  <a:srgbClr val="f92672"/>
                </a:solidFill>
                <a:latin typeface="Courier New"/>
                <a:ea typeface="Courier New"/>
              </a:rPr>
              <a:t>a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250" spc="-1" strike="noStrike">
              <a:latin typeface="Arial"/>
            </a:endParaRPr>
          </a:p>
        </p:txBody>
      </p:sp>
      <p:sp>
        <p:nvSpPr>
          <p:cNvPr id="171" name="CustomShape 7"/>
          <p:cNvSpPr/>
          <p:nvPr/>
        </p:nvSpPr>
        <p:spPr>
          <a:xfrm>
            <a:off x="611640" y="2478960"/>
            <a:ext cx="8070840" cy="4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35000"/>
              </a:lnSpc>
            </a:pP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&lt;</a:t>
            </a:r>
            <a:r>
              <a:rPr b="0" lang="es-AR" sz="1250" spc="-1" strike="noStrike">
                <a:solidFill>
                  <a:srgbClr val="f92672"/>
                </a:solidFill>
                <a:latin typeface="Courier New"/>
                <a:ea typeface="Courier New"/>
              </a:rPr>
              <a:t>a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 </a:t>
            </a:r>
            <a:r>
              <a:rPr b="0" lang="es-AR" sz="1250" spc="-1" strike="noStrike">
                <a:solidFill>
                  <a:srgbClr val="a6e22e"/>
                </a:solidFill>
                <a:latin typeface="Courier New"/>
                <a:ea typeface="Courier New"/>
              </a:rPr>
              <a:t>href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=</a:t>
            </a:r>
            <a:r>
              <a:rPr b="0" lang="es-AR" sz="1250" spc="-1" strike="noStrike">
                <a:solidFill>
                  <a:srgbClr val="e6db74"/>
                </a:solidFill>
                <a:latin typeface="Courier New"/>
                <a:ea typeface="Courier New"/>
              </a:rPr>
              <a:t>"mailto:info@ejemplo.com?subject=Contacto"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&gt;Enviar correo&lt;/</a:t>
            </a:r>
            <a:r>
              <a:rPr b="0" lang="es-AR" sz="1250" spc="-1" strike="noStrike">
                <a:solidFill>
                  <a:srgbClr val="f92672"/>
                </a:solidFill>
                <a:latin typeface="Courier New"/>
                <a:ea typeface="Courier New"/>
              </a:rPr>
              <a:t>a</a:t>
            </a:r>
            <a:r>
              <a:rPr b="0" lang="es-AR" sz="1250" spc="-1" strike="noStrike">
                <a:solidFill>
                  <a:srgbClr val="f8f8f2"/>
                </a:solidFill>
                <a:latin typeface="Courier New"/>
                <a:ea typeface="Courier New"/>
              </a:rPr>
              <a:t>&gt;</a:t>
            </a:r>
            <a:endParaRPr b="0" lang="es-AR" sz="12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0"/>
            <a:ext cx="9143640" cy="514332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3" name="Group 2"/>
          <p:cNvGrpSpPr/>
          <p:nvPr/>
        </p:nvGrpSpPr>
        <p:grpSpPr>
          <a:xfrm>
            <a:off x="2238480" y="1937520"/>
            <a:ext cx="881280" cy="1109520"/>
            <a:chOff x="2238480" y="1937520"/>
            <a:chExt cx="881280" cy="1109520"/>
          </a:xfrm>
        </p:grpSpPr>
        <p:sp>
          <p:nvSpPr>
            <p:cNvPr id="174" name="CustomShape 3"/>
            <p:cNvSpPr/>
            <p:nvPr/>
          </p:nvSpPr>
          <p:spPr>
            <a:xfrm>
              <a:off x="2238480" y="1964520"/>
              <a:ext cx="881280" cy="108252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4"/>
            <p:cNvSpPr/>
            <p:nvPr/>
          </p:nvSpPr>
          <p:spPr>
            <a:xfrm>
              <a:off x="2238480" y="1937520"/>
              <a:ext cx="880920" cy="1109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6" name="CustomShape 5"/>
          <p:cNvSpPr/>
          <p:nvPr/>
        </p:nvSpPr>
        <p:spPr>
          <a:xfrm>
            <a:off x="3415320" y="1933560"/>
            <a:ext cx="4102920" cy="119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19000"/>
              </a:lnSpc>
            </a:pPr>
            <a:r>
              <a:rPr b="0" lang="es-AR" sz="3300" spc="-1" strike="noStrike">
                <a:solidFill>
                  <a:srgbClr val="434343"/>
                </a:solidFill>
                <a:latin typeface="Archivo Black"/>
                <a:ea typeface="Archivo Black"/>
              </a:rPr>
              <a:t>Rutas Absolutas y Relativas</a:t>
            </a:r>
            <a:endParaRPr b="0" lang="es-AR" sz="3300" spc="-1" strike="noStrike">
              <a:latin typeface="Arial"/>
            </a:endParaRPr>
          </a:p>
        </p:txBody>
      </p:sp>
      <p:pic>
        <p:nvPicPr>
          <p:cNvPr id="177" name="Google Shape;178;g334deca7453f80b4_75" descr=""/>
          <p:cNvPicPr/>
          <p:nvPr/>
        </p:nvPicPr>
        <p:blipFill>
          <a:blip r:embed="rId2"/>
          <a:stretch/>
        </p:blipFill>
        <p:spPr>
          <a:xfrm>
            <a:off x="2360160" y="2132280"/>
            <a:ext cx="637560" cy="7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388160" y="562680"/>
            <a:ext cx="8058600" cy="5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409" spc="-1" strike="noStrike">
                <a:solidFill>
                  <a:srgbClr val="434343"/>
                </a:solidFill>
                <a:latin typeface="Archivo Black"/>
                <a:ea typeface="Archivo Black"/>
              </a:rPr>
              <a:t>Rutas absolutas y relativas</a:t>
            </a:r>
            <a:endParaRPr b="0" lang="es-AR" sz="3409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42520" y="1356840"/>
            <a:ext cx="3782880" cy="32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Cuando hablamos de ruta (o path) nos referimos a la dirección de destino al hacer clic en el link. Esta ruta puede ser: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15000"/>
              </a:lnSpc>
              <a:spcBef>
                <a:spcPts val="1199"/>
              </a:spcBef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Absoluta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Nombre de dominio (externa): http://www.manualweb.net/img/logos/html.png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</a:pPr>
            <a:endParaRPr b="0" lang="es-AR" sz="1400" spc="-1" strike="noStrike">
              <a:latin typeface="Arial"/>
            </a:endParaRPr>
          </a:p>
          <a:p>
            <a:pPr marL="457200" indent="-317160">
              <a:lnSpc>
                <a:spcPct val="115000"/>
              </a:lnSpc>
              <a:buClr>
                <a:srgbClr val="595959"/>
              </a:buClr>
              <a:buFont typeface="Montserrat"/>
              <a:buChar char="●"/>
            </a:pPr>
            <a:r>
              <a:rPr b="1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Relativa</a:t>
            </a:r>
            <a:r>
              <a:rPr b="0" lang="es-AR" sz="1400" spc="-1" strike="noStrike">
                <a:solidFill>
                  <a:srgbClr val="000000"/>
                </a:solidFill>
                <a:latin typeface="Archivo Narrow"/>
                <a:ea typeface="Archivo Narrow"/>
              </a:rPr>
              <a:t>: Directorios desde donde estoy (interna): /img/casa.png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764600" y="1164240"/>
            <a:ext cx="3782880" cy="32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Google Shape;186;g2f32f3bc94c_0_37" descr=""/>
          <p:cNvPicPr/>
          <p:nvPr/>
        </p:nvPicPr>
        <p:blipFill>
          <a:blip r:embed="rId2"/>
          <a:stretch/>
        </p:blipFill>
        <p:spPr>
          <a:xfrm>
            <a:off x="4708800" y="1884600"/>
            <a:ext cx="3782880" cy="152712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 rot="6000">
            <a:off x="637200" y="1268280"/>
            <a:ext cx="5246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5"/>
          <p:cNvSpPr/>
          <p:nvPr/>
        </p:nvSpPr>
        <p:spPr>
          <a:xfrm rot="5430000">
            <a:off x="3389040" y="2969280"/>
            <a:ext cx="217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9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4" name="Group 6"/>
          <p:cNvGrpSpPr/>
          <p:nvPr/>
        </p:nvGrpSpPr>
        <p:grpSpPr>
          <a:xfrm>
            <a:off x="637560" y="483480"/>
            <a:ext cx="750240" cy="696960"/>
            <a:chOff x="637560" y="483480"/>
            <a:chExt cx="750240" cy="696960"/>
          </a:xfrm>
        </p:grpSpPr>
        <p:sp>
          <p:nvSpPr>
            <p:cNvPr id="185" name="CustomShape 7"/>
            <p:cNvSpPr/>
            <p:nvPr/>
          </p:nvSpPr>
          <p:spPr>
            <a:xfrm>
              <a:off x="637560" y="500040"/>
              <a:ext cx="750240" cy="680400"/>
            </a:xfrm>
            <a:custGeom>
              <a:avLst/>
              <a:gdLst/>
              <a:ahLst/>
              <a:rect l="l" t="t" r="r" b="b"/>
              <a:pathLst>
                <a:path w="354123" h="385318">
                  <a:moveTo>
                    <a:pt x="0" y="0"/>
                  </a:moveTo>
                  <a:lnTo>
                    <a:pt x="354123" y="0"/>
                  </a:lnTo>
                  <a:lnTo>
                    <a:pt x="354123" y="385318"/>
                  </a:lnTo>
                  <a:lnTo>
                    <a:pt x="0" y="385318"/>
                  </a:lnTo>
                  <a:close/>
                </a:path>
              </a:pathLst>
            </a:custGeom>
            <a:solidFill>
              <a:srgbClr val="d2a6f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8"/>
            <p:cNvSpPr/>
            <p:nvPr/>
          </p:nvSpPr>
          <p:spPr>
            <a:xfrm>
              <a:off x="637560" y="483480"/>
              <a:ext cx="749880" cy="696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87" name="Google Shape;192;g2f32f3bc94c_0_37" descr=""/>
          <p:cNvPicPr/>
          <p:nvPr/>
        </p:nvPicPr>
        <p:blipFill>
          <a:blip r:embed="rId3"/>
          <a:stretch/>
        </p:blipFill>
        <p:spPr>
          <a:xfrm>
            <a:off x="741600" y="605880"/>
            <a:ext cx="542880" cy="452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11760" y="629640"/>
            <a:ext cx="7355520" cy="108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80000"/>
              </a:lnSpc>
            </a:pPr>
            <a:r>
              <a:rPr b="0" lang="es-AR" sz="3400" spc="-1" strike="noStrike">
                <a:solidFill>
                  <a:srgbClr val="ffffff"/>
                </a:solidFill>
                <a:latin typeface="Archivo Black"/>
                <a:ea typeface="Archivo Black"/>
              </a:rPr>
              <a:t>Rutas absolutas </a:t>
            </a:r>
            <a:endParaRPr b="0" lang="es-AR" sz="34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s-AR" sz="3400" spc="-1" strike="noStrike">
                <a:solidFill>
                  <a:srgbClr val="ffffff"/>
                </a:solidFill>
                <a:latin typeface="Archivo Black"/>
                <a:ea typeface="Archivo Black"/>
              </a:rPr>
              <a:t>         </a:t>
            </a:r>
            <a:r>
              <a:rPr b="0" lang="es-AR" sz="3400" spc="-1" strike="noStrike">
                <a:solidFill>
                  <a:srgbClr val="ffffff"/>
                </a:solidFill>
                <a:latin typeface="Archivo Black"/>
                <a:ea typeface="Archivo Black"/>
              </a:rPr>
              <a:t>y relativas</a:t>
            </a:r>
            <a:endParaRPr b="0" lang="es-AR" sz="3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491040" y="1883880"/>
            <a:ext cx="3999600" cy="21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rmAutofit/>
          </a:bodyPr>
          <a:p>
            <a:pPr>
              <a:lnSpc>
                <a:spcPct val="115000"/>
              </a:lnSpc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Mientras desarrollamos el sitio en forma local (desde nuestra computadora), nos conviene tener la información dividida en carpetas.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es-AR" sz="1400" spc="-1" strike="noStrike">
                <a:solidFill>
                  <a:srgbClr val="ffffff"/>
                </a:solidFill>
                <a:latin typeface="Archivo Narrow"/>
                <a:ea typeface="Archivo Narrow"/>
              </a:rPr>
              <a:t>En general nuestro index.html será la página principal y las demás páginas estarán en el directorio raíz, pero para colocar imágenes, hojas de estilo, archivos de JavaScript nos conviene ponerlos en carpetas separadas.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Google Shape;200;g2f32f3bc94c_0_40" descr=""/>
          <p:cNvPicPr/>
          <p:nvPr/>
        </p:nvPicPr>
        <p:blipFill>
          <a:blip r:embed="rId2"/>
          <a:stretch/>
        </p:blipFill>
        <p:spPr>
          <a:xfrm>
            <a:off x="5191200" y="1330920"/>
            <a:ext cx="3163680" cy="3058920"/>
          </a:xfrm>
          <a:prstGeom prst="rect">
            <a:avLst/>
          </a:prstGeom>
          <a:ln>
            <a:noFill/>
          </a:ln>
        </p:spPr>
      </p:pic>
      <p:sp>
        <p:nvSpPr>
          <p:cNvPr id="192" name="CustomShape 4"/>
          <p:cNvSpPr/>
          <p:nvPr/>
        </p:nvSpPr>
        <p:spPr>
          <a:xfrm>
            <a:off x="259200" y="1617840"/>
            <a:ext cx="4492440" cy="17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es-AR</dc:language>
  <cp:lastModifiedBy/>
  <dcterms:modified xsi:type="dcterms:W3CDTF">2024-10-21T13:34:22Z</dcterms:modified>
  <cp:revision>1</cp:revision>
  <dc:subject/>
  <dc:title/>
</cp:coreProperties>
</file>