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Archivo Narrow"/>
      <p:regular r:id="rId35"/>
      <p:bold r:id="rId36"/>
      <p:italic r:id="rId37"/>
      <p:boldItalic r:id="rId38"/>
    </p:embeddedFont>
    <p:embeddedFont>
      <p:font typeface="Playfair Display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Archivo Medium"/>
      <p:regular r:id="rId47"/>
      <p:bold r:id="rId48"/>
      <p:italic r:id="rId49"/>
      <p:boldItalic r:id="rId50"/>
    </p:embeddedFont>
    <p:embeddedFont>
      <p:font typeface="Montserrat Medium"/>
      <p:regular r:id="rId51"/>
      <p:bold r:id="rId52"/>
      <p:italic r:id="rId53"/>
      <p:boldItalic r:id="rId54"/>
    </p:embeddedFont>
    <p:embeddedFont>
      <p:font typeface="Lora"/>
      <p:regular r:id="rId55"/>
      <p:bold r:id="rId56"/>
      <p:italic r:id="rId57"/>
      <p:boldItalic r:id="rId58"/>
    </p:embeddedFont>
    <p:embeddedFont>
      <p:font typeface="Archivo Thin"/>
      <p:regular r:id="rId59"/>
      <p:bold r:id="rId60"/>
      <p:italic r:id="rId61"/>
      <p:boldItalic r:id="rId62"/>
    </p:embeddedFont>
    <p:embeddedFont>
      <p:font typeface="Archivo"/>
      <p:regular r:id="rId63"/>
      <p:bold r:id="rId64"/>
      <p:italic r:id="rId65"/>
      <p:boldItalic r:id="rId66"/>
    </p:embeddedFont>
    <p:embeddedFont>
      <p:font typeface="Archivo Black"/>
      <p:regular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68" roundtripDataSignature="AMtx7mjLd2qtbi0IZrEMiWOlLKEaEwo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.fntdata"/><Relationship Id="rId42" Type="http://schemas.openxmlformats.org/officeDocument/2006/relationships/font" Target="fonts/PlayfairDisplay-boldItalic.fntdata"/><Relationship Id="rId41" Type="http://schemas.openxmlformats.org/officeDocument/2006/relationships/font" Target="fonts/PlayfairDisplay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ArchivoMedium-bold.fntdata"/><Relationship Id="rId47" Type="http://schemas.openxmlformats.org/officeDocument/2006/relationships/font" Target="fonts/ArchivoMedium-regular.fntdata"/><Relationship Id="rId49" Type="http://schemas.openxmlformats.org/officeDocument/2006/relationships/font" Target="fonts/Archivo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ArchivoNarrow-regular.fntdata"/><Relationship Id="rId34" Type="http://schemas.openxmlformats.org/officeDocument/2006/relationships/slide" Target="slides/slide28.xml"/><Relationship Id="rId37" Type="http://schemas.openxmlformats.org/officeDocument/2006/relationships/font" Target="fonts/ArchivoNarrow-italic.fntdata"/><Relationship Id="rId36" Type="http://schemas.openxmlformats.org/officeDocument/2006/relationships/font" Target="fonts/ArchivoNarrow-bold.fntdata"/><Relationship Id="rId39" Type="http://schemas.openxmlformats.org/officeDocument/2006/relationships/font" Target="fonts/PlayfairDisplay-regular.fntdata"/><Relationship Id="rId38" Type="http://schemas.openxmlformats.org/officeDocument/2006/relationships/font" Target="fonts/ArchivoNarrow-boldItalic.fntdata"/><Relationship Id="rId62" Type="http://schemas.openxmlformats.org/officeDocument/2006/relationships/font" Target="fonts/ArchivoThin-boldItalic.fntdata"/><Relationship Id="rId61" Type="http://schemas.openxmlformats.org/officeDocument/2006/relationships/font" Target="fonts/ArchivoThin-italic.fntdata"/><Relationship Id="rId20" Type="http://schemas.openxmlformats.org/officeDocument/2006/relationships/slide" Target="slides/slide14.xml"/><Relationship Id="rId64" Type="http://schemas.openxmlformats.org/officeDocument/2006/relationships/font" Target="fonts/Archivo-bold.fntdata"/><Relationship Id="rId63" Type="http://schemas.openxmlformats.org/officeDocument/2006/relationships/font" Target="fonts/Archivo-regular.fntdata"/><Relationship Id="rId22" Type="http://schemas.openxmlformats.org/officeDocument/2006/relationships/slide" Target="slides/slide16.xml"/><Relationship Id="rId66" Type="http://schemas.openxmlformats.org/officeDocument/2006/relationships/font" Target="fonts/Archivo-boldItalic.fntdata"/><Relationship Id="rId21" Type="http://schemas.openxmlformats.org/officeDocument/2006/relationships/slide" Target="slides/slide15.xml"/><Relationship Id="rId65" Type="http://schemas.openxmlformats.org/officeDocument/2006/relationships/font" Target="fonts/Archivo-italic.fntdata"/><Relationship Id="rId24" Type="http://schemas.openxmlformats.org/officeDocument/2006/relationships/slide" Target="slides/slide18.xml"/><Relationship Id="rId68" Type="http://customschemas.google.com/relationships/presentationmetadata" Target="metadata"/><Relationship Id="rId23" Type="http://schemas.openxmlformats.org/officeDocument/2006/relationships/slide" Target="slides/slide17.xml"/><Relationship Id="rId67" Type="http://schemas.openxmlformats.org/officeDocument/2006/relationships/font" Target="fonts/ArchivoBlack-regular.fntdata"/><Relationship Id="rId60" Type="http://schemas.openxmlformats.org/officeDocument/2006/relationships/font" Target="fonts/ArchivoThin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regular.fntdata"/><Relationship Id="rId50" Type="http://schemas.openxmlformats.org/officeDocument/2006/relationships/font" Target="fonts/ArchivoMedium-boldItalic.fntdata"/><Relationship Id="rId53" Type="http://schemas.openxmlformats.org/officeDocument/2006/relationships/font" Target="fonts/MontserratMedium-italic.fntdata"/><Relationship Id="rId52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55" Type="http://schemas.openxmlformats.org/officeDocument/2006/relationships/font" Target="fonts/Lora-regular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Lora-italic.fntdata"/><Relationship Id="rId12" Type="http://schemas.openxmlformats.org/officeDocument/2006/relationships/slide" Target="slides/slide6.xml"/><Relationship Id="rId56" Type="http://schemas.openxmlformats.org/officeDocument/2006/relationships/font" Target="fonts/Lora-bold.fntdata"/><Relationship Id="rId15" Type="http://schemas.openxmlformats.org/officeDocument/2006/relationships/slide" Target="slides/slide9.xml"/><Relationship Id="rId59" Type="http://schemas.openxmlformats.org/officeDocument/2006/relationships/font" Target="fonts/ArchivoThin-regular.fntdata"/><Relationship Id="rId14" Type="http://schemas.openxmlformats.org/officeDocument/2006/relationships/slide" Target="slides/slide8.xml"/><Relationship Id="rId58" Type="http://schemas.openxmlformats.org/officeDocument/2006/relationships/font" Target="fonts/Lora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48a8396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f48a8396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479f677b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f479f677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31c38cb01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f31c38cb01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31c38cb01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f31c38cb01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31c38cb01_2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2f31c38cb01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31c38cb01_2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f31c38cb01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31c38cb01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2f31c38cb01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31c38cb01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2f31c38cb01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31c38cb01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2f31c38cb01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31c38cb01_2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2f31c38cb01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22587397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f22587397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f31c38cb01_2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2f31c38cb01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f31c38cb01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2f31c38cb01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31c38cb01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2f31c38cb01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31c38cb01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2f31c38cb01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31c38cb01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2f31c38cb01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22587397b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2f22587397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242e4bb9f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2242e4bb9f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f544b65b2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2f544b65b2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Se puede utilizar para títulos o resaltar conceptos.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209179e5c7_0_3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209179e5c7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22587397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f22587397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533fa031a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f533fa031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Hoja genérica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53539a5f7_0_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" name="Google Shape;147;g2f53539a5f7_0_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8" name="Google Shape;148;g2f53539a5f7_0_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f53539a5f7_0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Ubicada en la 1 primera clase</a:t>
            </a:r>
            <a:endParaRPr/>
          </a:p>
        </p:txBody>
      </p:sp>
      <p:sp>
        <p:nvSpPr>
          <p:cNvPr id="150" name="Google Shape;150;g2f53539a5f7_0_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" name="Google Shape;151;g2f53539a5f7_0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533fa031a_0_27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6" name="Google Shape;186;g2f533fa031a_0_27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7" name="Google Shape;187;g2f533fa031a_0_27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f533fa031a_0_27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Hoja genérica</a:t>
            </a:r>
            <a:endParaRPr/>
          </a:p>
        </p:txBody>
      </p:sp>
      <p:sp>
        <p:nvSpPr>
          <p:cNvPr id="189" name="Google Shape;189;g2f533fa031a_0_27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0" name="Google Shape;190;g2f533fa031a_0_27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533fa031a_0_29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4" name="Google Shape;214;g2f533fa031a_0_29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5" name="Google Shape;215;g2f533fa031a_0_29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f533fa031a_0_29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Hoja genérica</a:t>
            </a:r>
            <a:endParaRPr/>
          </a:p>
        </p:txBody>
      </p:sp>
      <p:sp>
        <p:nvSpPr>
          <p:cNvPr id="217" name="Google Shape;217;g2f533fa031a_0_29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8" name="Google Shape;218;g2f533fa031a_0_29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533fa031a_0_37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7" name="Google Shape;237;g2f533fa031a_0_37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8" name="Google Shape;238;g2f533fa031a_0_37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f533fa031a_0_37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Hoja genérica</a:t>
            </a:r>
            <a:endParaRPr/>
          </a:p>
        </p:txBody>
      </p:sp>
      <p:sp>
        <p:nvSpPr>
          <p:cNvPr id="240" name="Google Shape;240;g2f533fa031a_0_37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1" name="Google Shape;241;g2f533fa031a_0_37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533fa031a_0_47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g2f533fa031a_0_47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2" name="Google Shape;262;g2f533fa031a_0_47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f533fa031a_0_47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Hoja genérica</a:t>
            </a:r>
            <a:endParaRPr/>
          </a:p>
        </p:txBody>
      </p:sp>
      <p:sp>
        <p:nvSpPr>
          <p:cNvPr id="264" name="Google Shape;264;g2f533fa031a_0_47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5" name="Google Shape;265;g2f533fa031a_0_47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1111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09179e5c7_0_662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56" name="Google Shape;56;g2209179e5c7_0_66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57" name="Google Shape;57;g2209179e5c7_0_66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2209179e5c7_0_66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fmla="val 100000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09179e5c7_0_667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" name="Google Shape;61;g2209179e5c7_0_667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2" name="Google Shape;62;g2209179e5c7_0_667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9179e5c7_0_671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191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4191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4191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419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419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419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419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4191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5" name="Google Shape;65;g2209179e5c7_0_671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" name="Google Shape;66;g2209179e5c7_0_671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209179e5c7_0_67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09179e5c7_0_67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g2209179e5c7_0_676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71" name="Google Shape;71;g2209179e5c7_0_67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209179e5c7_0_67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09179e5c7_0_68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g2209179e5c7_0_681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76" name="Google Shape;76;g2209179e5c7_0_681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77" name="Google Shape;77;g2209179e5c7_0_681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209179e5c7_0_68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09179e5c7_0_68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g2209179e5c7_0_687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g2209179e5c7_0_687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3" name="Google Shape;83;g2209179e5c7_0_687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g2209179e5c7_0_68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209179e5c7_0_68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09179e5c7_0_69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8" name="Google Shape;88;g2209179e5c7_0_69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209179e5c7_0_69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09179e5c7_0_698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92" name="Google Shape;92;g2209179e5c7_0_698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209179e5c7_0_69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op decoration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09179e5c7_0_702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209179e5c7_0_70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decoration">
  <p:cSld name="BLANK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09179e5c7_0_705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209179e5c7_0_70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09179e5c7_0_70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9179e5c7_0_65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i="1" sz="1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52" name="Google Shape;52;g2209179e5c7_0_658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3" name="Google Shape;53;g2209179e5c7_0_65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41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23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43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hyperlink" Target="https://code.visualstudio.com/download/" TargetMode="External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3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Relationship Id="rId4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45.png"/><Relationship Id="rId5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Relationship Id="rId4" Type="http://schemas.openxmlformats.org/officeDocument/2006/relationships/image" Target="../media/image9.jp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Relationship Id="rId4" Type="http://schemas.openxmlformats.org/officeDocument/2006/relationships/image" Target="../media/image9.jp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1981650" y="1795563"/>
            <a:ext cx="51807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s" sz="6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Front-End JS</a:t>
            </a:r>
            <a:r>
              <a:rPr b="1" i="0" lang="es" sz="4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i="0" sz="4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434650" y="3118275"/>
            <a:ext cx="427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Clase 01 - “ Conceptos Básicos de HTML”</a:t>
            </a:r>
            <a:endParaRPr i="0" u="none" cap="none" strike="noStrik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0454750" y="1472825"/>
            <a:ext cx="49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48a839684_0_0"/>
          <p:cNvSpPr txBox="1"/>
          <p:nvPr/>
        </p:nvSpPr>
        <p:spPr>
          <a:xfrm>
            <a:off x="3487075" y="1687475"/>
            <a:ext cx="50328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HyperText Markup Language: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Lenguaje de marcado de hipertexto.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Define la estructura, semántica y contenido de las páginas Web.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 navegador (cliente) interpreta el HTML y lo representan en pantalla.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Permite agregar texto, imágenes, enlaces, tablas, listas, formularios, etc.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Última versión del estándar: HTML 5.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No todos los navegadores son capaces de interpretar un mismo código de una manera unificada (siempre debemos probar que funcione en la mayoría de ellos).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Utiliza etiquetas (tags) que definen la estructura del documento.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Texto plano con extensión .html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78" name="Google Shape;278;g2f48a83968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25" y="1687475"/>
            <a:ext cx="2389600" cy="238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g2f48a839684_0_0"/>
          <p:cNvCxnSpPr/>
          <p:nvPr/>
        </p:nvCxnSpPr>
        <p:spPr>
          <a:xfrm>
            <a:off x="2363275" y="1448513"/>
            <a:ext cx="5401800" cy="390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g2f48a839684_0_0"/>
          <p:cNvSpPr txBox="1"/>
          <p:nvPr/>
        </p:nvSpPr>
        <p:spPr>
          <a:xfrm>
            <a:off x="1924190" y="782356"/>
            <a:ext cx="59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Conceptos básicos</a:t>
            </a:r>
            <a:endParaRPr sz="700"/>
          </a:p>
        </p:txBody>
      </p:sp>
      <p:grpSp>
        <p:nvGrpSpPr>
          <p:cNvPr id="281" name="Google Shape;281;g2f48a839684_0_0"/>
          <p:cNvGrpSpPr/>
          <p:nvPr/>
        </p:nvGrpSpPr>
        <p:grpSpPr>
          <a:xfrm>
            <a:off x="954626" y="535362"/>
            <a:ext cx="801734" cy="925078"/>
            <a:chOff x="0" y="-9525"/>
            <a:chExt cx="354123" cy="394843"/>
          </a:xfrm>
        </p:grpSpPr>
        <p:sp>
          <p:nvSpPr>
            <p:cNvPr id="282" name="Google Shape;282;g2f48a839684_0_0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283" name="Google Shape;283;g2f48a839684_0_0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g2f48a839684_0_0"/>
          <p:cNvSpPr/>
          <p:nvPr/>
        </p:nvSpPr>
        <p:spPr>
          <a:xfrm>
            <a:off x="1042087" y="684729"/>
            <a:ext cx="626342" cy="649684"/>
          </a:xfrm>
          <a:custGeom>
            <a:rect b="b" l="l" r="r" t="t"/>
            <a:pathLst>
              <a:path extrusionOk="0" h="1556130" w="1556130">
                <a:moveTo>
                  <a:pt x="0" y="0"/>
                </a:moveTo>
                <a:lnTo>
                  <a:pt x="1556130" y="0"/>
                </a:lnTo>
                <a:lnTo>
                  <a:pt x="1556130" y="1556130"/>
                </a:lnTo>
                <a:lnTo>
                  <a:pt x="0" y="1556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479f677b5_0_11"/>
          <p:cNvSpPr txBox="1"/>
          <p:nvPr/>
        </p:nvSpPr>
        <p:spPr>
          <a:xfrm>
            <a:off x="465125" y="519975"/>
            <a:ext cx="41973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Diferencias entre  </a:t>
            </a:r>
            <a:endParaRPr sz="23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Página Web y Sitio Web</a:t>
            </a:r>
            <a:endParaRPr i="0" sz="2300" u="none" cap="none" strike="noStrik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0" name="Google Shape;290;g2f479f677b5_0_11"/>
          <p:cNvSpPr txBox="1"/>
          <p:nvPr/>
        </p:nvSpPr>
        <p:spPr>
          <a:xfrm>
            <a:off x="795725" y="1342225"/>
            <a:ext cx="37764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Página Web</a:t>
            </a:r>
            <a:endParaRPr b="1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</a:pPr>
            <a:r>
              <a:rPr lang="e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 un documento HTML (texto, imágenes, videos, CSS, Javascript).</a:t>
            </a:r>
            <a:endParaRPr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Pueden ser estáticas (sólo código) o dinámica (con, por ejemplo, contenido extraído de una base de datos).</a:t>
            </a:r>
            <a:endParaRPr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91" name="Google Shape;291;g2f479f677b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675" y="3364251"/>
            <a:ext cx="1059123" cy="10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f479f677b5_0_11"/>
          <p:cNvSpPr txBox="1"/>
          <p:nvPr/>
        </p:nvSpPr>
        <p:spPr>
          <a:xfrm>
            <a:off x="5119975" y="1342225"/>
            <a:ext cx="34854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Sitio Web</a:t>
            </a:r>
            <a:endParaRPr b="1" i="0" sz="1400" u="none" cap="none" strike="noStrike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chivo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Son un conjunto de páginas Web estructuradas en un dominio.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chivo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Se pueden crear escribiendo código o mediante CMS o builders.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chivo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Pertenecen a empresas, organizaciones o personas.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93" name="Google Shape;293;g2f479f677b5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7537" y="3364250"/>
            <a:ext cx="970280" cy="92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2f479f677b5_0_11"/>
          <p:cNvCxnSpPr/>
          <p:nvPr/>
        </p:nvCxnSpPr>
        <p:spPr>
          <a:xfrm flipH="1" rot="10800000">
            <a:off x="254525" y="1342213"/>
            <a:ext cx="4463700" cy="414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31c38cb01_2_42"/>
          <p:cNvSpPr txBox="1"/>
          <p:nvPr/>
        </p:nvSpPr>
        <p:spPr>
          <a:xfrm>
            <a:off x="432000" y="1170650"/>
            <a:ext cx="82800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49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 navegador (cliente) le pide información al servidor.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49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 servidor devuelve la información al cliente en un archivo HTML.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49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 navegador en el cliente lee el archivo de arriba hacia abajo y de izquierda a derecha para interpretar la información.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49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Tiene en cuenta las etiquetas que tiene el documento y las va renderizando en la pantalla (lo que se ve en el navegador).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300" name="Google Shape;300;g2f31c38cb01_2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50" y="3173425"/>
            <a:ext cx="7041499" cy="14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31c38cb01_2_42"/>
          <p:cNvSpPr txBox="1"/>
          <p:nvPr/>
        </p:nvSpPr>
        <p:spPr>
          <a:xfrm>
            <a:off x="1260075" y="50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None/>
            </a:pPr>
            <a:r>
              <a:rPr lang="es"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 HTML: Funcionamiento</a:t>
            </a:r>
            <a:r>
              <a:rPr b="0" i="0" lang="es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02" name="Google Shape;302;g2f31c38cb01_2_42"/>
          <p:cNvCxnSpPr/>
          <p:nvPr/>
        </p:nvCxnSpPr>
        <p:spPr>
          <a:xfrm rot="5731">
            <a:off x="708833" y="1085225"/>
            <a:ext cx="5758808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3" name="Google Shape;303;g2f31c38cb01_2_42"/>
          <p:cNvGrpSpPr/>
          <p:nvPr/>
        </p:nvGrpSpPr>
        <p:grpSpPr>
          <a:xfrm>
            <a:off x="768650" y="419525"/>
            <a:ext cx="658279" cy="670483"/>
            <a:chOff x="0" y="-9525"/>
            <a:chExt cx="354123" cy="394843"/>
          </a:xfrm>
        </p:grpSpPr>
        <p:sp>
          <p:nvSpPr>
            <p:cNvPr id="304" name="Google Shape;304;g2f31c38cb01_2_42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305" name="Google Shape;305;g2f31c38cb01_2_42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6" name="Google Shape;306;g2f31c38cb01_2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697" y="534507"/>
            <a:ext cx="484184" cy="46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31c38cb01_2_45"/>
          <p:cNvSpPr txBox="1"/>
          <p:nvPr/>
        </p:nvSpPr>
        <p:spPr>
          <a:xfrm>
            <a:off x="222700" y="580575"/>
            <a:ext cx="45579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3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Editores de texto </a:t>
            </a:r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2" name="Google Shape;312;g2f31c38cb01_2_45"/>
          <p:cNvGrpSpPr/>
          <p:nvPr/>
        </p:nvGrpSpPr>
        <p:grpSpPr>
          <a:xfrm>
            <a:off x="396750" y="3212600"/>
            <a:ext cx="3640986" cy="680591"/>
            <a:chOff x="0" y="-9525"/>
            <a:chExt cx="354123" cy="394843"/>
          </a:xfrm>
        </p:grpSpPr>
        <p:sp>
          <p:nvSpPr>
            <p:cNvPr id="313" name="Google Shape;313;g2f31c38cb01_2_45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314" name="Google Shape;314;g2f31c38cb01_2_45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g2f31c38cb01_2_45"/>
          <p:cNvSpPr txBox="1"/>
          <p:nvPr/>
        </p:nvSpPr>
        <p:spPr>
          <a:xfrm>
            <a:off x="396750" y="1408850"/>
            <a:ext cx="41751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Necesitamos utilizar un editor de texto, que genere archivos de “texto plano”.</a:t>
            </a:r>
            <a:endParaRPr sz="16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Hay muchos disponibles,  pero para esta cursada, </a:t>
            </a:r>
            <a:r>
              <a:rPr b="1" lang="es" sz="16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Visual Studio Code</a:t>
            </a:r>
            <a:r>
              <a:rPr lang="es" sz="16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ya que es uno de los más recomendables.</a:t>
            </a:r>
            <a:endParaRPr sz="16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rPr>
              <a:t>Nota: 💡 Haz click en la imagen para descargar el IDE. 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g2f31c38cb01_2_4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3375" y="1360409"/>
            <a:ext cx="3640975" cy="1963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g2f31c38cb01_2_45"/>
          <p:cNvCxnSpPr/>
          <p:nvPr/>
        </p:nvCxnSpPr>
        <p:spPr>
          <a:xfrm flipH="1" rot="10800000">
            <a:off x="254525" y="1342213"/>
            <a:ext cx="4463700" cy="414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31c38cb01_2_178"/>
          <p:cNvSpPr txBox="1"/>
          <p:nvPr/>
        </p:nvSpPr>
        <p:spPr>
          <a:xfrm>
            <a:off x="651225" y="1202113"/>
            <a:ext cx="8248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Abrimos VSCode, vamos a 'File' y seleccionamos 'New File'. Luego, escribimos index.html como nombre del archivo. Es fundamental incluir la extensión .html al final para que VSCode reconozca y trate nuestro código como HTML</a:t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g2f31c38cb01_2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5" y="2027701"/>
            <a:ext cx="3843543" cy="189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f31c38cb01_2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4150" y="2027700"/>
            <a:ext cx="4085800" cy="20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f31c38cb01_2_178"/>
          <p:cNvSpPr txBox="1"/>
          <p:nvPr/>
        </p:nvSpPr>
        <p:spPr>
          <a:xfrm>
            <a:off x="311700" y="507725"/>
            <a:ext cx="709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None/>
            </a:pPr>
            <a:r>
              <a:rPr lang="es"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 Primer archivo HTML</a:t>
            </a:r>
            <a:endParaRPr b="0" i="0" sz="2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26" name="Google Shape;326;g2f31c38cb01_2_178"/>
          <p:cNvCxnSpPr/>
          <p:nvPr/>
        </p:nvCxnSpPr>
        <p:spPr>
          <a:xfrm rot="5731">
            <a:off x="708833" y="1085225"/>
            <a:ext cx="5758808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7" name="Google Shape;327;g2f31c38cb01_2_178"/>
          <p:cNvGrpSpPr/>
          <p:nvPr/>
        </p:nvGrpSpPr>
        <p:grpSpPr>
          <a:xfrm>
            <a:off x="7822175" y="407448"/>
            <a:ext cx="612172" cy="773261"/>
            <a:chOff x="0" y="-9525"/>
            <a:chExt cx="354123" cy="394843"/>
          </a:xfrm>
        </p:grpSpPr>
        <p:sp>
          <p:nvSpPr>
            <p:cNvPr id="328" name="Google Shape;328;g2f31c38cb01_2_178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329" name="Google Shape;329;g2f31c38cb01_2_178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g2f31c38cb01_2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9951" y="553426"/>
            <a:ext cx="536625" cy="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f31c38cb01_2_204"/>
          <p:cNvSpPr txBox="1"/>
          <p:nvPr/>
        </p:nvSpPr>
        <p:spPr>
          <a:xfrm>
            <a:off x="437950" y="1178275"/>
            <a:ext cx="50838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&lt;!DOCTYPE html&gt;</a:t>
            </a:r>
            <a:r>
              <a:rPr b="0" i="0" lang="e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Indica que la versión corresponde a HTML5.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&lt;html lang= “es”&gt;</a:t>
            </a:r>
            <a:r>
              <a:rPr b="1" i="0" lang="e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 la etiqueta principal que engloba al resto de las etiquetas, el atributo lang define el tipo de lenguaje.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&lt;head&gt;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Es la cabeza del documento que contiene los metadatos de la página web.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&lt;meta charset="utf-8"&gt;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Indica al navegador qué tipo de caracteres contiene la página, con el atributo charset vamos a indicar el conjunto de caracteres que vamos a usar y con el valor "utf-8" abarcamos a la mayoría de los sistemas de escritura.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&lt;title&gt;</a:t>
            </a:r>
            <a:r>
              <a:rPr b="1" i="0" lang="e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Indica el título de la página Web, que se visualiza en la barra de título del navegador. 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0" lang="es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&lt;body&gt;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Es el cuerpo del documento donde va a estar todo el contenido que vamos a mostrar.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g2f31c38cb01_2_204"/>
          <p:cNvSpPr txBox="1"/>
          <p:nvPr/>
        </p:nvSpPr>
        <p:spPr>
          <a:xfrm>
            <a:off x="503850" y="510725"/>
            <a:ext cx="8136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0"/>
              <a:buFont typeface="Arial"/>
              <a:buNone/>
            </a:pPr>
            <a:r>
              <a:rPr lang="es" sz="3412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Estructura Básica de una Web</a:t>
            </a:r>
            <a:endParaRPr b="0" i="0" sz="2792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37" name="Google Shape;337;g2f31c38cb01_2_204"/>
          <p:cNvCxnSpPr/>
          <p:nvPr/>
        </p:nvCxnSpPr>
        <p:spPr>
          <a:xfrm>
            <a:off x="762173" y="1178275"/>
            <a:ext cx="60183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8" name="Google Shape;338;g2f31c38cb01_2_204" title="File:Html-Box-Modell.gif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00" y="1305525"/>
            <a:ext cx="3188050" cy="298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31c38cb01_2_54"/>
          <p:cNvSpPr txBox="1"/>
          <p:nvPr/>
        </p:nvSpPr>
        <p:spPr>
          <a:xfrm>
            <a:off x="311700" y="50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None/>
            </a:pPr>
            <a:r>
              <a:rPr lang="es"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 ¿Cómo comenzar una página Web</a:t>
            </a:r>
            <a:r>
              <a:rPr b="0" i="0" lang="es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i="0" lang="es" sz="3505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?</a:t>
            </a:r>
            <a:endParaRPr i="0" sz="3505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44" name="Google Shape;344;g2f31c38cb01_2_54"/>
          <p:cNvSpPr txBox="1"/>
          <p:nvPr/>
        </p:nvSpPr>
        <p:spPr>
          <a:xfrm>
            <a:off x="629325" y="1170125"/>
            <a:ext cx="8248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 VSC si escribimos ! y presionamos Enter este código se escribirá automáticamente.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345" name="Google Shape;345;g2f31c38cb01_2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588" y="1617726"/>
            <a:ext cx="7436826" cy="252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g2f31c38cb01_2_54"/>
          <p:cNvCxnSpPr/>
          <p:nvPr/>
        </p:nvCxnSpPr>
        <p:spPr>
          <a:xfrm rot="5731">
            <a:off x="708833" y="1085225"/>
            <a:ext cx="5758808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31c38cb01_2_191"/>
          <p:cNvSpPr txBox="1"/>
          <p:nvPr/>
        </p:nvSpPr>
        <p:spPr>
          <a:xfrm>
            <a:off x="2861613" y="2115763"/>
            <a:ext cx="39675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s" sz="340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s" sz="3400" u="none" cap="none" strike="noStrike">
                <a:solidFill>
                  <a:srgbClr val="333333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s" sz="3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Etiquetas </a:t>
            </a:r>
            <a:endParaRPr b="1" i="0" sz="3400" u="none" cap="none" strike="noStrike">
              <a:solidFill>
                <a:srgbClr val="33333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352" name="Google Shape;352;g2f31c38cb01_2_191"/>
          <p:cNvGrpSpPr/>
          <p:nvPr/>
        </p:nvGrpSpPr>
        <p:grpSpPr>
          <a:xfrm>
            <a:off x="2314892" y="1944198"/>
            <a:ext cx="995192" cy="1109627"/>
            <a:chOff x="0" y="-9525"/>
            <a:chExt cx="354123" cy="394843"/>
          </a:xfrm>
        </p:grpSpPr>
        <p:sp>
          <p:nvSpPr>
            <p:cNvPr id="353" name="Google Shape;353;g2f31c38cb01_2_191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354" name="Google Shape;354;g2f31c38cb01_2_191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g2f31c38cb01_2_191"/>
          <p:cNvGrpSpPr/>
          <p:nvPr/>
        </p:nvGrpSpPr>
        <p:grpSpPr>
          <a:xfrm>
            <a:off x="2478562" y="2235961"/>
            <a:ext cx="667846" cy="526119"/>
            <a:chOff x="2583325" y="2972875"/>
            <a:chExt cx="462850" cy="445750"/>
          </a:xfrm>
        </p:grpSpPr>
        <p:sp>
          <p:nvSpPr>
            <p:cNvPr id="356" name="Google Shape;356;g2f31c38cb01_2_191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g2f31c38cb01_2_191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31c38cb01_2_76"/>
          <p:cNvSpPr txBox="1"/>
          <p:nvPr/>
        </p:nvSpPr>
        <p:spPr>
          <a:xfrm>
            <a:off x="1245425" y="463050"/>
            <a:ext cx="63291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3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Etiquetas</a:t>
            </a:r>
            <a:r>
              <a:rPr b="0" i="0" lang="es" sz="3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s" sz="3400">
                <a:latin typeface="Archivo Black"/>
                <a:ea typeface="Archivo Black"/>
                <a:cs typeface="Archivo Black"/>
                <a:sym typeface="Archivo Black"/>
              </a:rPr>
              <a:t>Semánticas</a:t>
            </a:r>
            <a:endParaRPr b="1" i="0" sz="3400" u="none" cap="none" strike="noStrik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63" name="Google Shape;363;g2f31c38cb01_2_76"/>
          <p:cNvSpPr txBox="1"/>
          <p:nvPr/>
        </p:nvSpPr>
        <p:spPr>
          <a:xfrm>
            <a:off x="377250" y="2013037"/>
            <a:ext cx="8277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&lt;etiqueta </a:t>
            </a:r>
            <a:r>
              <a:rPr b="1" i="0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b="1" i="0" lang="es" sz="1800" u="none" cap="none" strike="noStrike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atributo =</a:t>
            </a:r>
            <a:r>
              <a:rPr b="1" i="0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b="1" i="0" lang="es" sz="1800" u="none" cap="none" strike="noStrike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“valor”</a:t>
            </a:r>
            <a:r>
              <a:rPr b="1" i="0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i="0" lang="e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i="0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0" i="1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  <a:r>
              <a:rPr b="1" i="0" lang="es" sz="18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i="0" lang="e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&lt;/etiqueta&gt;</a:t>
            </a:r>
            <a:endParaRPr b="1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g2f31c38cb01_2_76"/>
          <p:cNvSpPr txBox="1"/>
          <p:nvPr/>
        </p:nvSpPr>
        <p:spPr>
          <a:xfrm>
            <a:off x="963215" y="2976550"/>
            <a:ext cx="1253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html, body, img, title, head, … </a:t>
            </a:r>
            <a:r>
              <a:rPr b="0" i="0" lang="es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g2f31c38cb01_2_76"/>
          <p:cNvSpPr txBox="1"/>
          <p:nvPr/>
        </p:nvSpPr>
        <p:spPr>
          <a:xfrm>
            <a:off x="2339063" y="2976550"/>
            <a:ext cx="1422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charset, alt, src, id, class, href, target, … 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g2f31c38cb01_2_76"/>
          <p:cNvSpPr txBox="1"/>
          <p:nvPr/>
        </p:nvSpPr>
        <p:spPr>
          <a:xfrm>
            <a:off x="3773227" y="2976550"/>
            <a:ext cx="1253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utf-8, nombre de clase, id, url, …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7" name="Google Shape;367;g2f31c38cb01_2_76"/>
          <p:cNvCxnSpPr/>
          <p:nvPr/>
        </p:nvCxnSpPr>
        <p:spPr>
          <a:xfrm flipH="1">
            <a:off x="1622792" y="2482758"/>
            <a:ext cx="7800" cy="40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8" name="Google Shape;368;g2f31c38cb01_2_76"/>
          <p:cNvCxnSpPr/>
          <p:nvPr/>
        </p:nvCxnSpPr>
        <p:spPr>
          <a:xfrm flipH="1">
            <a:off x="3046195" y="2482758"/>
            <a:ext cx="7800" cy="409800"/>
          </a:xfrm>
          <a:prstGeom prst="straightConnector1">
            <a:avLst/>
          </a:prstGeom>
          <a:noFill/>
          <a:ln cap="flat" cmpd="sng" w="28575">
            <a:solidFill>
              <a:srgbClr val="7685E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9" name="Google Shape;369;g2f31c38cb01_2_76"/>
          <p:cNvCxnSpPr/>
          <p:nvPr/>
        </p:nvCxnSpPr>
        <p:spPr>
          <a:xfrm flipH="1">
            <a:off x="4469599" y="2482758"/>
            <a:ext cx="7800" cy="409800"/>
          </a:xfrm>
          <a:prstGeom prst="straightConnector1">
            <a:avLst/>
          </a:prstGeom>
          <a:noFill/>
          <a:ln cap="flat" cmpd="sng" w="28575">
            <a:solidFill>
              <a:srgbClr val="0097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0" name="Google Shape;370;g2f31c38cb01_2_76"/>
          <p:cNvCxnSpPr/>
          <p:nvPr/>
        </p:nvCxnSpPr>
        <p:spPr>
          <a:xfrm>
            <a:off x="658273" y="1112600"/>
            <a:ext cx="60183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g2f31c38cb01_2_76"/>
          <p:cNvSpPr txBox="1"/>
          <p:nvPr/>
        </p:nvSpPr>
        <p:spPr>
          <a:xfrm>
            <a:off x="891125" y="1356725"/>
            <a:ext cx="7017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Las etiquetas semánticas definen </a:t>
            </a:r>
            <a:r>
              <a:rPr lang="es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qué</a:t>
            </a:r>
            <a:r>
              <a:rPr lang="es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función cumple cada elemento  HTML.</a:t>
            </a:r>
            <a:endParaRPr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31c38cb01_2_198"/>
          <p:cNvSpPr txBox="1"/>
          <p:nvPr/>
        </p:nvSpPr>
        <p:spPr>
          <a:xfrm>
            <a:off x="572100" y="1493024"/>
            <a:ext cx="39999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Estas etiquetas ayudan a definir la clase de contenido tendrá una página Web </a:t>
            </a:r>
            <a:endParaRPr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Describen su significado tanto para el navegador como para el desarrollador. A través de ellas los navegadores y buscadores reconocen patrones y una estructura determinada.</a:t>
            </a:r>
            <a:endParaRPr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Debemos respetarlas porque ayudan al navegador a entender su significado para mostrarlo en pantalla y ayudan a los buscadores a reconocer el contenido y la estructura del sitio.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g2f31c38cb01_2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7250" y="821175"/>
            <a:ext cx="3726525" cy="33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f31c38cb01_2_198"/>
          <p:cNvSpPr txBox="1"/>
          <p:nvPr/>
        </p:nvSpPr>
        <p:spPr>
          <a:xfrm>
            <a:off x="572100" y="614275"/>
            <a:ext cx="431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Estructura de una Página Web</a:t>
            </a:r>
            <a:endParaRPr/>
          </a:p>
        </p:txBody>
      </p:sp>
      <p:cxnSp>
        <p:nvCxnSpPr>
          <p:cNvPr id="379" name="Google Shape;379;g2f31c38cb01_2_198"/>
          <p:cNvCxnSpPr/>
          <p:nvPr/>
        </p:nvCxnSpPr>
        <p:spPr>
          <a:xfrm>
            <a:off x="192973" y="1493025"/>
            <a:ext cx="45141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22587397b_2_0"/>
          <p:cNvSpPr txBox="1"/>
          <p:nvPr/>
        </p:nvSpPr>
        <p:spPr>
          <a:xfrm>
            <a:off x="632700" y="1864600"/>
            <a:ext cx="78786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s" sz="3500" u="none" cap="none" strike="noStrike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¡Les damos la bienvenida! </a:t>
            </a:r>
            <a:endParaRPr b="1" i="0" sz="3500" u="none" cap="none" strike="noStrike">
              <a:solidFill>
                <a:srgbClr val="43434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" name="Google Shape;114;g2f22587397b_2_0"/>
          <p:cNvSpPr/>
          <p:nvPr/>
        </p:nvSpPr>
        <p:spPr>
          <a:xfrm>
            <a:off x="2234850" y="2701950"/>
            <a:ext cx="4674300" cy="521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f22587397b_2_0"/>
          <p:cNvSpPr txBox="1"/>
          <p:nvPr/>
        </p:nvSpPr>
        <p:spPr>
          <a:xfrm>
            <a:off x="2625200" y="2757750"/>
            <a:ext cx="427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Vamos a comenzar a grabar la clase</a:t>
            </a:r>
            <a:endParaRPr b="0" i="0" sz="1600" u="none" cap="none" strike="noStrike">
              <a:solidFill>
                <a:srgbClr val="434343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pic>
        <p:nvPicPr>
          <p:cNvPr id="116" name="Google Shape;116;g2f22587397b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7375" y="2813588"/>
            <a:ext cx="297825" cy="2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f31c38cb01_2_172"/>
          <p:cNvSpPr txBox="1"/>
          <p:nvPr/>
        </p:nvSpPr>
        <p:spPr>
          <a:xfrm>
            <a:off x="503850" y="510725"/>
            <a:ext cx="8136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0"/>
              <a:buFont typeface="Arial"/>
              <a:buNone/>
            </a:pPr>
            <a:r>
              <a:rPr lang="es" sz="3412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Etiquetas semánticas</a:t>
            </a:r>
            <a:endParaRPr b="0" i="0" sz="2792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5" name="Google Shape;385;g2f31c38cb01_2_172"/>
          <p:cNvSpPr txBox="1"/>
          <p:nvPr/>
        </p:nvSpPr>
        <p:spPr>
          <a:xfrm>
            <a:off x="618985" y="1178281"/>
            <a:ext cx="7922700" cy="3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&lt;header&gt;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 la cabecera visual del documento. No confundir con &lt;head&gt;, que es el encabezado del documento HTML.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&lt;nav&gt;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Apartado de navegación (enlaces de secciones, categorías, etc...). También permite dividir en categorías una sección.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&lt;main&gt;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Contenido principal del documento.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&lt;footer&gt;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Pie de página.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&lt;section&gt;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Define una sección en un documento.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&lt;aside&gt;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Agrupación de contenido no relacionado con el tema principal del documento. Suele usarse para agregar publicidad.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&lt;article&gt;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Artículo. Parte principal de un escrito (posts en blogs, artículos en diarios, mensajes en foros, comentarios, etc.)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428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●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&lt;address&gt; 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Agrupación con la información de contacto del autor del artículo o documento.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cxnSp>
        <p:nvCxnSpPr>
          <p:cNvPr id="386" name="Google Shape;386;g2f31c38cb01_2_172"/>
          <p:cNvCxnSpPr/>
          <p:nvPr/>
        </p:nvCxnSpPr>
        <p:spPr>
          <a:xfrm>
            <a:off x="762173" y="1178275"/>
            <a:ext cx="60183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7" name="Google Shape;387;g2f31c38cb01_2_172"/>
          <p:cNvGrpSpPr/>
          <p:nvPr/>
        </p:nvGrpSpPr>
        <p:grpSpPr>
          <a:xfrm>
            <a:off x="7822175" y="405023"/>
            <a:ext cx="612172" cy="773261"/>
            <a:chOff x="0" y="-9525"/>
            <a:chExt cx="354123" cy="394843"/>
          </a:xfrm>
        </p:grpSpPr>
        <p:sp>
          <p:nvSpPr>
            <p:cNvPr id="388" name="Google Shape;388;g2f31c38cb01_2_172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389" name="Google Shape;389;g2f31c38cb01_2_172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g2f31c38cb01_2_172"/>
          <p:cNvGrpSpPr/>
          <p:nvPr/>
        </p:nvGrpSpPr>
        <p:grpSpPr>
          <a:xfrm>
            <a:off x="7919881" y="591771"/>
            <a:ext cx="416760" cy="399774"/>
            <a:chOff x="5241175" y="4959100"/>
            <a:chExt cx="539775" cy="517775"/>
          </a:xfrm>
        </p:grpSpPr>
        <p:sp>
          <p:nvSpPr>
            <p:cNvPr id="391" name="Google Shape;391;g2f31c38cb01_2_17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g2f31c38cb01_2_17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g2f31c38cb01_2_17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g2f31c38cb01_2_17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g2f31c38cb01_2_17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g2f31c38cb01_2_17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f31c38cb01_2_60"/>
          <p:cNvSpPr txBox="1"/>
          <p:nvPr/>
        </p:nvSpPr>
        <p:spPr>
          <a:xfrm>
            <a:off x="393000" y="1354522"/>
            <a:ext cx="8358000" cy="3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Definen qué función cumple cada elemento dentro de la página.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Estructura básica, tienen una apertura y un cierre que describen la información contenida entre ellas, aunque algunos casos solamente tienen apertura, como la etiqueta &lt;br&gt; (line break o  salto de línea):</a:t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2" name="Google Shape;402;g2f31c38cb01_2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1245" y="2284642"/>
            <a:ext cx="1022154" cy="28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f31c38cb01_2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2968" y="2772452"/>
            <a:ext cx="2363859" cy="61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f31c38cb01_2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0104" y="3715886"/>
            <a:ext cx="2363859" cy="5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f31c38cb01_2_60"/>
          <p:cNvSpPr txBox="1"/>
          <p:nvPr/>
        </p:nvSpPr>
        <p:spPr>
          <a:xfrm>
            <a:off x="503850" y="510725"/>
            <a:ext cx="8136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0"/>
              <a:buFont typeface="Arial"/>
              <a:buNone/>
            </a:pPr>
            <a:r>
              <a:rPr lang="es" sz="3412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Etiquetas </a:t>
            </a:r>
            <a:r>
              <a:rPr lang="es" sz="3412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más</a:t>
            </a:r>
            <a:r>
              <a:rPr lang="es" sz="3412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comunes</a:t>
            </a:r>
            <a:endParaRPr b="0" i="0" sz="2792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06" name="Google Shape;406;g2f31c38cb01_2_60"/>
          <p:cNvCxnSpPr/>
          <p:nvPr/>
        </p:nvCxnSpPr>
        <p:spPr>
          <a:xfrm>
            <a:off x="762173" y="1178275"/>
            <a:ext cx="60183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7" name="Google Shape;407;g2f31c38cb01_2_60"/>
          <p:cNvGrpSpPr/>
          <p:nvPr/>
        </p:nvGrpSpPr>
        <p:grpSpPr>
          <a:xfrm>
            <a:off x="7822175" y="405023"/>
            <a:ext cx="612172" cy="773261"/>
            <a:chOff x="0" y="-9525"/>
            <a:chExt cx="354123" cy="394843"/>
          </a:xfrm>
        </p:grpSpPr>
        <p:sp>
          <p:nvSpPr>
            <p:cNvPr id="408" name="Google Shape;408;g2f31c38cb01_2_60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409" name="Google Shape;409;g2f31c38cb01_2_60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g2f31c38cb01_2_60"/>
          <p:cNvSpPr/>
          <p:nvPr/>
        </p:nvSpPr>
        <p:spPr>
          <a:xfrm>
            <a:off x="8009684" y="641725"/>
            <a:ext cx="237151" cy="299845"/>
          </a:xfrm>
          <a:custGeom>
            <a:rect b="b" l="l" r="r" t="t"/>
            <a:pathLst>
              <a:path extrusionOk="0" h="15534" w="12286">
                <a:moveTo>
                  <a:pt x="6326" y="1"/>
                </a:moveTo>
                <a:lnTo>
                  <a:pt x="5960" y="25"/>
                </a:lnTo>
                <a:lnTo>
                  <a:pt x="5716" y="74"/>
                </a:lnTo>
                <a:lnTo>
                  <a:pt x="5520" y="147"/>
                </a:lnTo>
                <a:lnTo>
                  <a:pt x="5374" y="221"/>
                </a:lnTo>
                <a:lnTo>
                  <a:pt x="4983" y="1466"/>
                </a:lnTo>
                <a:lnTo>
                  <a:pt x="4788" y="2028"/>
                </a:lnTo>
                <a:lnTo>
                  <a:pt x="4592" y="2541"/>
                </a:lnTo>
                <a:lnTo>
                  <a:pt x="4397" y="3005"/>
                </a:lnTo>
                <a:lnTo>
                  <a:pt x="4202" y="3396"/>
                </a:lnTo>
                <a:lnTo>
                  <a:pt x="4031" y="3689"/>
                </a:lnTo>
                <a:lnTo>
                  <a:pt x="3884" y="3933"/>
                </a:lnTo>
                <a:lnTo>
                  <a:pt x="3664" y="4153"/>
                </a:lnTo>
                <a:lnTo>
                  <a:pt x="3322" y="4495"/>
                </a:lnTo>
                <a:lnTo>
                  <a:pt x="2516" y="5252"/>
                </a:lnTo>
                <a:lnTo>
                  <a:pt x="1442" y="6229"/>
                </a:lnTo>
                <a:lnTo>
                  <a:pt x="1" y="6229"/>
                </a:lnTo>
                <a:lnTo>
                  <a:pt x="1" y="13433"/>
                </a:lnTo>
                <a:lnTo>
                  <a:pt x="1515" y="13433"/>
                </a:lnTo>
                <a:lnTo>
                  <a:pt x="2004" y="13678"/>
                </a:lnTo>
                <a:lnTo>
                  <a:pt x="2687" y="13971"/>
                </a:lnTo>
                <a:lnTo>
                  <a:pt x="3567" y="14313"/>
                </a:lnTo>
                <a:lnTo>
                  <a:pt x="4544" y="14679"/>
                </a:lnTo>
                <a:lnTo>
                  <a:pt x="5594" y="14997"/>
                </a:lnTo>
                <a:lnTo>
                  <a:pt x="6131" y="15143"/>
                </a:lnTo>
                <a:lnTo>
                  <a:pt x="6668" y="15265"/>
                </a:lnTo>
                <a:lnTo>
                  <a:pt x="7181" y="15387"/>
                </a:lnTo>
                <a:lnTo>
                  <a:pt x="7694" y="15461"/>
                </a:lnTo>
                <a:lnTo>
                  <a:pt x="8158" y="15509"/>
                </a:lnTo>
                <a:lnTo>
                  <a:pt x="8622" y="15534"/>
                </a:lnTo>
                <a:lnTo>
                  <a:pt x="9404" y="15534"/>
                </a:lnTo>
                <a:lnTo>
                  <a:pt x="9819" y="15509"/>
                </a:lnTo>
                <a:lnTo>
                  <a:pt x="10210" y="15461"/>
                </a:lnTo>
                <a:lnTo>
                  <a:pt x="10552" y="15363"/>
                </a:lnTo>
                <a:lnTo>
                  <a:pt x="10723" y="15314"/>
                </a:lnTo>
                <a:lnTo>
                  <a:pt x="10845" y="15265"/>
                </a:lnTo>
                <a:lnTo>
                  <a:pt x="10967" y="15192"/>
                </a:lnTo>
                <a:lnTo>
                  <a:pt x="11064" y="15094"/>
                </a:lnTo>
                <a:lnTo>
                  <a:pt x="11113" y="14997"/>
                </a:lnTo>
                <a:lnTo>
                  <a:pt x="11162" y="14874"/>
                </a:lnTo>
                <a:lnTo>
                  <a:pt x="11235" y="14166"/>
                </a:lnTo>
                <a:lnTo>
                  <a:pt x="11211" y="13995"/>
                </a:lnTo>
                <a:lnTo>
                  <a:pt x="11162" y="13849"/>
                </a:lnTo>
                <a:lnTo>
                  <a:pt x="11064" y="13702"/>
                </a:lnTo>
                <a:lnTo>
                  <a:pt x="10918" y="13580"/>
                </a:lnTo>
                <a:lnTo>
                  <a:pt x="11040" y="13556"/>
                </a:lnTo>
                <a:lnTo>
                  <a:pt x="11162" y="13507"/>
                </a:lnTo>
                <a:lnTo>
                  <a:pt x="11284" y="13458"/>
                </a:lnTo>
                <a:lnTo>
                  <a:pt x="11382" y="13360"/>
                </a:lnTo>
                <a:lnTo>
                  <a:pt x="11455" y="13263"/>
                </a:lnTo>
                <a:lnTo>
                  <a:pt x="11528" y="13140"/>
                </a:lnTo>
                <a:lnTo>
                  <a:pt x="11577" y="12994"/>
                </a:lnTo>
                <a:lnTo>
                  <a:pt x="11602" y="12872"/>
                </a:lnTo>
                <a:lnTo>
                  <a:pt x="11675" y="11993"/>
                </a:lnTo>
                <a:lnTo>
                  <a:pt x="11675" y="11870"/>
                </a:lnTo>
                <a:lnTo>
                  <a:pt x="11675" y="11773"/>
                </a:lnTo>
                <a:lnTo>
                  <a:pt x="11651" y="11651"/>
                </a:lnTo>
                <a:lnTo>
                  <a:pt x="11602" y="11553"/>
                </a:lnTo>
                <a:lnTo>
                  <a:pt x="11480" y="11382"/>
                </a:lnTo>
                <a:lnTo>
                  <a:pt x="11406" y="11309"/>
                </a:lnTo>
                <a:lnTo>
                  <a:pt x="11333" y="11235"/>
                </a:lnTo>
                <a:lnTo>
                  <a:pt x="11455" y="11211"/>
                </a:lnTo>
                <a:lnTo>
                  <a:pt x="11553" y="11162"/>
                </a:lnTo>
                <a:lnTo>
                  <a:pt x="11651" y="11089"/>
                </a:lnTo>
                <a:lnTo>
                  <a:pt x="11748" y="10991"/>
                </a:lnTo>
                <a:lnTo>
                  <a:pt x="11822" y="10893"/>
                </a:lnTo>
                <a:lnTo>
                  <a:pt x="11870" y="10796"/>
                </a:lnTo>
                <a:lnTo>
                  <a:pt x="11919" y="10674"/>
                </a:lnTo>
                <a:lnTo>
                  <a:pt x="11944" y="10527"/>
                </a:lnTo>
                <a:lnTo>
                  <a:pt x="12017" y="9672"/>
                </a:lnTo>
                <a:lnTo>
                  <a:pt x="12017" y="9550"/>
                </a:lnTo>
                <a:lnTo>
                  <a:pt x="12017" y="9428"/>
                </a:lnTo>
                <a:lnTo>
                  <a:pt x="11993" y="9306"/>
                </a:lnTo>
                <a:lnTo>
                  <a:pt x="11944" y="9208"/>
                </a:lnTo>
                <a:lnTo>
                  <a:pt x="11895" y="9111"/>
                </a:lnTo>
                <a:lnTo>
                  <a:pt x="11822" y="9037"/>
                </a:lnTo>
                <a:lnTo>
                  <a:pt x="11748" y="8964"/>
                </a:lnTo>
                <a:lnTo>
                  <a:pt x="11651" y="8891"/>
                </a:lnTo>
                <a:lnTo>
                  <a:pt x="11748" y="8866"/>
                </a:lnTo>
                <a:lnTo>
                  <a:pt x="11846" y="8793"/>
                </a:lnTo>
                <a:lnTo>
                  <a:pt x="11944" y="8720"/>
                </a:lnTo>
                <a:lnTo>
                  <a:pt x="12017" y="8647"/>
                </a:lnTo>
                <a:lnTo>
                  <a:pt x="12090" y="8549"/>
                </a:lnTo>
                <a:lnTo>
                  <a:pt x="12139" y="8451"/>
                </a:lnTo>
                <a:lnTo>
                  <a:pt x="12163" y="8329"/>
                </a:lnTo>
                <a:lnTo>
                  <a:pt x="12188" y="8207"/>
                </a:lnTo>
                <a:lnTo>
                  <a:pt x="12286" y="7328"/>
                </a:lnTo>
                <a:lnTo>
                  <a:pt x="12261" y="7206"/>
                </a:lnTo>
                <a:lnTo>
                  <a:pt x="12237" y="7083"/>
                </a:lnTo>
                <a:lnTo>
                  <a:pt x="12188" y="6986"/>
                </a:lnTo>
                <a:lnTo>
                  <a:pt x="12139" y="6888"/>
                </a:lnTo>
                <a:lnTo>
                  <a:pt x="12066" y="6790"/>
                </a:lnTo>
                <a:lnTo>
                  <a:pt x="11968" y="6717"/>
                </a:lnTo>
                <a:lnTo>
                  <a:pt x="11748" y="6571"/>
                </a:lnTo>
                <a:lnTo>
                  <a:pt x="11504" y="6448"/>
                </a:lnTo>
                <a:lnTo>
                  <a:pt x="11211" y="6351"/>
                </a:lnTo>
                <a:lnTo>
                  <a:pt x="10893" y="6278"/>
                </a:lnTo>
                <a:lnTo>
                  <a:pt x="10576" y="6229"/>
                </a:lnTo>
                <a:lnTo>
                  <a:pt x="9892" y="6131"/>
                </a:lnTo>
                <a:lnTo>
                  <a:pt x="8842" y="6033"/>
                </a:lnTo>
                <a:lnTo>
                  <a:pt x="7596" y="5960"/>
                </a:lnTo>
                <a:lnTo>
                  <a:pt x="6326" y="5887"/>
                </a:lnTo>
                <a:lnTo>
                  <a:pt x="6497" y="5594"/>
                </a:lnTo>
                <a:lnTo>
                  <a:pt x="6644" y="5252"/>
                </a:lnTo>
                <a:lnTo>
                  <a:pt x="6790" y="4885"/>
                </a:lnTo>
                <a:lnTo>
                  <a:pt x="6888" y="4495"/>
                </a:lnTo>
                <a:lnTo>
                  <a:pt x="6986" y="4104"/>
                </a:lnTo>
                <a:lnTo>
                  <a:pt x="7083" y="3689"/>
                </a:lnTo>
                <a:lnTo>
                  <a:pt x="7181" y="2883"/>
                </a:lnTo>
                <a:lnTo>
                  <a:pt x="7254" y="2150"/>
                </a:lnTo>
                <a:lnTo>
                  <a:pt x="7303" y="1539"/>
                </a:lnTo>
                <a:lnTo>
                  <a:pt x="7303" y="978"/>
                </a:lnTo>
                <a:lnTo>
                  <a:pt x="7303" y="807"/>
                </a:lnTo>
                <a:lnTo>
                  <a:pt x="7230" y="611"/>
                </a:lnTo>
                <a:lnTo>
                  <a:pt x="7157" y="465"/>
                </a:lnTo>
                <a:lnTo>
                  <a:pt x="7035" y="318"/>
                </a:lnTo>
                <a:lnTo>
                  <a:pt x="6888" y="172"/>
                </a:lnTo>
                <a:lnTo>
                  <a:pt x="6717" y="98"/>
                </a:lnTo>
                <a:lnTo>
                  <a:pt x="6522" y="25"/>
                </a:lnTo>
                <a:lnTo>
                  <a:pt x="6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f31c38cb01_2_60"/>
          <p:cNvSpPr txBox="1"/>
          <p:nvPr/>
        </p:nvSpPr>
        <p:spPr>
          <a:xfrm>
            <a:off x="824425" y="2260475"/>
            <a:ext cx="30237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&gt;Texto de Ejemplo&lt;/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0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2" name="Google Shape;412;g2f31c38cb01_2_60"/>
          <p:cNvSpPr txBox="1"/>
          <p:nvPr/>
        </p:nvSpPr>
        <p:spPr>
          <a:xfrm>
            <a:off x="850650" y="2722763"/>
            <a:ext cx="47865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&gt;Hola, estamos en el párrafo 1&lt;/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0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&gt;Ahora hemso cambiado de párrafo&lt;/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0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3" name="Google Shape;413;g2f31c38cb01_2_60"/>
          <p:cNvSpPr txBox="1"/>
          <p:nvPr/>
        </p:nvSpPr>
        <p:spPr>
          <a:xfrm>
            <a:off x="876900" y="3642375"/>
            <a:ext cx="4734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&gt;Este es un párrafo 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br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 que continua en el siguiente reglón&lt;/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0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31c38cb01_2_73"/>
          <p:cNvSpPr txBox="1"/>
          <p:nvPr/>
        </p:nvSpPr>
        <p:spPr>
          <a:xfrm>
            <a:off x="430625" y="714425"/>
            <a:ext cx="23406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7398"/>
              <a:buFont typeface="Arial"/>
              <a:buNone/>
            </a:pPr>
            <a:r>
              <a:rPr lang="es" sz="615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Heading</a:t>
            </a:r>
            <a:r>
              <a:rPr b="1" i="0" lang="e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9" name="Google Shape;419;g2f31c38cb01_2_73"/>
          <p:cNvSpPr txBox="1"/>
          <p:nvPr/>
        </p:nvSpPr>
        <p:spPr>
          <a:xfrm>
            <a:off x="430625" y="1440725"/>
            <a:ext cx="4374300" cy="3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333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&lt;h1&gt;, &lt;h2&gt;, &lt;h3&gt;….&lt;h6&gt;: </a:t>
            </a:r>
            <a:r>
              <a:rPr lang="es" sz="15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Encabezados, numerados del 1 al 6 por orden de relevancia. Es importante respetar ese orden para que el navegador entienda la estructura de la página.</a:t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g2f31c38cb01_2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800" y="564575"/>
            <a:ext cx="3232500" cy="228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g2f31c38cb01_2_73"/>
          <p:cNvGrpSpPr/>
          <p:nvPr/>
        </p:nvGrpSpPr>
        <p:grpSpPr>
          <a:xfrm>
            <a:off x="5039426" y="3178850"/>
            <a:ext cx="3598492" cy="967207"/>
            <a:chOff x="0" y="-9525"/>
            <a:chExt cx="354123" cy="394843"/>
          </a:xfrm>
        </p:grpSpPr>
        <p:sp>
          <p:nvSpPr>
            <p:cNvPr id="422" name="Google Shape;422;g2f31c38cb01_2_73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423" name="Google Shape;423;g2f31c38cb01_2_73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g2f31c38cb01_2_73"/>
          <p:cNvSpPr txBox="1"/>
          <p:nvPr/>
        </p:nvSpPr>
        <p:spPr>
          <a:xfrm>
            <a:off x="5091550" y="3178850"/>
            <a:ext cx="35985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Tip: 💡En VSC si escribimos </a:t>
            </a:r>
            <a:r>
              <a:rPr b="1" lang="es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h1</a:t>
            </a:r>
            <a:r>
              <a:rPr lang="es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y presionamos TAB la etiqueta de cierre se escribe automáticamente.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g2f31c38cb01_2_73"/>
          <p:cNvCxnSpPr/>
          <p:nvPr/>
        </p:nvCxnSpPr>
        <p:spPr>
          <a:xfrm>
            <a:off x="5072050" y="3073175"/>
            <a:ext cx="35460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g2f31c38cb01_2_73"/>
          <p:cNvSpPr txBox="1"/>
          <p:nvPr/>
        </p:nvSpPr>
        <p:spPr>
          <a:xfrm>
            <a:off x="1001525" y="2480550"/>
            <a:ext cx="3232500" cy="2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H1&lt;/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h2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H2&lt;/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h2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h3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H3&lt;/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h3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h4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H4&lt;/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h4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h5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H5&lt;/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h5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h6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&gt;Encabezado en H6&lt;/</a:t>
            </a:r>
            <a:r>
              <a:rPr lang="es" sz="155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h6</a:t>
            </a:r>
            <a:r>
              <a:rPr lang="es" sz="155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5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7" name="Google Shape;427;g2f31c38cb01_2_73"/>
          <p:cNvCxnSpPr/>
          <p:nvPr/>
        </p:nvCxnSpPr>
        <p:spPr>
          <a:xfrm>
            <a:off x="137373" y="1390250"/>
            <a:ext cx="45141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g2f31c38cb01_2_79"/>
          <p:cNvGrpSpPr/>
          <p:nvPr/>
        </p:nvGrpSpPr>
        <p:grpSpPr>
          <a:xfrm>
            <a:off x="5039275" y="478725"/>
            <a:ext cx="3598492" cy="1123842"/>
            <a:chOff x="0" y="-9525"/>
            <a:chExt cx="354123" cy="394843"/>
          </a:xfrm>
        </p:grpSpPr>
        <p:sp>
          <p:nvSpPr>
            <p:cNvPr id="433" name="Google Shape;433;g2f31c38cb01_2_79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434" name="Google Shape;434;g2f31c38cb01_2_79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g2f31c38cb01_2_79"/>
          <p:cNvSpPr/>
          <p:nvPr/>
        </p:nvSpPr>
        <p:spPr>
          <a:xfrm>
            <a:off x="5039137" y="2041672"/>
            <a:ext cx="3598775" cy="2472778"/>
          </a:xfrm>
          <a:custGeom>
            <a:rect b="b" l="l" r="r" t="t"/>
            <a:pathLst>
              <a:path extrusionOk="0" h="385318" w="354123">
                <a:moveTo>
                  <a:pt x="0" y="0"/>
                </a:moveTo>
                <a:lnTo>
                  <a:pt x="354123" y="0"/>
                </a:lnTo>
                <a:lnTo>
                  <a:pt x="354123" y="385318"/>
                </a:lnTo>
                <a:lnTo>
                  <a:pt x="0" y="385318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</p:sp>
      <p:sp>
        <p:nvSpPr>
          <p:cNvPr id="436" name="Google Shape;436;g2f31c38cb01_2_79"/>
          <p:cNvSpPr txBox="1"/>
          <p:nvPr/>
        </p:nvSpPr>
        <p:spPr>
          <a:xfrm>
            <a:off x="311700" y="1390250"/>
            <a:ext cx="309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6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    &lt;p&gt;: Representa un párrafo.</a:t>
            </a:r>
            <a:endParaRPr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g2f31c38cb01_2_79"/>
          <p:cNvSpPr txBox="1"/>
          <p:nvPr/>
        </p:nvSpPr>
        <p:spPr>
          <a:xfrm>
            <a:off x="5245475" y="882675"/>
            <a:ext cx="30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f31c38cb01_2_79"/>
          <p:cNvSpPr txBox="1"/>
          <p:nvPr/>
        </p:nvSpPr>
        <p:spPr>
          <a:xfrm>
            <a:off x="5088400" y="183125"/>
            <a:ext cx="3656700" cy="3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💡Tip #1: Lorem Ipsum</a:t>
            </a:r>
            <a:r>
              <a:rPr b="1" i="0" lang="e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En VSC si escribimos Lorem100 se escribirá un texto de ejemplo de 100 palabras.  Y escribiendo p*3 se crearán 3 etiquetas &lt;p&gt;</a:t>
            </a:r>
            <a:r>
              <a:rPr b="0" i="0" lang="e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💡Tip 02: Word Wrap</a:t>
            </a:r>
            <a:r>
              <a:rPr b="1" i="0" lang="e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Para ajustar automáticamente el texto al ancho de la ventana del editor en Visual Studio Code, utiliza el siguiente atajo: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476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Windows/Linux: Alt + Z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47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●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macOS: Option + Z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¡Así, tu código siempre estará visible sin necesidad de desplazarte horizontalmente!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39" name="Google Shape;439;g2f31c38cb01_2_79"/>
          <p:cNvSpPr txBox="1"/>
          <p:nvPr/>
        </p:nvSpPr>
        <p:spPr>
          <a:xfrm>
            <a:off x="550650" y="719625"/>
            <a:ext cx="23406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7398"/>
              <a:buFont typeface="Arial"/>
              <a:buNone/>
            </a:pPr>
            <a:r>
              <a:rPr lang="es" sz="615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  Párrafos </a:t>
            </a:r>
            <a:r>
              <a:rPr b="1" i="0" lang="e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0" name="Google Shape;440;g2f31c38cb01_2_79"/>
          <p:cNvCxnSpPr/>
          <p:nvPr/>
        </p:nvCxnSpPr>
        <p:spPr>
          <a:xfrm>
            <a:off x="5095375" y="1788700"/>
            <a:ext cx="3486300" cy="570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g2f31c38cb01_2_79"/>
          <p:cNvCxnSpPr/>
          <p:nvPr/>
        </p:nvCxnSpPr>
        <p:spPr>
          <a:xfrm>
            <a:off x="137373" y="1390250"/>
            <a:ext cx="45141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g2f31c38cb01_2_79"/>
          <p:cNvSpPr txBox="1"/>
          <p:nvPr/>
        </p:nvSpPr>
        <p:spPr>
          <a:xfrm>
            <a:off x="370475" y="1962950"/>
            <a:ext cx="42810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&gt;Lorem ipsum dolor sit amet, consectetur adipisicing elit. Expedita sequi reiciendis eius sapiente placeat, esse illum quas tenetur cupiditate fugit vero, minima quo? Tenetur sed dolore error maxime. Expedita, beatae.&lt;/</a:t>
            </a:r>
            <a:r>
              <a:rPr lang="es" sz="1500">
                <a:solidFill>
                  <a:srgbClr val="F9267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s" sz="1500">
                <a:solidFill>
                  <a:srgbClr val="F8F8F2"/>
                </a:solidFill>
                <a:highlight>
                  <a:srgbClr val="272822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500">
              <a:solidFill>
                <a:srgbClr val="F8F8F2"/>
              </a:solidFill>
              <a:highlight>
                <a:srgbClr val="272822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f31c38cb01_2_82"/>
          <p:cNvSpPr txBox="1"/>
          <p:nvPr/>
        </p:nvSpPr>
        <p:spPr>
          <a:xfrm>
            <a:off x="494100" y="568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None/>
            </a:pPr>
            <a:r>
              <a:rPr lang="es"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Etiquetas básicas (formatos de texto)</a:t>
            </a:r>
            <a:endParaRPr b="0" i="0" sz="28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8" name="Google Shape;448;g2f31c38cb01_2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322" y="1283088"/>
            <a:ext cx="2620153" cy="27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f31c38cb01_2_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400" y="1319113"/>
            <a:ext cx="5000650" cy="266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0" name="Google Shape;450;g2f31c38cb01_2_82"/>
          <p:cNvCxnSpPr/>
          <p:nvPr/>
        </p:nvCxnSpPr>
        <p:spPr>
          <a:xfrm>
            <a:off x="542398" y="1152013"/>
            <a:ext cx="6018300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22587397b_2_7"/>
          <p:cNvSpPr/>
          <p:nvPr/>
        </p:nvSpPr>
        <p:spPr>
          <a:xfrm>
            <a:off x="1241025" y="1894775"/>
            <a:ext cx="6730200" cy="92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f22587397b_2_7"/>
          <p:cNvSpPr txBox="1"/>
          <p:nvPr/>
        </p:nvSpPr>
        <p:spPr>
          <a:xfrm>
            <a:off x="1241025" y="1894775"/>
            <a:ext cx="67302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s" sz="4500" u="none" cap="none" strike="noStrike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rPr>
              <a:t>¡Vamos a la práctica! 🚀</a:t>
            </a:r>
            <a:endParaRPr b="1" i="0" sz="4500" u="none" cap="none" strike="noStrike">
              <a:solidFill>
                <a:srgbClr val="43434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42e4bb9ff_1_3"/>
          <p:cNvSpPr txBox="1"/>
          <p:nvPr/>
        </p:nvSpPr>
        <p:spPr>
          <a:xfrm>
            <a:off x="2482250" y="624525"/>
            <a:ext cx="2376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Ejercicios</a:t>
            </a:r>
            <a:endParaRPr b="1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242e4bb9ff_1_3"/>
          <p:cNvSpPr txBox="1"/>
          <p:nvPr/>
        </p:nvSpPr>
        <p:spPr>
          <a:xfrm>
            <a:off x="5310925" y="18021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Agregar un archivo README.md en el proyecto, explicando brevemente de qué tratará la página que se va a desarrollar.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2242e4bb9ff_1_3"/>
          <p:cNvSpPr txBox="1"/>
          <p:nvPr/>
        </p:nvSpPr>
        <p:spPr>
          <a:xfrm>
            <a:off x="808175" y="1577900"/>
            <a:ext cx="2655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2242e4bb9ff_1_3"/>
          <p:cNvSpPr txBox="1"/>
          <p:nvPr/>
        </p:nvSpPr>
        <p:spPr>
          <a:xfrm>
            <a:off x="481050" y="1697225"/>
            <a:ext cx="35598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Crear la estructura básica del proyecto, incluyendo las etiquetas &lt;header&gt;, &lt;main&gt;, y &lt;footer&gt;. Dentro de &lt;header&gt;, incluye un título con el nombre del proyecto.</a:t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5" name="Google Shape;465;g2242e4bb9ff_1_3"/>
          <p:cNvSpPr txBox="1"/>
          <p:nvPr/>
        </p:nvSpPr>
        <p:spPr>
          <a:xfrm>
            <a:off x="1501025" y="1220925"/>
            <a:ext cx="1269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b="1" i="0" lang="e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242e4bb9ff_1_3"/>
          <p:cNvSpPr txBox="1"/>
          <p:nvPr/>
        </p:nvSpPr>
        <p:spPr>
          <a:xfrm>
            <a:off x="6605950" y="1341050"/>
            <a:ext cx="1269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2242e4bb9ff_1_3"/>
          <p:cNvSpPr/>
          <p:nvPr/>
        </p:nvSpPr>
        <p:spPr>
          <a:xfrm>
            <a:off x="1205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68" name="Google Shape;468;g2242e4bb9ff_1_3"/>
          <p:cNvCxnSpPr/>
          <p:nvPr/>
        </p:nvCxnSpPr>
        <p:spPr>
          <a:xfrm rot="5731">
            <a:off x="555358" y="1438738"/>
            <a:ext cx="5758808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g2242e4bb9ff_1_3"/>
          <p:cNvCxnSpPr/>
          <p:nvPr/>
        </p:nvCxnSpPr>
        <p:spPr>
          <a:xfrm flipH="1">
            <a:off x="4574606" y="1643509"/>
            <a:ext cx="18900" cy="217080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0" name="Google Shape;470;g2242e4bb9ff_1_3"/>
          <p:cNvGrpSpPr/>
          <p:nvPr/>
        </p:nvGrpSpPr>
        <p:grpSpPr>
          <a:xfrm>
            <a:off x="555362" y="631437"/>
            <a:ext cx="700421" cy="692039"/>
            <a:chOff x="0" y="0"/>
            <a:chExt cx="1867789" cy="1845437"/>
          </a:xfrm>
        </p:grpSpPr>
        <p:sp>
          <p:nvSpPr>
            <p:cNvPr id="471" name="Google Shape;471;g2242e4bb9ff_1_3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472" name="Google Shape;472;g2242e4bb9ff_1_3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g2242e4bb9ff_1_3"/>
          <p:cNvSpPr/>
          <p:nvPr/>
        </p:nvSpPr>
        <p:spPr>
          <a:xfrm>
            <a:off x="633775" y="713875"/>
            <a:ext cx="527150" cy="527150"/>
          </a:xfrm>
          <a:custGeom>
            <a:rect b="b" l="l" r="r" t="t"/>
            <a:pathLst>
              <a:path extrusionOk="0" h="1054300" w="1054300">
                <a:moveTo>
                  <a:pt x="0" y="0"/>
                </a:moveTo>
                <a:lnTo>
                  <a:pt x="1054300" y="0"/>
                </a:lnTo>
                <a:lnTo>
                  <a:pt x="1054300" y="1054300"/>
                </a:lnTo>
                <a:lnTo>
                  <a:pt x="0" y="105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g2242e4bb9ff_1_3"/>
          <p:cNvSpPr txBox="1"/>
          <p:nvPr/>
        </p:nvSpPr>
        <p:spPr>
          <a:xfrm>
            <a:off x="1342709" y="504825"/>
            <a:ext cx="506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s" sz="3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Ejercicios Prácticos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g2242e4bb9ff_1_3"/>
          <p:cNvGrpSpPr/>
          <p:nvPr/>
        </p:nvGrpSpPr>
        <p:grpSpPr>
          <a:xfrm>
            <a:off x="1342709" y="1017797"/>
            <a:ext cx="3147557" cy="382815"/>
            <a:chOff x="0" y="-9525"/>
            <a:chExt cx="1657918" cy="201641"/>
          </a:xfrm>
        </p:grpSpPr>
        <p:sp>
          <p:nvSpPr>
            <p:cNvPr id="476" name="Google Shape;476;g2242e4bb9ff_1_3"/>
            <p:cNvSpPr/>
            <p:nvPr/>
          </p:nvSpPr>
          <p:spPr>
            <a:xfrm>
              <a:off x="0" y="0"/>
              <a:ext cx="1657918" cy="192116"/>
            </a:xfrm>
            <a:custGeom>
              <a:rect b="b" l="l" r="r" t="t"/>
              <a:pathLst>
                <a:path extrusionOk="0" h="192116" w="1657918">
                  <a:moveTo>
                    <a:pt x="0" y="0"/>
                  </a:moveTo>
                  <a:lnTo>
                    <a:pt x="1657918" y="0"/>
                  </a:lnTo>
                  <a:lnTo>
                    <a:pt x="1657918" y="192116"/>
                  </a:lnTo>
                  <a:lnTo>
                    <a:pt x="0" y="192116"/>
                  </a:lnTo>
                  <a:close/>
                </a:path>
              </a:pathLst>
            </a:custGeom>
            <a:solidFill>
              <a:srgbClr val="FFAB40">
                <a:alpha val="50590"/>
              </a:srgbClr>
            </a:solidFill>
            <a:ln>
              <a:noFill/>
            </a:ln>
          </p:spPr>
        </p:sp>
        <p:sp>
          <p:nvSpPr>
            <p:cNvPr id="477" name="Google Shape;477;g2242e4bb9ff_1_3"/>
            <p:cNvSpPr txBox="1"/>
            <p:nvPr/>
          </p:nvSpPr>
          <p:spPr>
            <a:xfrm>
              <a:off x="0" y="-9525"/>
              <a:ext cx="16578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g2242e4bb9ff_1_3"/>
          <p:cNvSpPr/>
          <p:nvPr/>
        </p:nvSpPr>
        <p:spPr>
          <a:xfrm>
            <a:off x="1342709" y="1057200"/>
            <a:ext cx="300187" cy="300187"/>
          </a:xfrm>
          <a:custGeom>
            <a:rect b="b" l="l" r="r" t="t"/>
            <a:pathLst>
              <a:path extrusionOk="0" h="600374" w="600374">
                <a:moveTo>
                  <a:pt x="0" y="0"/>
                </a:moveTo>
                <a:lnTo>
                  <a:pt x="600374" y="0"/>
                </a:lnTo>
                <a:lnTo>
                  <a:pt x="600374" y="600373"/>
                </a:lnTo>
                <a:lnTo>
                  <a:pt x="0" y="600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9" name="Google Shape;479;g2242e4bb9ff_1_3"/>
          <p:cNvGrpSpPr/>
          <p:nvPr/>
        </p:nvGrpSpPr>
        <p:grpSpPr>
          <a:xfrm>
            <a:off x="563298" y="1712812"/>
            <a:ext cx="2376528" cy="297305"/>
            <a:chOff x="0" y="-9525"/>
            <a:chExt cx="1916400" cy="156600"/>
          </a:xfrm>
        </p:grpSpPr>
        <p:sp>
          <p:nvSpPr>
            <p:cNvPr id="480" name="Google Shape;480;g2242e4bb9ff_1_3"/>
            <p:cNvSpPr/>
            <p:nvPr/>
          </p:nvSpPr>
          <p:spPr>
            <a:xfrm>
              <a:off x="0" y="0"/>
              <a:ext cx="1916354" cy="146960"/>
            </a:xfrm>
            <a:custGeom>
              <a:rect b="b" l="l" r="r" t="t"/>
              <a:pathLst>
                <a:path extrusionOk="0" h="146960" w="1916354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49410"/>
              </a:srgbClr>
            </a:solidFill>
            <a:ln>
              <a:noFill/>
            </a:ln>
          </p:spPr>
        </p:sp>
        <p:sp>
          <p:nvSpPr>
            <p:cNvPr id="481" name="Google Shape;481;g2242e4bb9ff_1_3"/>
            <p:cNvSpPr txBox="1"/>
            <p:nvPr/>
          </p:nvSpPr>
          <p:spPr>
            <a:xfrm>
              <a:off x="0" y="-9525"/>
              <a:ext cx="19164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g2242e4bb9ff_1_3"/>
          <p:cNvSpPr txBox="1"/>
          <p:nvPr/>
        </p:nvSpPr>
        <p:spPr>
          <a:xfrm>
            <a:off x="563299" y="2180888"/>
            <a:ext cx="38550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latin typeface="Archivo Narrow"/>
                <a:ea typeface="Archivo Narrow"/>
                <a:cs typeface="Archivo Narrow"/>
                <a:sym typeface="Archivo Narrow"/>
              </a:rPr>
              <a:t>Crear la estructura básica del proyecto, incluyendo las etiquetas &lt;header&gt;, &lt;main&gt;, &lt;nav&gt; y &lt;footer&gt;. Dentro de &lt;header&gt;, incluye un título &lt;h1&gt; con el nombre del proyecto.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83" name="Google Shape;483;g2242e4bb9ff_1_3"/>
          <p:cNvSpPr txBox="1"/>
          <p:nvPr/>
        </p:nvSpPr>
        <p:spPr>
          <a:xfrm>
            <a:off x="665900" y="1738313"/>
            <a:ext cx="2160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latin typeface="Archivo Black"/>
                <a:ea typeface="Archivo Black"/>
                <a:cs typeface="Archivo Black"/>
                <a:sym typeface="Archivo Black"/>
              </a:rPr>
              <a:t>Estructura básica</a:t>
            </a:r>
            <a:endParaRPr b="0" i="0" sz="16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84" name="Google Shape;484;g2242e4bb9ff_1_3"/>
          <p:cNvSpPr txBox="1"/>
          <p:nvPr/>
        </p:nvSpPr>
        <p:spPr>
          <a:xfrm>
            <a:off x="1642896" y="1045726"/>
            <a:ext cx="28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" sz="2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Optativos | No entregables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242e4bb9ff_1_3"/>
          <p:cNvSpPr txBox="1"/>
          <p:nvPr/>
        </p:nvSpPr>
        <p:spPr>
          <a:xfrm>
            <a:off x="4593500" y="1738325"/>
            <a:ext cx="40737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AutoNum type="arabicPeriod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Abrir Visual Studio Code: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Char char="○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Abre Visual Studio Code y crea un nuevo archivo.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Char char="○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Guarda el archivo con el nombre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index.html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AutoNum type="arabicPeriod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Escribir la estructura básica del documento HTML: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Char char="○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 continuación, debes escribir el código HTML que conformará la estructura básica de tu proyecto. El código debe incluir las etiquetas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&lt;header&gt;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&lt;nav&gt;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&lt;main&gt;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y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&lt;footer&gt;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486" name="Google Shape;486;g2242e4bb9ff_1_3"/>
          <p:cNvGrpSpPr/>
          <p:nvPr/>
        </p:nvGrpSpPr>
        <p:grpSpPr>
          <a:xfrm>
            <a:off x="4884849" y="1697225"/>
            <a:ext cx="2533481" cy="297305"/>
            <a:chOff x="0" y="-9525"/>
            <a:chExt cx="1916400" cy="156600"/>
          </a:xfrm>
        </p:grpSpPr>
        <p:sp>
          <p:nvSpPr>
            <p:cNvPr id="487" name="Google Shape;487;g2242e4bb9ff_1_3"/>
            <p:cNvSpPr/>
            <p:nvPr/>
          </p:nvSpPr>
          <p:spPr>
            <a:xfrm>
              <a:off x="0" y="0"/>
              <a:ext cx="1916354" cy="146960"/>
            </a:xfrm>
            <a:custGeom>
              <a:rect b="b" l="l" r="r" t="t"/>
              <a:pathLst>
                <a:path extrusionOk="0" h="146960" w="1916354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49410"/>
              </a:srgbClr>
            </a:solidFill>
            <a:ln>
              <a:noFill/>
            </a:ln>
          </p:spPr>
        </p:sp>
        <p:sp>
          <p:nvSpPr>
            <p:cNvPr id="488" name="Google Shape;488;g2242e4bb9ff_1_3"/>
            <p:cNvSpPr txBox="1"/>
            <p:nvPr/>
          </p:nvSpPr>
          <p:spPr>
            <a:xfrm>
              <a:off x="0" y="-9525"/>
              <a:ext cx="19164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rtl="0" algn="l"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Para resolver este ejercicio debes:</a:t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f544b65b23_0_3"/>
          <p:cNvSpPr txBox="1"/>
          <p:nvPr/>
        </p:nvSpPr>
        <p:spPr>
          <a:xfrm>
            <a:off x="2482250" y="624525"/>
            <a:ext cx="2376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Ejercicios</a:t>
            </a:r>
            <a:endParaRPr b="1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f544b65b23_0_3"/>
          <p:cNvSpPr txBox="1"/>
          <p:nvPr/>
        </p:nvSpPr>
        <p:spPr>
          <a:xfrm>
            <a:off x="5310925" y="18021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Agregar un archivo README.md en el proyecto, explicando brevemente de qué tratará la página que se va a desarrollar.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f544b65b23_0_3"/>
          <p:cNvSpPr txBox="1"/>
          <p:nvPr/>
        </p:nvSpPr>
        <p:spPr>
          <a:xfrm>
            <a:off x="808175" y="1577900"/>
            <a:ext cx="2655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f544b65b23_0_3"/>
          <p:cNvSpPr txBox="1"/>
          <p:nvPr/>
        </p:nvSpPr>
        <p:spPr>
          <a:xfrm>
            <a:off x="481050" y="1697225"/>
            <a:ext cx="35598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Crear la estructura básica del proyecto, incluyendo las etiquetas &lt;header&gt;, &lt;main&gt;, y &lt;footer&gt;. Dentro de &lt;header&gt;, incluye un título con el nombre del proyecto.</a:t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g2f544b65b23_0_3"/>
          <p:cNvSpPr txBox="1"/>
          <p:nvPr/>
        </p:nvSpPr>
        <p:spPr>
          <a:xfrm>
            <a:off x="1501025" y="1220925"/>
            <a:ext cx="1269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b="1" i="0" lang="e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f544b65b23_0_3"/>
          <p:cNvSpPr txBox="1"/>
          <p:nvPr/>
        </p:nvSpPr>
        <p:spPr>
          <a:xfrm>
            <a:off x="6605950" y="1341050"/>
            <a:ext cx="1269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f544b65b23_0_3"/>
          <p:cNvSpPr/>
          <p:nvPr/>
        </p:nvSpPr>
        <p:spPr>
          <a:xfrm>
            <a:off x="1205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00" name="Google Shape;500;g2f544b65b23_0_3"/>
          <p:cNvCxnSpPr/>
          <p:nvPr/>
        </p:nvCxnSpPr>
        <p:spPr>
          <a:xfrm rot="5731">
            <a:off x="555358" y="1438738"/>
            <a:ext cx="5758808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1" name="Google Shape;501;g2f544b65b23_0_3"/>
          <p:cNvCxnSpPr/>
          <p:nvPr/>
        </p:nvCxnSpPr>
        <p:spPr>
          <a:xfrm flipH="1">
            <a:off x="4574606" y="1643509"/>
            <a:ext cx="18900" cy="217080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2" name="Google Shape;502;g2f544b65b23_0_3"/>
          <p:cNvGrpSpPr/>
          <p:nvPr/>
        </p:nvGrpSpPr>
        <p:grpSpPr>
          <a:xfrm>
            <a:off x="555362" y="631437"/>
            <a:ext cx="700421" cy="692039"/>
            <a:chOff x="0" y="0"/>
            <a:chExt cx="1867789" cy="1845437"/>
          </a:xfrm>
        </p:grpSpPr>
        <p:sp>
          <p:nvSpPr>
            <p:cNvPr id="503" name="Google Shape;503;g2f544b65b23_0_3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504" name="Google Shape;504;g2f544b65b23_0_3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g2f544b65b23_0_3"/>
          <p:cNvSpPr/>
          <p:nvPr/>
        </p:nvSpPr>
        <p:spPr>
          <a:xfrm>
            <a:off x="633775" y="713875"/>
            <a:ext cx="527150" cy="527150"/>
          </a:xfrm>
          <a:custGeom>
            <a:rect b="b" l="l" r="r" t="t"/>
            <a:pathLst>
              <a:path extrusionOk="0" h="1054300" w="1054300">
                <a:moveTo>
                  <a:pt x="0" y="0"/>
                </a:moveTo>
                <a:lnTo>
                  <a:pt x="1054300" y="0"/>
                </a:lnTo>
                <a:lnTo>
                  <a:pt x="1054300" y="1054300"/>
                </a:lnTo>
                <a:lnTo>
                  <a:pt x="0" y="105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g2f544b65b23_0_3"/>
          <p:cNvSpPr txBox="1"/>
          <p:nvPr/>
        </p:nvSpPr>
        <p:spPr>
          <a:xfrm>
            <a:off x="1342709" y="504825"/>
            <a:ext cx="506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s" sz="3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Ejercicios Prácticos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g2f544b65b23_0_3"/>
          <p:cNvGrpSpPr/>
          <p:nvPr/>
        </p:nvGrpSpPr>
        <p:grpSpPr>
          <a:xfrm>
            <a:off x="1342709" y="1017797"/>
            <a:ext cx="3147557" cy="382815"/>
            <a:chOff x="0" y="-9525"/>
            <a:chExt cx="1657918" cy="201641"/>
          </a:xfrm>
        </p:grpSpPr>
        <p:sp>
          <p:nvSpPr>
            <p:cNvPr id="508" name="Google Shape;508;g2f544b65b23_0_3"/>
            <p:cNvSpPr/>
            <p:nvPr/>
          </p:nvSpPr>
          <p:spPr>
            <a:xfrm>
              <a:off x="0" y="0"/>
              <a:ext cx="1657918" cy="192116"/>
            </a:xfrm>
            <a:custGeom>
              <a:rect b="b" l="l" r="r" t="t"/>
              <a:pathLst>
                <a:path extrusionOk="0" h="192116" w="1657918">
                  <a:moveTo>
                    <a:pt x="0" y="0"/>
                  </a:moveTo>
                  <a:lnTo>
                    <a:pt x="1657918" y="0"/>
                  </a:lnTo>
                  <a:lnTo>
                    <a:pt x="1657918" y="192116"/>
                  </a:lnTo>
                  <a:lnTo>
                    <a:pt x="0" y="192116"/>
                  </a:lnTo>
                  <a:close/>
                </a:path>
              </a:pathLst>
            </a:custGeom>
            <a:solidFill>
              <a:srgbClr val="FFAB40">
                <a:alpha val="50590"/>
              </a:srgbClr>
            </a:solidFill>
            <a:ln>
              <a:noFill/>
            </a:ln>
          </p:spPr>
        </p:sp>
        <p:sp>
          <p:nvSpPr>
            <p:cNvPr id="509" name="Google Shape;509;g2f544b65b23_0_3"/>
            <p:cNvSpPr txBox="1"/>
            <p:nvPr/>
          </p:nvSpPr>
          <p:spPr>
            <a:xfrm>
              <a:off x="0" y="-9525"/>
              <a:ext cx="16578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g2f544b65b23_0_3"/>
          <p:cNvSpPr/>
          <p:nvPr/>
        </p:nvSpPr>
        <p:spPr>
          <a:xfrm>
            <a:off x="1342709" y="1057200"/>
            <a:ext cx="300187" cy="300187"/>
          </a:xfrm>
          <a:custGeom>
            <a:rect b="b" l="l" r="r" t="t"/>
            <a:pathLst>
              <a:path extrusionOk="0" h="600374" w="600374">
                <a:moveTo>
                  <a:pt x="0" y="0"/>
                </a:moveTo>
                <a:lnTo>
                  <a:pt x="600374" y="0"/>
                </a:lnTo>
                <a:lnTo>
                  <a:pt x="600374" y="600373"/>
                </a:lnTo>
                <a:lnTo>
                  <a:pt x="0" y="600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g2f544b65b23_0_3"/>
          <p:cNvSpPr txBox="1"/>
          <p:nvPr/>
        </p:nvSpPr>
        <p:spPr>
          <a:xfrm>
            <a:off x="1642896" y="1045726"/>
            <a:ext cx="28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" sz="2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Optativos | No entregables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f544b65b23_0_3"/>
          <p:cNvSpPr txBox="1"/>
          <p:nvPr/>
        </p:nvSpPr>
        <p:spPr>
          <a:xfrm>
            <a:off x="688974" y="2099150"/>
            <a:ext cx="38550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latin typeface="Archivo Narrow"/>
                <a:ea typeface="Archivo Narrow"/>
                <a:cs typeface="Archivo Narrow"/>
                <a:sym typeface="Archivo Narrow"/>
              </a:rPr>
              <a:t> Agregar un archivo README.md en el proyecto, explicando brevemente de qué tratará la página que se va a desarrollar.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513" name="Google Shape;513;g2f544b65b23_0_3"/>
          <p:cNvGrpSpPr/>
          <p:nvPr/>
        </p:nvGrpSpPr>
        <p:grpSpPr>
          <a:xfrm>
            <a:off x="551853" y="1656575"/>
            <a:ext cx="2010304" cy="297305"/>
            <a:chOff x="0" y="-9525"/>
            <a:chExt cx="1916400" cy="156600"/>
          </a:xfrm>
        </p:grpSpPr>
        <p:sp>
          <p:nvSpPr>
            <p:cNvPr id="514" name="Google Shape;514;g2f544b65b23_0_3"/>
            <p:cNvSpPr/>
            <p:nvPr/>
          </p:nvSpPr>
          <p:spPr>
            <a:xfrm>
              <a:off x="0" y="0"/>
              <a:ext cx="1916354" cy="146960"/>
            </a:xfrm>
            <a:custGeom>
              <a:rect b="b" l="l" r="r" t="t"/>
              <a:pathLst>
                <a:path extrusionOk="0" h="146960" w="1916354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49410"/>
              </a:srgbClr>
            </a:solidFill>
            <a:ln>
              <a:noFill/>
            </a:ln>
          </p:spPr>
        </p:sp>
        <p:sp>
          <p:nvSpPr>
            <p:cNvPr id="515" name="Google Shape;515;g2f544b65b23_0_3"/>
            <p:cNvSpPr txBox="1"/>
            <p:nvPr/>
          </p:nvSpPr>
          <p:spPr>
            <a:xfrm>
              <a:off x="0" y="-9525"/>
              <a:ext cx="19164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g2f544b65b23_0_3"/>
          <p:cNvSpPr txBox="1"/>
          <p:nvPr/>
        </p:nvSpPr>
        <p:spPr>
          <a:xfrm>
            <a:off x="672297" y="1682075"/>
            <a:ext cx="1641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latin typeface="Archivo Black"/>
                <a:ea typeface="Archivo Black"/>
                <a:cs typeface="Archivo Black"/>
                <a:sym typeface="Archivo Black"/>
              </a:rPr>
              <a:t>README.md</a:t>
            </a:r>
            <a:endParaRPr b="0" i="0" sz="16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517" name="Google Shape;517;g2f544b65b23_0_3"/>
          <p:cNvGrpSpPr/>
          <p:nvPr/>
        </p:nvGrpSpPr>
        <p:grpSpPr>
          <a:xfrm>
            <a:off x="4884849" y="1697225"/>
            <a:ext cx="2533481" cy="297305"/>
            <a:chOff x="0" y="-9525"/>
            <a:chExt cx="1916400" cy="156600"/>
          </a:xfrm>
        </p:grpSpPr>
        <p:sp>
          <p:nvSpPr>
            <p:cNvPr id="518" name="Google Shape;518;g2f544b65b23_0_3"/>
            <p:cNvSpPr/>
            <p:nvPr/>
          </p:nvSpPr>
          <p:spPr>
            <a:xfrm>
              <a:off x="0" y="0"/>
              <a:ext cx="1916354" cy="146960"/>
            </a:xfrm>
            <a:custGeom>
              <a:rect b="b" l="l" r="r" t="t"/>
              <a:pathLst>
                <a:path extrusionOk="0" h="146960" w="1916354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49410"/>
              </a:srgbClr>
            </a:solidFill>
            <a:ln>
              <a:noFill/>
            </a:ln>
          </p:spPr>
        </p:sp>
        <p:sp>
          <p:nvSpPr>
            <p:cNvPr id="519" name="Google Shape;519;g2f544b65b23_0_3"/>
            <p:cNvSpPr txBox="1"/>
            <p:nvPr/>
          </p:nvSpPr>
          <p:spPr>
            <a:xfrm>
              <a:off x="0" y="-9525"/>
              <a:ext cx="19164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g2f544b65b23_0_3"/>
          <p:cNvSpPr txBox="1"/>
          <p:nvPr/>
        </p:nvSpPr>
        <p:spPr>
          <a:xfrm>
            <a:off x="4884850" y="1656575"/>
            <a:ext cx="3638100" cy="25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Para resolver este ejercicio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debes: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Crear el archivo </a:t>
            </a:r>
            <a:r>
              <a:rPr b="1"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README.md</a:t>
            </a: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: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Dentro del mismo directorio donde guardaste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index.html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crea un nuevo archivo llamado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README.md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Narrow"/>
              <a:buAutoNum type="arabicPeriod"/>
            </a:pPr>
            <a:r>
              <a:rPr b="1"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Escribir la descripción del proyecto:</a:t>
            </a:r>
            <a:endParaRPr b="1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Abre el archivo </a:t>
            </a:r>
            <a:r>
              <a:rPr lang="es">
                <a:solidFill>
                  <a:srgbClr val="1880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README.md</a:t>
            </a:r>
            <a:r>
              <a:rPr lang="es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en Visual Studio Code y escribe una breve descripción del proyecto.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FFFFF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g2209179e5c7_0_363"/>
          <p:cNvGrpSpPr/>
          <p:nvPr/>
        </p:nvGrpSpPr>
        <p:grpSpPr>
          <a:xfrm>
            <a:off x="615403" y="575593"/>
            <a:ext cx="320576" cy="405430"/>
            <a:chOff x="584925" y="238125"/>
            <a:chExt cx="415200" cy="525100"/>
          </a:xfrm>
        </p:grpSpPr>
        <p:sp>
          <p:nvSpPr>
            <p:cNvPr id="526" name="Google Shape;526;g2209179e5c7_0_36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g2209179e5c7_0_36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g2209179e5c7_0_36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g2209179e5c7_0_36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g2209179e5c7_0_36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g2209179e5c7_0_36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g2209179e5c7_0_363"/>
          <p:cNvGrpSpPr/>
          <p:nvPr/>
        </p:nvGrpSpPr>
        <p:grpSpPr>
          <a:xfrm>
            <a:off x="1124526" y="634505"/>
            <a:ext cx="343218" cy="285716"/>
            <a:chOff x="1244325" y="314425"/>
            <a:chExt cx="444525" cy="370050"/>
          </a:xfrm>
        </p:grpSpPr>
        <p:sp>
          <p:nvSpPr>
            <p:cNvPr id="533" name="Google Shape;533;g2209179e5c7_0_36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g2209179e5c7_0_36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g2209179e5c7_0_363"/>
          <p:cNvGrpSpPr/>
          <p:nvPr/>
        </p:nvGrpSpPr>
        <p:grpSpPr>
          <a:xfrm>
            <a:off x="1652527" y="633095"/>
            <a:ext cx="328142" cy="288534"/>
            <a:chOff x="1928175" y="312600"/>
            <a:chExt cx="425000" cy="373700"/>
          </a:xfrm>
        </p:grpSpPr>
        <p:sp>
          <p:nvSpPr>
            <p:cNvPr id="536" name="Google Shape;536;g2209179e5c7_0_363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g2209179e5c7_0_363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g2209179e5c7_0_363"/>
          <p:cNvSpPr/>
          <p:nvPr/>
        </p:nvSpPr>
        <p:spPr>
          <a:xfrm>
            <a:off x="2202847" y="622748"/>
            <a:ext cx="268729" cy="30926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209179e5c7_0_363"/>
          <p:cNvSpPr/>
          <p:nvPr/>
        </p:nvSpPr>
        <p:spPr>
          <a:xfrm>
            <a:off x="2741719" y="623694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g2209179e5c7_0_363"/>
          <p:cNvGrpSpPr/>
          <p:nvPr/>
        </p:nvGrpSpPr>
        <p:grpSpPr>
          <a:xfrm>
            <a:off x="3189372" y="618020"/>
            <a:ext cx="377171" cy="318704"/>
            <a:chOff x="3918650" y="293075"/>
            <a:chExt cx="488500" cy="412775"/>
          </a:xfrm>
        </p:grpSpPr>
        <p:sp>
          <p:nvSpPr>
            <p:cNvPr id="541" name="Google Shape;541;g2209179e5c7_0_363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g2209179e5c7_0_363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g2209179e5c7_0_363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g2209179e5c7_0_363"/>
          <p:cNvGrpSpPr/>
          <p:nvPr/>
        </p:nvGrpSpPr>
        <p:grpSpPr>
          <a:xfrm>
            <a:off x="3743296" y="593969"/>
            <a:ext cx="310230" cy="366786"/>
            <a:chOff x="4636075" y="261925"/>
            <a:chExt cx="401800" cy="475050"/>
          </a:xfrm>
        </p:grpSpPr>
        <p:sp>
          <p:nvSpPr>
            <p:cNvPr id="545" name="Google Shape;545;g2209179e5c7_0_363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g2209179e5c7_0_363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g2209179e5c7_0_363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g2209179e5c7_0_363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g2209179e5c7_0_363"/>
          <p:cNvSpPr/>
          <p:nvPr/>
        </p:nvSpPr>
        <p:spPr>
          <a:xfrm>
            <a:off x="4241448" y="622266"/>
            <a:ext cx="355475" cy="31023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g2209179e5c7_0_363"/>
          <p:cNvGrpSpPr/>
          <p:nvPr/>
        </p:nvGrpSpPr>
        <p:grpSpPr>
          <a:xfrm>
            <a:off x="4783740" y="624622"/>
            <a:ext cx="311156" cy="305018"/>
            <a:chOff x="5983625" y="301625"/>
            <a:chExt cx="403000" cy="395050"/>
          </a:xfrm>
        </p:grpSpPr>
        <p:sp>
          <p:nvSpPr>
            <p:cNvPr id="551" name="Google Shape;551;g2209179e5c7_0_363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g2209179e5c7_0_363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g2209179e5c7_0_363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g2209179e5c7_0_363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g2209179e5c7_0_363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g2209179e5c7_0_363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g2209179e5c7_0_363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g2209179e5c7_0_363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g2209179e5c7_0_363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g2209179e5c7_0_363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g2209179e5c7_0_363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g2209179e5c7_0_363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g2209179e5c7_0_363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g2209179e5c7_0_363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g2209179e5c7_0_363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g2209179e5c7_0_363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g2209179e5c7_0_363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g2209179e5c7_0_363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g2209179e5c7_0_363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g2209179e5c7_0_363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g2209179e5c7_0_363"/>
          <p:cNvGrpSpPr/>
          <p:nvPr/>
        </p:nvGrpSpPr>
        <p:grpSpPr>
          <a:xfrm>
            <a:off x="5306548" y="622247"/>
            <a:ext cx="306446" cy="305983"/>
            <a:chOff x="6660750" y="298550"/>
            <a:chExt cx="396900" cy="396300"/>
          </a:xfrm>
        </p:grpSpPr>
        <p:sp>
          <p:nvSpPr>
            <p:cNvPr id="572" name="Google Shape;572;g2209179e5c7_0_363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g2209179e5c7_0_363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g2209179e5c7_0_363"/>
          <p:cNvGrpSpPr/>
          <p:nvPr/>
        </p:nvGrpSpPr>
        <p:grpSpPr>
          <a:xfrm>
            <a:off x="615403" y="1104057"/>
            <a:ext cx="320576" cy="388000"/>
            <a:chOff x="584925" y="922575"/>
            <a:chExt cx="415200" cy="502525"/>
          </a:xfrm>
        </p:grpSpPr>
        <p:sp>
          <p:nvSpPr>
            <p:cNvPr id="575" name="Google Shape;575;g2209179e5c7_0_363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g2209179e5c7_0_363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g2209179e5c7_0_363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g2209179e5c7_0_363"/>
          <p:cNvGrpSpPr/>
          <p:nvPr/>
        </p:nvGrpSpPr>
        <p:grpSpPr>
          <a:xfrm>
            <a:off x="1126418" y="1095101"/>
            <a:ext cx="339454" cy="404503"/>
            <a:chOff x="1246775" y="910975"/>
            <a:chExt cx="439650" cy="523900"/>
          </a:xfrm>
        </p:grpSpPr>
        <p:sp>
          <p:nvSpPr>
            <p:cNvPr id="579" name="Google Shape;579;g2209179e5c7_0_363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g2209179e5c7_0_363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g2209179e5c7_0_363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g2209179e5c7_0_363"/>
          <p:cNvGrpSpPr/>
          <p:nvPr/>
        </p:nvGrpSpPr>
        <p:grpSpPr>
          <a:xfrm>
            <a:off x="1651118" y="1160150"/>
            <a:ext cx="330961" cy="275331"/>
            <a:chOff x="1926350" y="995225"/>
            <a:chExt cx="428650" cy="356600"/>
          </a:xfrm>
        </p:grpSpPr>
        <p:sp>
          <p:nvSpPr>
            <p:cNvPr id="583" name="Google Shape;583;g2209179e5c7_0_36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g2209179e5c7_0_36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g2209179e5c7_0_36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g2209179e5c7_0_36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g2209179e5c7_0_363"/>
          <p:cNvSpPr/>
          <p:nvPr/>
        </p:nvSpPr>
        <p:spPr>
          <a:xfrm>
            <a:off x="2175493" y="1137104"/>
            <a:ext cx="323433" cy="32154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2209179e5c7_0_363"/>
          <p:cNvSpPr/>
          <p:nvPr/>
        </p:nvSpPr>
        <p:spPr>
          <a:xfrm>
            <a:off x="2696470" y="115314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2209179e5c7_0_363"/>
          <p:cNvSpPr/>
          <p:nvPr/>
        </p:nvSpPr>
        <p:spPr>
          <a:xfrm>
            <a:off x="3221674" y="1155500"/>
            <a:ext cx="313048" cy="28475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2209179e5c7_0_363"/>
          <p:cNvSpPr/>
          <p:nvPr/>
        </p:nvSpPr>
        <p:spPr>
          <a:xfrm>
            <a:off x="3752535" y="1158319"/>
            <a:ext cx="292317" cy="2791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g2209179e5c7_0_363"/>
          <p:cNvGrpSpPr/>
          <p:nvPr/>
        </p:nvGrpSpPr>
        <p:grpSpPr>
          <a:xfrm>
            <a:off x="4257631" y="1139419"/>
            <a:ext cx="322468" cy="322931"/>
            <a:chOff x="5302225" y="968375"/>
            <a:chExt cx="417650" cy="418250"/>
          </a:xfrm>
        </p:grpSpPr>
        <p:sp>
          <p:nvSpPr>
            <p:cNvPr id="592" name="Google Shape;592;g2209179e5c7_0_363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g2209179e5c7_0_363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g2209179e5c7_0_363"/>
          <p:cNvGrpSpPr/>
          <p:nvPr/>
        </p:nvGrpSpPr>
        <p:grpSpPr>
          <a:xfrm>
            <a:off x="4739421" y="1103111"/>
            <a:ext cx="399793" cy="389409"/>
            <a:chOff x="5926225" y="921350"/>
            <a:chExt cx="517800" cy="504350"/>
          </a:xfrm>
        </p:grpSpPr>
        <p:sp>
          <p:nvSpPr>
            <p:cNvPr id="595" name="Google Shape;595;g2209179e5c7_0_36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g2209179e5c7_0_36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g2209179e5c7_0_363"/>
          <p:cNvGrpSpPr/>
          <p:nvPr/>
        </p:nvGrpSpPr>
        <p:grpSpPr>
          <a:xfrm>
            <a:off x="5273077" y="1110659"/>
            <a:ext cx="373388" cy="374333"/>
            <a:chOff x="6617400" y="931125"/>
            <a:chExt cx="483600" cy="484825"/>
          </a:xfrm>
        </p:grpSpPr>
        <p:sp>
          <p:nvSpPr>
            <p:cNvPr id="598" name="Google Shape;598;g2209179e5c7_0_363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g2209179e5c7_0_363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g2209179e5c7_0_363"/>
          <p:cNvGrpSpPr/>
          <p:nvPr/>
        </p:nvGrpSpPr>
        <p:grpSpPr>
          <a:xfrm>
            <a:off x="595599" y="1691915"/>
            <a:ext cx="360185" cy="252708"/>
            <a:chOff x="559275" y="1683950"/>
            <a:chExt cx="466500" cy="327300"/>
          </a:xfrm>
        </p:grpSpPr>
        <p:sp>
          <p:nvSpPr>
            <p:cNvPr id="601" name="Google Shape;601;g2209179e5c7_0_36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g2209179e5c7_0_36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g2209179e5c7_0_363"/>
          <p:cNvGrpSpPr/>
          <p:nvPr/>
        </p:nvGrpSpPr>
        <p:grpSpPr>
          <a:xfrm>
            <a:off x="1116052" y="1641960"/>
            <a:ext cx="360185" cy="352637"/>
            <a:chOff x="1233350" y="1619250"/>
            <a:chExt cx="466500" cy="456725"/>
          </a:xfrm>
        </p:grpSpPr>
        <p:sp>
          <p:nvSpPr>
            <p:cNvPr id="604" name="Google Shape;604;g2209179e5c7_0_363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g2209179e5c7_0_363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g2209179e5c7_0_363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g2209179e5c7_0_363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g2209179e5c7_0_363"/>
          <p:cNvGrpSpPr/>
          <p:nvPr/>
        </p:nvGrpSpPr>
        <p:grpSpPr>
          <a:xfrm>
            <a:off x="1647817" y="1649488"/>
            <a:ext cx="337562" cy="337562"/>
            <a:chOff x="1922075" y="1629000"/>
            <a:chExt cx="437200" cy="437200"/>
          </a:xfrm>
        </p:grpSpPr>
        <p:sp>
          <p:nvSpPr>
            <p:cNvPr id="609" name="Google Shape;609;g2209179e5c7_0_363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g2209179e5c7_0_363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g2209179e5c7_0_363"/>
          <p:cNvGrpSpPr/>
          <p:nvPr/>
        </p:nvGrpSpPr>
        <p:grpSpPr>
          <a:xfrm>
            <a:off x="2166861" y="1648079"/>
            <a:ext cx="340380" cy="340380"/>
            <a:chOff x="2594325" y="1627175"/>
            <a:chExt cx="440850" cy="440850"/>
          </a:xfrm>
        </p:grpSpPr>
        <p:sp>
          <p:nvSpPr>
            <p:cNvPr id="612" name="Google Shape;612;g2209179e5c7_0_363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g2209179e5c7_0_363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g2209179e5c7_0_363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g2209179e5c7_0_363"/>
          <p:cNvSpPr/>
          <p:nvPr/>
        </p:nvSpPr>
        <p:spPr>
          <a:xfrm>
            <a:off x="2702589" y="166327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" name="Google Shape;616;g2209179e5c7_0_363"/>
          <p:cNvGrpSpPr/>
          <p:nvPr/>
        </p:nvGrpSpPr>
        <p:grpSpPr>
          <a:xfrm>
            <a:off x="3239829" y="1622619"/>
            <a:ext cx="276257" cy="391300"/>
            <a:chOff x="3984000" y="1594200"/>
            <a:chExt cx="357800" cy="506800"/>
          </a:xfrm>
        </p:grpSpPr>
        <p:sp>
          <p:nvSpPr>
            <p:cNvPr id="617" name="Google Shape;617;g2209179e5c7_0_363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g2209179e5c7_0_363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g2209179e5c7_0_363"/>
          <p:cNvGrpSpPr/>
          <p:nvPr/>
        </p:nvGrpSpPr>
        <p:grpSpPr>
          <a:xfrm>
            <a:off x="3716427" y="1706527"/>
            <a:ext cx="363968" cy="223484"/>
            <a:chOff x="4601275" y="1702875"/>
            <a:chExt cx="471400" cy="289450"/>
          </a:xfrm>
        </p:grpSpPr>
        <p:sp>
          <p:nvSpPr>
            <p:cNvPr id="620" name="Google Shape;620;g2209179e5c7_0_363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g2209179e5c7_0_363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g2209179e5c7_0_363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g2209179e5c7_0_363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g2209179e5c7_0_363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g2209179e5c7_0_363"/>
          <p:cNvGrpSpPr/>
          <p:nvPr/>
        </p:nvGrpSpPr>
        <p:grpSpPr>
          <a:xfrm>
            <a:off x="4254330" y="1651843"/>
            <a:ext cx="329069" cy="332852"/>
            <a:chOff x="5297950" y="1632050"/>
            <a:chExt cx="426200" cy="431100"/>
          </a:xfrm>
        </p:grpSpPr>
        <p:sp>
          <p:nvSpPr>
            <p:cNvPr id="626" name="Google Shape;626;g2209179e5c7_0_363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g2209179e5c7_0_363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g2209179e5c7_0_363"/>
          <p:cNvGrpSpPr/>
          <p:nvPr/>
        </p:nvGrpSpPr>
        <p:grpSpPr>
          <a:xfrm>
            <a:off x="4773837" y="1641960"/>
            <a:ext cx="330961" cy="352637"/>
            <a:chOff x="5970800" y="1619250"/>
            <a:chExt cx="428650" cy="456725"/>
          </a:xfrm>
        </p:grpSpPr>
        <p:sp>
          <p:nvSpPr>
            <p:cNvPr id="629" name="Google Shape;629;g2209179e5c7_0_363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g2209179e5c7_0_363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g2209179e5c7_0_363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g2209179e5c7_0_363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g2209179e5c7_0_363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g2209179e5c7_0_363"/>
          <p:cNvGrpSpPr/>
          <p:nvPr/>
        </p:nvGrpSpPr>
        <p:grpSpPr>
          <a:xfrm>
            <a:off x="5279215" y="1637713"/>
            <a:ext cx="371013" cy="338489"/>
            <a:chOff x="6625350" y="1613750"/>
            <a:chExt cx="480525" cy="438400"/>
          </a:xfrm>
        </p:grpSpPr>
        <p:sp>
          <p:nvSpPr>
            <p:cNvPr id="635" name="Google Shape;635;g2209179e5c7_0_363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g2209179e5c7_0_363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g2209179e5c7_0_363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g2209179e5c7_0_363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g2209179e5c7_0_363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g2209179e5c7_0_363"/>
          <p:cNvGrpSpPr/>
          <p:nvPr/>
        </p:nvGrpSpPr>
        <p:grpSpPr>
          <a:xfrm>
            <a:off x="635671" y="2188336"/>
            <a:ext cx="280041" cy="300791"/>
            <a:chOff x="611175" y="2326900"/>
            <a:chExt cx="362700" cy="389575"/>
          </a:xfrm>
        </p:grpSpPr>
        <p:sp>
          <p:nvSpPr>
            <p:cNvPr id="641" name="Google Shape;641;g2209179e5c7_0_36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g2209179e5c7_0_36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g2209179e5c7_0_36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g2209179e5c7_0_36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g2209179e5c7_0_363"/>
          <p:cNvSpPr/>
          <p:nvPr/>
        </p:nvSpPr>
        <p:spPr>
          <a:xfrm>
            <a:off x="1148655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2209179e5c7_0_363"/>
          <p:cNvSpPr/>
          <p:nvPr/>
        </p:nvSpPr>
        <p:spPr>
          <a:xfrm>
            <a:off x="1669149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2209179e5c7_0_363"/>
          <p:cNvSpPr/>
          <p:nvPr/>
        </p:nvSpPr>
        <p:spPr>
          <a:xfrm>
            <a:off x="2189643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" name="Google Shape;648;g2209179e5c7_0_363"/>
          <p:cNvGrpSpPr/>
          <p:nvPr/>
        </p:nvGrpSpPr>
        <p:grpSpPr>
          <a:xfrm>
            <a:off x="2778770" y="2140254"/>
            <a:ext cx="157470" cy="393192"/>
            <a:chOff x="3386850" y="2264625"/>
            <a:chExt cx="203950" cy="509250"/>
          </a:xfrm>
        </p:grpSpPr>
        <p:sp>
          <p:nvSpPr>
            <p:cNvPr id="649" name="Google Shape;649;g2209179e5c7_0_363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g2209179e5c7_0_363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g2209179e5c7_0_363"/>
          <p:cNvGrpSpPr/>
          <p:nvPr/>
        </p:nvGrpSpPr>
        <p:grpSpPr>
          <a:xfrm>
            <a:off x="3833825" y="2190228"/>
            <a:ext cx="129172" cy="293244"/>
            <a:chOff x="4753325" y="2329350"/>
            <a:chExt cx="167300" cy="379800"/>
          </a:xfrm>
        </p:grpSpPr>
        <p:sp>
          <p:nvSpPr>
            <p:cNvPr id="652" name="Google Shape;652;g2209179e5c7_0_363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g2209179e5c7_0_363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g2209179e5c7_0_363"/>
          <p:cNvGrpSpPr/>
          <p:nvPr/>
        </p:nvGrpSpPr>
        <p:grpSpPr>
          <a:xfrm>
            <a:off x="3310997" y="2142126"/>
            <a:ext cx="133921" cy="389428"/>
            <a:chOff x="4076175" y="2267050"/>
            <a:chExt cx="173450" cy="504375"/>
          </a:xfrm>
        </p:grpSpPr>
        <p:sp>
          <p:nvSpPr>
            <p:cNvPr id="655" name="Google Shape;655;g2209179e5c7_0_363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g2209179e5c7_0_363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g2209179e5c7_0_363"/>
          <p:cNvSpPr/>
          <p:nvPr/>
        </p:nvSpPr>
        <p:spPr>
          <a:xfrm>
            <a:off x="4271620" y="2183285"/>
            <a:ext cx="295135" cy="31115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g2209179e5c7_0_363"/>
          <p:cNvGrpSpPr/>
          <p:nvPr/>
        </p:nvGrpSpPr>
        <p:grpSpPr>
          <a:xfrm>
            <a:off x="4777138" y="2188800"/>
            <a:ext cx="324359" cy="299845"/>
            <a:chOff x="5975075" y="2327500"/>
            <a:chExt cx="420100" cy="388350"/>
          </a:xfrm>
        </p:grpSpPr>
        <p:sp>
          <p:nvSpPr>
            <p:cNvPr id="659" name="Google Shape;659;g2209179e5c7_0_36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g2209179e5c7_0_36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g2209179e5c7_0_363"/>
          <p:cNvGrpSpPr/>
          <p:nvPr/>
        </p:nvGrpSpPr>
        <p:grpSpPr>
          <a:xfrm>
            <a:off x="5360286" y="2179843"/>
            <a:ext cx="198970" cy="324359"/>
            <a:chOff x="6730350" y="2315900"/>
            <a:chExt cx="257700" cy="420100"/>
          </a:xfrm>
        </p:grpSpPr>
        <p:sp>
          <p:nvSpPr>
            <p:cNvPr id="662" name="Google Shape;662;g2209179e5c7_0_36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g2209179e5c7_0_36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g2209179e5c7_0_36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g2209179e5c7_0_36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g2209179e5c7_0_36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g2209179e5c7_0_363"/>
          <p:cNvGrpSpPr/>
          <p:nvPr/>
        </p:nvGrpSpPr>
        <p:grpSpPr>
          <a:xfrm>
            <a:off x="725235" y="2675319"/>
            <a:ext cx="100913" cy="367732"/>
            <a:chOff x="727175" y="2957625"/>
            <a:chExt cx="130700" cy="476275"/>
          </a:xfrm>
        </p:grpSpPr>
        <p:sp>
          <p:nvSpPr>
            <p:cNvPr id="668" name="Google Shape;668;g2209179e5c7_0_363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g2209179e5c7_0_363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g2209179e5c7_0_363"/>
          <p:cNvSpPr/>
          <p:nvPr/>
        </p:nvSpPr>
        <p:spPr>
          <a:xfrm>
            <a:off x="1662083" y="2660886"/>
            <a:ext cx="309265" cy="39695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2209179e5c7_0_363"/>
          <p:cNvSpPr/>
          <p:nvPr/>
        </p:nvSpPr>
        <p:spPr>
          <a:xfrm>
            <a:off x="1181664" y="26608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g2209179e5c7_0_363"/>
          <p:cNvGrpSpPr/>
          <p:nvPr/>
        </p:nvGrpSpPr>
        <p:grpSpPr>
          <a:xfrm>
            <a:off x="2158368" y="2687094"/>
            <a:ext cx="357366" cy="344164"/>
            <a:chOff x="2583325" y="2972875"/>
            <a:chExt cx="462850" cy="445750"/>
          </a:xfrm>
        </p:grpSpPr>
        <p:sp>
          <p:nvSpPr>
            <p:cNvPr id="673" name="Google Shape;673;g2209179e5c7_0_36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g2209179e5c7_0_36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g2209179e5c7_0_363"/>
          <p:cNvGrpSpPr/>
          <p:nvPr/>
        </p:nvGrpSpPr>
        <p:grpSpPr>
          <a:xfrm>
            <a:off x="2666564" y="2738496"/>
            <a:ext cx="381881" cy="241378"/>
            <a:chOff x="3241525" y="3039450"/>
            <a:chExt cx="494600" cy="312625"/>
          </a:xfrm>
        </p:grpSpPr>
        <p:sp>
          <p:nvSpPr>
            <p:cNvPr id="676" name="Google Shape;676;g2209179e5c7_0_363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g2209179e5c7_0_363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g2209179e5c7_0_363"/>
          <p:cNvSpPr/>
          <p:nvPr/>
        </p:nvSpPr>
        <p:spPr>
          <a:xfrm>
            <a:off x="3734621" y="2695305"/>
            <a:ext cx="328143" cy="32812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g2209179e5c7_0_363"/>
          <p:cNvGrpSpPr/>
          <p:nvPr/>
        </p:nvGrpSpPr>
        <p:grpSpPr>
          <a:xfrm>
            <a:off x="4221323" y="2713036"/>
            <a:ext cx="395084" cy="292298"/>
            <a:chOff x="5255200" y="3006475"/>
            <a:chExt cx="511700" cy="378575"/>
          </a:xfrm>
        </p:grpSpPr>
        <p:sp>
          <p:nvSpPr>
            <p:cNvPr id="680" name="Google Shape;680;g2209179e5c7_0_36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g2209179e5c7_0_36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g2209179e5c7_0_363"/>
          <p:cNvGrpSpPr/>
          <p:nvPr/>
        </p:nvGrpSpPr>
        <p:grpSpPr>
          <a:xfrm>
            <a:off x="3218133" y="2696069"/>
            <a:ext cx="319649" cy="326232"/>
            <a:chOff x="3955900" y="2984500"/>
            <a:chExt cx="414000" cy="422525"/>
          </a:xfrm>
        </p:grpSpPr>
        <p:sp>
          <p:nvSpPr>
            <p:cNvPr id="683" name="Google Shape;683;g2209179e5c7_0_363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g2209179e5c7_0_363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g2209179e5c7_0_363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g2209179e5c7_0_363"/>
          <p:cNvSpPr/>
          <p:nvPr/>
        </p:nvSpPr>
        <p:spPr>
          <a:xfrm>
            <a:off x="598934" y="3239369"/>
            <a:ext cx="357347" cy="28098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2209179e5c7_0_363"/>
          <p:cNvSpPr/>
          <p:nvPr/>
        </p:nvSpPr>
        <p:spPr>
          <a:xfrm>
            <a:off x="4815221" y="2680209"/>
            <a:ext cx="248925" cy="35831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g2209179e5c7_0_363"/>
          <p:cNvGrpSpPr/>
          <p:nvPr/>
        </p:nvGrpSpPr>
        <p:grpSpPr>
          <a:xfrm>
            <a:off x="5337663" y="2691340"/>
            <a:ext cx="244215" cy="347001"/>
            <a:chOff x="6701050" y="2978375"/>
            <a:chExt cx="316300" cy="449425"/>
          </a:xfrm>
        </p:grpSpPr>
        <p:sp>
          <p:nvSpPr>
            <p:cNvPr id="689" name="Google Shape;689;g2209179e5c7_0_363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g2209179e5c7_0_363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g2209179e5c7_0_363"/>
          <p:cNvGrpSpPr/>
          <p:nvPr/>
        </p:nvGrpSpPr>
        <p:grpSpPr>
          <a:xfrm>
            <a:off x="1122171" y="3262714"/>
            <a:ext cx="347947" cy="233850"/>
            <a:chOff x="1241275" y="3718400"/>
            <a:chExt cx="450650" cy="302875"/>
          </a:xfrm>
        </p:grpSpPr>
        <p:sp>
          <p:nvSpPr>
            <p:cNvPr id="692" name="Google Shape;692;g2209179e5c7_0_363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g2209179e5c7_0_363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g2209179e5c7_0_363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g2209179e5c7_0_363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g2209179e5c7_0_363"/>
          <p:cNvGrpSpPr/>
          <p:nvPr/>
        </p:nvGrpSpPr>
        <p:grpSpPr>
          <a:xfrm>
            <a:off x="1647354" y="3244801"/>
            <a:ext cx="338489" cy="270138"/>
            <a:chOff x="1921475" y="3695200"/>
            <a:chExt cx="438400" cy="349875"/>
          </a:xfrm>
        </p:grpSpPr>
        <p:sp>
          <p:nvSpPr>
            <p:cNvPr id="697" name="Google Shape;697;g2209179e5c7_0_363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g2209179e5c7_0_363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g2209179e5c7_0_363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g2209179e5c7_0_363"/>
          <p:cNvGrpSpPr/>
          <p:nvPr/>
        </p:nvGrpSpPr>
        <p:grpSpPr>
          <a:xfrm>
            <a:off x="2171108" y="3240554"/>
            <a:ext cx="331887" cy="278168"/>
            <a:chOff x="2599825" y="3689700"/>
            <a:chExt cx="429850" cy="360275"/>
          </a:xfrm>
        </p:grpSpPr>
        <p:sp>
          <p:nvSpPr>
            <p:cNvPr id="701" name="Google Shape;701;g2209179e5c7_0_36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g2209179e5c7_0_36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g2209179e5c7_0_363"/>
          <p:cNvGrpSpPr/>
          <p:nvPr/>
        </p:nvGrpSpPr>
        <p:grpSpPr>
          <a:xfrm>
            <a:off x="2707582" y="3211794"/>
            <a:ext cx="299845" cy="313048"/>
            <a:chOff x="3294650" y="3652450"/>
            <a:chExt cx="388350" cy="405450"/>
          </a:xfrm>
        </p:grpSpPr>
        <p:sp>
          <p:nvSpPr>
            <p:cNvPr id="704" name="Google Shape;704;g2209179e5c7_0_363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g2209179e5c7_0_363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g2209179e5c7_0_363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g2209179e5c7_0_363"/>
          <p:cNvGrpSpPr/>
          <p:nvPr/>
        </p:nvGrpSpPr>
        <p:grpSpPr>
          <a:xfrm>
            <a:off x="3203058" y="3251402"/>
            <a:ext cx="349800" cy="256472"/>
            <a:chOff x="3936375" y="3703750"/>
            <a:chExt cx="453050" cy="332175"/>
          </a:xfrm>
        </p:grpSpPr>
        <p:sp>
          <p:nvSpPr>
            <p:cNvPr id="708" name="Google Shape;708;g2209179e5c7_0_363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g2209179e5c7_0_363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g2209179e5c7_0_363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g2209179e5c7_0_363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g2209179e5c7_0_363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g2209179e5c7_0_363"/>
          <p:cNvGrpSpPr/>
          <p:nvPr/>
        </p:nvGrpSpPr>
        <p:grpSpPr>
          <a:xfrm>
            <a:off x="3723511" y="3251402"/>
            <a:ext cx="349800" cy="256472"/>
            <a:chOff x="4610450" y="3703750"/>
            <a:chExt cx="453050" cy="332175"/>
          </a:xfrm>
        </p:grpSpPr>
        <p:sp>
          <p:nvSpPr>
            <p:cNvPr id="714" name="Google Shape;714;g2209179e5c7_0_36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g2209179e5c7_0_36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g2209179e5c7_0_363"/>
          <p:cNvGrpSpPr/>
          <p:nvPr/>
        </p:nvGrpSpPr>
        <p:grpSpPr>
          <a:xfrm>
            <a:off x="4256222" y="3225479"/>
            <a:ext cx="325286" cy="308319"/>
            <a:chOff x="5300400" y="3670175"/>
            <a:chExt cx="421300" cy="399325"/>
          </a:xfrm>
        </p:grpSpPr>
        <p:sp>
          <p:nvSpPr>
            <p:cNvPr id="717" name="Google Shape;717;g2209179e5c7_0_36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g2209179e5c7_0_36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g2209179e5c7_0_36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g2209179e5c7_0_36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g2209179e5c7_0_36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g2209179e5c7_0_363"/>
          <p:cNvSpPr/>
          <p:nvPr/>
        </p:nvSpPr>
        <p:spPr>
          <a:xfrm>
            <a:off x="4758641" y="3198831"/>
            <a:ext cx="362076" cy="36205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g2209179e5c7_0_363"/>
          <p:cNvGrpSpPr/>
          <p:nvPr/>
        </p:nvGrpSpPr>
        <p:grpSpPr>
          <a:xfrm>
            <a:off x="5301838" y="3221696"/>
            <a:ext cx="315866" cy="315885"/>
            <a:chOff x="6654650" y="3665275"/>
            <a:chExt cx="409100" cy="409125"/>
          </a:xfrm>
        </p:grpSpPr>
        <p:sp>
          <p:nvSpPr>
            <p:cNvPr id="724" name="Google Shape;724;g2209179e5c7_0_363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g2209179e5c7_0_363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g2209179e5c7_0_363"/>
          <p:cNvGrpSpPr/>
          <p:nvPr/>
        </p:nvGrpSpPr>
        <p:grpSpPr>
          <a:xfrm>
            <a:off x="604555" y="3728946"/>
            <a:ext cx="342272" cy="342291"/>
            <a:chOff x="570875" y="4322250"/>
            <a:chExt cx="443300" cy="443325"/>
          </a:xfrm>
        </p:grpSpPr>
        <p:sp>
          <p:nvSpPr>
            <p:cNvPr id="727" name="Google Shape;727;g2209179e5c7_0_36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g2209179e5c7_0_36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g2209179e5c7_0_36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g2209179e5c7_0_36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g2209179e5c7_0_363"/>
          <p:cNvSpPr/>
          <p:nvPr/>
        </p:nvSpPr>
        <p:spPr>
          <a:xfrm>
            <a:off x="1110934" y="3795692"/>
            <a:ext cx="370569" cy="20933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g2209179e5c7_0_363"/>
          <p:cNvGrpSpPr/>
          <p:nvPr/>
        </p:nvGrpSpPr>
        <p:grpSpPr>
          <a:xfrm>
            <a:off x="1692135" y="3703506"/>
            <a:ext cx="248925" cy="393173"/>
            <a:chOff x="1979475" y="4289300"/>
            <a:chExt cx="322400" cy="509225"/>
          </a:xfrm>
        </p:grpSpPr>
        <p:sp>
          <p:nvSpPr>
            <p:cNvPr id="733" name="Google Shape;733;g2209179e5c7_0_363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g2209179e5c7_0_363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g2209179e5c7_0_363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g2209179e5c7_0_363"/>
          <p:cNvGrpSpPr/>
          <p:nvPr/>
        </p:nvGrpSpPr>
        <p:grpSpPr>
          <a:xfrm>
            <a:off x="2190429" y="3708679"/>
            <a:ext cx="293707" cy="382826"/>
            <a:chOff x="2624850" y="4296000"/>
            <a:chExt cx="380400" cy="495825"/>
          </a:xfrm>
        </p:grpSpPr>
        <p:sp>
          <p:nvSpPr>
            <p:cNvPr id="737" name="Google Shape;737;g2209179e5c7_0_363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g2209179e5c7_0_363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g2209179e5c7_0_363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0" name="Google Shape;740;g2209179e5c7_0_363"/>
          <p:cNvSpPr/>
          <p:nvPr/>
        </p:nvSpPr>
        <p:spPr>
          <a:xfrm>
            <a:off x="3221211" y="3743358"/>
            <a:ext cx="313974" cy="31399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2209179e5c7_0_363"/>
          <p:cNvSpPr/>
          <p:nvPr/>
        </p:nvSpPr>
        <p:spPr>
          <a:xfrm>
            <a:off x="2700717" y="3763164"/>
            <a:ext cx="313974" cy="2743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2209179e5c7_0_363"/>
          <p:cNvSpPr/>
          <p:nvPr/>
        </p:nvSpPr>
        <p:spPr>
          <a:xfrm>
            <a:off x="3740277" y="3741949"/>
            <a:ext cx="316831" cy="31681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3" name="Google Shape;743;g2209179e5c7_0_363"/>
          <p:cNvGrpSpPr/>
          <p:nvPr/>
        </p:nvGrpSpPr>
        <p:grpSpPr>
          <a:xfrm>
            <a:off x="4237363" y="3746396"/>
            <a:ext cx="363003" cy="307392"/>
            <a:chOff x="5275975" y="4344850"/>
            <a:chExt cx="470150" cy="398125"/>
          </a:xfrm>
        </p:grpSpPr>
        <p:sp>
          <p:nvSpPr>
            <p:cNvPr id="744" name="Google Shape;744;g2209179e5c7_0_363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g2209179e5c7_0_363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g2209179e5c7_0_363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g2209179e5c7_0_363"/>
          <p:cNvSpPr/>
          <p:nvPr/>
        </p:nvSpPr>
        <p:spPr>
          <a:xfrm>
            <a:off x="4776555" y="3737239"/>
            <a:ext cx="326251" cy="32623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g2209179e5c7_0_363"/>
          <p:cNvGrpSpPr/>
          <p:nvPr/>
        </p:nvGrpSpPr>
        <p:grpSpPr>
          <a:xfrm>
            <a:off x="5292399" y="3721418"/>
            <a:ext cx="334744" cy="357347"/>
            <a:chOff x="6642425" y="4312500"/>
            <a:chExt cx="433550" cy="462825"/>
          </a:xfrm>
        </p:grpSpPr>
        <p:sp>
          <p:nvSpPr>
            <p:cNvPr id="749" name="Google Shape;749;g2209179e5c7_0_363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g2209179e5c7_0_363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g2209179e5c7_0_363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g2209179e5c7_0_363"/>
          <p:cNvSpPr/>
          <p:nvPr/>
        </p:nvSpPr>
        <p:spPr>
          <a:xfrm>
            <a:off x="560751" y="4294025"/>
            <a:ext cx="429944" cy="2536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g2209179e5c7_0_363"/>
          <p:cNvGrpSpPr/>
          <p:nvPr/>
        </p:nvGrpSpPr>
        <p:grpSpPr>
          <a:xfrm>
            <a:off x="1124526" y="4251774"/>
            <a:ext cx="343218" cy="337562"/>
            <a:chOff x="1244325" y="4999400"/>
            <a:chExt cx="444525" cy="437200"/>
          </a:xfrm>
        </p:grpSpPr>
        <p:sp>
          <p:nvSpPr>
            <p:cNvPr id="754" name="Google Shape;754;g2209179e5c7_0_363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g2209179e5c7_0_363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g2209179e5c7_0_363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g2209179e5c7_0_363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g2209179e5c7_0_363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g2209179e5c7_0_363"/>
          <p:cNvGrpSpPr/>
          <p:nvPr/>
        </p:nvGrpSpPr>
        <p:grpSpPr>
          <a:xfrm>
            <a:off x="1675632" y="4240926"/>
            <a:ext cx="281932" cy="359239"/>
            <a:chOff x="1958100" y="4985350"/>
            <a:chExt cx="365150" cy="465275"/>
          </a:xfrm>
        </p:grpSpPr>
        <p:sp>
          <p:nvSpPr>
            <p:cNvPr id="760" name="Google Shape;760;g2209179e5c7_0_36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g2209179e5c7_0_36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g2209179e5c7_0_36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g2209179e5c7_0_363"/>
          <p:cNvGrpSpPr/>
          <p:nvPr/>
        </p:nvGrpSpPr>
        <p:grpSpPr>
          <a:xfrm>
            <a:off x="2175335" y="4254592"/>
            <a:ext cx="323433" cy="332370"/>
            <a:chOff x="2605300" y="5003050"/>
            <a:chExt cx="418900" cy="430475"/>
          </a:xfrm>
        </p:grpSpPr>
        <p:sp>
          <p:nvSpPr>
            <p:cNvPr id="764" name="Google Shape;764;g2209179e5c7_0_363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g2209179e5c7_0_363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g2209179e5c7_0_363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g2209179e5c7_0_363"/>
          <p:cNvGrpSpPr/>
          <p:nvPr/>
        </p:nvGrpSpPr>
        <p:grpSpPr>
          <a:xfrm>
            <a:off x="2664209" y="4261676"/>
            <a:ext cx="386590" cy="317758"/>
            <a:chOff x="3238475" y="5012225"/>
            <a:chExt cx="500700" cy="411550"/>
          </a:xfrm>
        </p:grpSpPr>
        <p:sp>
          <p:nvSpPr>
            <p:cNvPr id="768" name="Google Shape;768;g2209179e5c7_0_363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g2209179e5c7_0_363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g2209179e5c7_0_363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g2209179e5c7_0_363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g2209179e5c7_0_363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g2209179e5c7_0_363"/>
          <p:cNvGrpSpPr/>
          <p:nvPr/>
        </p:nvGrpSpPr>
        <p:grpSpPr>
          <a:xfrm>
            <a:off x="3686257" y="4227723"/>
            <a:ext cx="424308" cy="385645"/>
            <a:chOff x="4562200" y="4968250"/>
            <a:chExt cx="549550" cy="499475"/>
          </a:xfrm>
        </p:grpSpPr>
        <p:sp>
          <p:nvSpPr>
            <p:cNvPr id="774" name="Google Shape;774;g2209179e5c7_0_36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g2209179e5c7_0_36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g2209179e5c7_0_36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g2209179e5c7_0_36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g2209179e5c7_0_36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g2209179e5c7_0_363"/>
          <p:cNvGrpSpPr/>
          <p:nvPr/>
        </p:nvGrpSpPr>
        <p:grpSpPr>
          <a:xfrm>
            <a:off x="3230873" y="4249419"/>
            <a:ext cx="294170" cy="341789"/>
            <a:chOff x="3972400" y="4996350"/>
            <a:chExt cx="381000" cy="442675"/>
          </a:xfrm>
        </p:grpSpPr>
        <p:sp>
          <p:nvSpPr>
            <p:cNvPr id="780" name="Google Shape;780;g2209179e5c7_0_363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g2209179e5c7_0_363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g2209179e5c7_0_363"/>
          <p:cNvGrpSpPr/>
          <p:nvPr/>
        </p:nvGrpSpPr>
        <p:grpSpPr>
          <a:xfrm>
            <a:off x="4210494" y="4220658"/>
            <a:ext cx="416760" cy="399774"/>
            <a:chOff x="5241175" y="4959100"/>
            <a:chExt cx="539775" cy="517775"/>
          </a:xfrm>
        </p:grpSpPr>
        <p:sp>
          <p:nvSpPr>
            <p:cNvPr id="783" name="Google Shape;783;g2209179e5c7_0_36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g2209179e5c7_0_36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g2209179e5c7_0_36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g2209179e5c7_0_36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g2209179e5c7_0_36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g2209179e5c7_0_36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g2209179e5c7_0_363"/>
          <p:cNvSpPr/>
          <p:nvPr/>
        </p:nvSpPr>
        <p:spPr>
          <a:xfrm>
            <a:off x="4756286" y="4319487"/>
            <a:ext cx="366786" cy="20273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D2A6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g2209179e5c7_0_363"/>
          <p:cNvGrpSpPr/>
          <p:nvPr/>
        </p:nvGrpSpPr>
        <p:grpSpPr>
          <a:xfrm>
            <a:off x="5325406" y="4280052"/>
            <a:ext cx="267320" cy="307392"/>
            <a:chOff x="6685175" y="5036025"/>
            <a:chExt cx="346225" cy="398125"/>
          </a:xfrm>
        </p:grpSpPr>
        <p:sp>
          <p:nvSpPr>
            <p:cNvPr id="791" name="Google Shape;791;g2209179e5c7_0_363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g2209179e5c7_0_363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g2209179e5c7_0_363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g2209179e5c7_0_363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g2209179e5c7_0_363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g2209179e5c7_0_363"/>
          <p:cNvGrpSpPr/>
          <p:nvPr/>
        </p:nvGrpSpPr>
        <p:grpSpPr>
          <a:xfrm>
            <a:off x="6214643" y="2489574"/>
            <a:ext cx="432570" cy="421334"/>
            <a:chOff x="5926225" y="921350"/>
            <a:chExt cx="517800" cy="504350"/>
          </a:xfrm>
        </p:grpSpPr>
        <p:sp>
          <p:nvSpPr>
            <p:cNvPr id="797" name="Google Shape;797;g2209179e5c7_0_36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98" name="Google Shape;798;g2209179e5c7_0_36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99" name="Google Shape;799;g2209179e5c7_0_363"/>
          <p:cNvSpPr/>
          <p:nvPr/>
        </p:nvSpPr>
        <p:spPr>
          <a:xfrm>
            <a:off x="6239525" y="314903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g2209179e5c7_0_363"/>
          <p:cNvGrpSpPr/>
          <p:nvPr/>
        </p:nvGrpSpPr>
        <p:grpSpPr>
          <a:xfrm>
            <a:off x="8113180" y="4096679"/>
            <a:ext cx="432570" cy="421334"/>
            <a:chOff x="5926225" y="921350"/>
            <a:chExt cx="517800" cy="504350"/>
          </a:xfrm>
        </p:grpSpPr>
        <p:sp>
          <p:nvSpPr>
            <p:cNvPr id="801" name="Google Shape;801;g2209179e5c7_0_36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g2209179e5c7_0_36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" name="Google Shape;803;g2209179e5c7_0_363"/>
          <p:cNvSpPr/>
          <p:nvPr/>
        </p:nvSpPr>
        <p:spPr>
          <a:xfrm>
            <a:off x="8307101" y="43327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g2209179e5c7_0_363"/>
          <p:cNvGrpSpPr/>
          <p:nvPr/>
        </p:nvGrpSpPr>
        <p:grpSpPr>
          <a:xfrm>
            <a:off x="6080160" y="3613646"/>
            <a:ext cx="1075937" cy="1047989"/>
            <a:chOff x="5926225" y="921350"/>
            <a:chExt cx="517800" cy="504350"/>
          </a:xfrm>
        </p:grpSpPr>
        <p:sp>
          <p:nvSpPr>
            <p:cNvPr id="805" name="Google Shape;805;g2209179e5c7_0_363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g2209179e5c7_0_363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g2209179e5c7_0_363"/>
          <p:cNvSpPr/>
          <p:nvPr/>
        </p:nvSpPr>
        <p:spPr>
          <a:xfrm>
            <a:off x="6706298" y="35155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2209179e5c7_0_36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809" name="Google Shape;809;g2209179e5c7_0_363"/>
          <p:cNvGrpSpPr/>
          <p:nvPr/>
        </p:nvGrpSpPr>
        <p:grpSpPr>
          <a:xfrm>
            <a:off x="6339454" y="375373"/>
            <a:ext cx="995192" cy="1109627"/>
            <a:chOff x="0" y="-9525"/>
            <a:chExt cx="354123" cy="394843"/>
          </a:xfrm>
        </p:grpSpPr>
        <p:sp>
          <p:nvSpPr>
            <p:cNvPr id="810" name="Google Shape;810;g2209179e5c7_0_363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811" name="Google Shape;811;g2209179e5c7_0_363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2" name="Google Shape;812;g2209179e5c7_0_363"/>
          <p:cNvSpPr/>
          <p:nvPr/>
        </p:nvSpPr>
        <p:spPr>
          <a:xfrm>
            <a:off x="6448018" y="554539"/>
            <a:ext cx="778065" cy="778065"/>
          </a:xfrm>
          <a:custGeom>
            <a:rect b="b" l="l" r="r" t="t"/>
            <a:pathLst>
              <a:path extrusionOk="0" h="1556130" w="1556130">
                <a:moveTo>
                  <a:pt x="0" y="0"/>
                </a:moveTo>
                <a:lnTo>
                  <a:pt x="1556130" y="0"/>
                </a:lnTo>
                <a:lnTo>
                  <a:pt x="1556130" y="1556130"/>
                </a:lnTo>
                <a:lnTo>
                  <a:pt x="0" y="1556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13" name="Google Shape;813;g2209179e5c7_0_363"/>
          <p:cNvGrpSpPr/>
          <p:nvPr/>
        </p:nvGrpSpPr>
        <p:grpSpPr>
          <a:xfrm>
            <a:off x="7542062" y="375373"/>
            <a:ext cx="995192" cy="1109627"/>
            <a:chOff x="0" y="-9525"/>
            <a:chExt cx="354123" cy="394843"/>
          </a:xfrm>
        </p:grpSpPr>
        <p:sp>
          <p:nvSpPr>
            <p:cNvPr id="814" name="Google Shape;814;g2209179e5c7_0_363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815" name="Google Shape;815;g2209179e5c7_0_363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6" name="Google Shape;816;g2209179e5c7_0_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633" y="541162"/>
            <a:ext cx="778051" cy="7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22587397b_2_15"/>
          <p:cNvSpPr txBox="1"/>
          <p:nvPr/>
        </p:nvSpPr>
        <p:spPr>
          <a:xfrm>
            <a:off x="3694575" y="1042900"/>
            <a:ext cx="13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Clase</a:t>
            </a:r>
            <a:endParaRPr b="0" i="0" sz="2500" u="none" cap="none" strike="noStrike">
              <a:solidFill>
                <a:schemeClr val="lt1"/>
              </a:solidFill>
              <a:latin typeface="Archivo Thin"/>
              <a:ea typeface="Archivo Thin"/>
              <a:cs typeface="Archivo Thin"/>
              <a:sym typeface="Archivo Thin"/>
            </a:endParaRPr>
          </a:p>
        </p:txBody>
      </p:sp>
      <p:sp>
        <p:nvSpPr>
          <p:cNvPr id="122" name="Google Shape;122;g2f22587397b_2_15"/>
          <p:cNvSpPr txBox="1"/>
          <p:nvPr/>
        </p:nvSpPr>
        <p:spPr>
          <a:xfrm>
            <a:off x="4780775" y="104010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01.</a:t>
            </a:r>
            <a:endParaRPr b="0" i="0" sz="3000" u="none" cap="none" strike="noStrik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3" name="Google Shape;123;g2f22587397b_2_15"/>
          <p:cNvSpPr txBox="1"/>
          <p:nvPr/>
        </p:nvSpPr>
        <p:spPr>
          <a:xfrm>
            <a:off x="3665087" y="1524325"/>
            <a:ext cx="204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HTML 1: Conceptos Básicos de HTML</a:t>
            </a:r>
            <a:endParaRPr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" name="Google Shape;124;g2f22587397b_2_15"/>
          <p:cNvSpPr txBox="1"/>
          <p:nvPr/>
        </p:nvSpPr>
        <p:spPr>
          <a:xfrm>
            <a:off x="3212025" y="1686600"/>
            <a:ext cx="2302800" cy="1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Conceptos básicos sobre Full Stack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Herramientas a utilizar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Instalación del software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Explicación del proyecto final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Introducción a HTML: Etiquetas semánticas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73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AutoNum type="arabicPeriod"/>
            </a:pPr>
            <a:r>
              <a:rPr lang="es" sz="12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Etiquetas básicas más comunes</a:t>
            </a:r>
            <a:endParaRPr sz="12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5" name="Google Shape;125;g2f22587397b_2_15"/>
          <p:cNvSpPr txBox="1"/>
          <p:nvPr/>
        </p:nvSpPr>
        <p:spPr>
          <a:xfrm>
            <a:off x="6059875" y="1028400"/>
            <a:ext cx="13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s" sz="25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Clase</a:t>
            </a:r>
            <a:endParaRPr b="0" i="0" sz="2500" u="none" cap="none" strike="noStrike">
              <a:solidFill>
                <a:schemeClr val="lt1"/>
              </a:solidFill>
              <a:latin typeface="Archivo Thin"/>
              <a:ea typeface="Archivo Thin"/>
              <a:cs typeface="Archivo Thin"/>
              <a:sym typeface="Archivo Thin"/>
            </a:endParaRPr>
          </a:p>
        </p:txBody>
      </p:sp>
      <p:sp>
        <p:nvSpPr>
          <p:cNvPr id="126" name="Google Shape;126;g2f22587397b_2_15"/>
          <p:cNvSpPr txBox="1"/>
          <p:nvPr/>
        </p:nvSpPr>
        <p:spPr>
          <a:xfrm>
            <a:off x="7335725" y="989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02.</a:t>
            </a:r>
            <a:endParaRPr b="0" i="0" sz="3000" u="none" cap="none" strike="noStrik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7" name="Google Shape;127;g2f22587397b_2_15"/>
          <p:cNvSpPr txBox="1"/>
          <p:nvPr/>
        </p:nvSpPr>
        <p:spPr>
          <a:xfrm>
            <a:off x="6269150" y="1443100"/>
            <a:ext cx="199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HTML</a:t>
            </a:r>
            <a:r>
              <a:rPr b="1" lang="es" sz="13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es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2:Listas, Rutas, Multimedia y Tablas</a:t>
            </a:r>
            <a:endParaRPr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8" name="Google Shape;128;g2f22587397b_2_15"/>
          <p:cNvSpPr txBox="1"/>
          <p:nvPr/>
        </p:nvSpPr>
        <p:spPr>
          <a:xfrm>
            <a:off x="5914250" y="2062850"/>
            <a:ext cx="2350500" cy="1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4150" lvl="0" marL="352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chivo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 </a:t>
            </a:r>
            <a:r>
              <a:rPr lang="es" sz="11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Listas</a:t>
            </a: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y enlaces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66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Rutas absolutas y relativas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66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Elementos en bloque y en línea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66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Multimedia con HTML: imágenes, video, audio, iframes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66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Accesibilidad en Multimedia (etiquetas alt, subtítulos en video)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66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AutoNum type="arabicPeriod"/>
            </a:pPr>
            <a:r>
              <a:rPr lang="es" sz="11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Tablas</a:t>
            </a:r>
            <a:endParaRPr sz="1100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" name="Google Shape;129;g2f22587397b_2_15"/>
          <p:cNvSpPr/>
          <p:nvPr/>
        </p:nvSpPr>
        <p:spPr>
          <a:xfrm>
            <a:off x="587025" y="768725"/>
            <a:ext cx="2553600" cy="33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f22587397b_2_15"/>
          <p:cNvSpPr/>
          <p:nvPr/>
        </p:nvSpPr>
        <p:spPr>
          <a:xfrm>
            <a:off x="2862525" y="1495525"/>
            <a:ext cx="624600" cy="26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f22587397b_2_15"/>
          <p:cNvSpPr/>
          <p:nvPr/>
        </p:nvSpPr>
        <p:spPr>
          <a:xfrm>
            <a:off x="3018975" y="1324225"/>
            <a:ext cx="300600" cy="56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f22587397b_2_15"/>
          <p:cNvSpPr txBox="1"/>
          <p:nvPr/>
        </p:nvSpPr>
        <p:spPr>
          <a:xfrm>
            <a:off x="1172050" y="1042900"/>
            <a:ext cx="186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s" sz="25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Clase 01</a:t>
            </a:r>
            <a:endParaRPr i="0" sz="2500" u="none" cap="none" strike="noStrike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3" name="Google Shape;133;g2f22587397b_2_15"/>
          <p:cNvSpPr txBox="1"/>
          <p:nvPr/>
        </p:nvSpPr>
        <p:spPr>
          <a:xfrm>
            <a:off x="1016805" y="1802575"/>
            <a:ext cx="179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" u="none" cap="none" strike="noStrike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Bienvenida</a:t>
            </a:r>
            <a:endParaRPr i="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4" name="Google Shape;134;g2f22587397b_2_15"/>
          <p:cNvSpPr txBox="1"/>
          <p:nvPr/>
        </p:nvSpPr>
        <p:spPr>
          <a:xfrm>
            <a:off x="650300" y="2171875"/>
            <a:ext cx="23028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1300" lvl="0" marL="352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chivo Narrow"/>
              <a:buAutoNum type="arabicPeriod"/>
            </a:pPr>
            <a:r>
              <a:rPr i="0" lang="es" u="none" cap="none" strike="noStrike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Lorem ipsum dolor sit amet, consectetuer adipiscing elit sed  diam nonummy</a:t>
            </a:r>
            <a:endParaRPr i="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11300" lvl="0" marL="352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chivo Narrow"/>
              <a:buAutoNum type="arabicPeriod"/>
            </a:pPr>
            <a:r>
              <a:rPr i="0" lang="es" u="none" cap="none" strike="noStrike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Lorem ipsum dolor sit amet, consectetuer adipiscing elit sed  diam nonummy</a:t>
            </a:r>
            <a:endParaRPr i="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211300" lvl="0" marL="352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chivo Narrow"/>
              <a:buAutoNum type="arabicPeriod"/>
            </a:pPr>
            <a:r>
              <a:rPr i="0" lang="es" u="none" cap="none" strike="noStrike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Lorem ipsum dolor sit amet, consectetuer adipiscing elit sed  diam nonummy</a:t>
            </a:r>
            <a:endParaRPr i="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533fa031a_0_232"/>
          <p:cNvSpPr txBox="1"/>
          <p:nvPr/>
        </p:nvSpPr>
        <p:spPr>
          <a:xfrm>
            <a:off x="2743475" y="1163400"/>
            <a:ext cx="55821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s" sz="30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¿Ya viste la </a:t>
            </a:r>
            <a:r>
              <a:rPr b="1" lang="es" sz="30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“Introducción al programa" </a:t>
            </a:r>
            <a:r>
              <a:rPr lang="es" sz="3000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disponible en el campus virtual?</a:t>
            </a:r>
            <a:r>
              <a:rPr b="1" i="0" lang="es" sz="3100" u="none" cap="none" strike="noStrike">
                <a:solidFill>
                  <a:srgbClr val="434343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 b="1" i="0" sz="3100" u="none" cap="none" strike="noStrike">
              <a:solidFill>
                <a:srgbClr val="43434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40" name="Google Shape;140;g2f533fa031a_0_232"/>
          <p:cNvSpPr/>
          <p:nvPr/>
        </p:nvSpPr>
        <p:spPr>
          <a:xfrm>
            <a:off x="2136450" y="3218875"/>
            <a:ext cx="4871100" cy="88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>
                <a:latin typeface="Archivo Narrow"/>
                <a:ea typeface="Archivo Narrow"/>
                <a:cs typeface="Archivo Narrow"/>
                <a:sym typeface="Archivo Narrow"/>
              </a:rPr>
              <a:t>La visualización y resolución de un breve cuestionario es de carácter obligatorio para desbloquear los contenidos de las primeras 2 clases</a:t>
            </a:r>
            <a:endParaRPr i="0" sz="14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141" name="Google Shape;141;g2f533fa031a_0_232"/>
          <p:cNvGrpSpPr/>
          <p:nvPr/>
        </p:nvGrpSpPr>
        <p:grpSpPr>
          <a:xfrm>
            <a:off x="973026" y="1099650"/>
            <a:ext cx="1614234" cy="1678793"/>
            <a:chOff x="0" y="-9525"/>
            <a:chExt cx="354123" cy="394843"/>
          </a:xfrm>
        </p:grpSpPr>
        <p:sp>
          <p:nvSpPr>
            <p:cNvPr id="142" name="Google Shape;142;g2f533fa031a_0_232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" name="Google Shape;143;g2f533fa031a_0_232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g2f533fa031a_0_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821" y="1356952"/>
            <a:ext cx="1040684" cy="116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53539a5f7_0_0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54" name="Google Shape;154;g2f53539a5f7_0_0"/>
          <p:cNvCxnSpPr/>
          <p:nvPr/>
        </p:nvCxnSpPr>
        <p:spPr>
          <a:xfrm flipH="1">
            <a:off x="2011467" y="2880995"/>
            <a:ext cx="5124300" cy="300"/>
          </a:xfrm>
          <a:prstGeom prst="straightConnector1">
            <a:avLst/>
          </a:prstGeom>
          <a:noFill/>
          <a:ln cap="rnd" cmpd="sng" w="76200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55" name="Google Shape;155;g2f53539a5f7_0_0"/>
          <p:cNvGrpSpPr/>
          <p:nvPr/>
        </p:nvGrpSpPr>
        <p:grpSpPr>
          <a:xfrm>
            <a:off x="1306793" y="2478771"/>
            <a:ext cx="814916" cy="805164"/>
            <a:chOff x="0" y="0"/>
            <a:chExt cx="1867789" cy="1845437"/>
          </a:xfrm>
        </p:grpSpPr>
        <p:sp>
          <p:nvSpPr>
            <p:cNvPr id="156" name="Google Shape;156;g2f53539a5f7_0_0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157" name="Google Shape;157;g2f53539a5f7_0_0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g2f53539a5f7_0_0"/>
          <p:cNvSpPr/>
          <p:nvPr/>
        </p:nvSpPr>
        <p:spPr>
          <a:xfrm>
            <a:off x="1398016" y="2574676"/>
            <a:ext cx="613272" cy="613272"/>
          </a:xfrm>
          <a:custGeom>
            <a:rect b="b" l="l" r="r" t="t"/>
            <a:pathLst>
              <a:path extrusionOk="0" h="1226544" w="1226544">
                <a:moveTo>
                  <a:pt x="0" y="0"/>
                </a:moveTo>
                <a:lnTo>
                  <a:pt x="1226543" y="0"/>
                </a:lnTo>
                <a:lnTo>
                  <a:pt x="1226543" y="1226544"/>
                </a:lnTo>
                <a:lnTo>
                  <a:pt x="0" y="1226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9" name="Google Shape;159;g2f53539a5f7_0_0"/>
          <p:cNvGrpSpPr/>
          <p:nvPr/>
        </p:nvGrpSpPr>
        <p:grpSpPr>
          <a:xfrm>
            <a:off x="5113609" y="2479091"/>
            <a:ext cx="814916" cy="805164"/>
            <a:chOff x="0" y="0"/>
            <a:chExt cx="1867789" cy="1845437"/>
          </a:xfrm>
        </p:grpSpPr>
        <p:sp>
          <p:nvSpPr>
            <p:cNvPr id="160" name="Google Shape;160;g2f53539a5f7_0_0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161" name="Google Shape;161;g2f53539a5f7_0_0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g2f53539a5f7_0_0"/>
          <p:cNvSpPr/>
          <p:nvPr/>
        </p:nvSpPr>
        <p:spPr>
          <a:xfrm>
            <a:off x="5236080" y="2561137"/>
            <a:ext cx="569907" cy="569907"/>
          </a:xfrm>
          <a:custGeom>
            <a:rect b="b" l="l" r="r" t="t"/>
            <a:pathLst>
              <a:path extrusionOk="0" h="1139814" w="1139814">
                <a:moveTo>
                  <a:pt x="0" y="0"/>
                </a:moveTo>
                <a:lnTo>
                  <a:pt x="1139814" y="0"/>
                </a:lnTo>
                <a:lnTo>
                  <a:pt x="1139814" y="1139815"/>
                </a:lnTo>
                <a:lnTo>
                  <a:pt x="0" y="1139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3" name="Google Shape;163;g2f53539a5f7_0_0"/>
          <p:cNvGrpSpPr/>
          <p:nvPr/>
        </p:nvGrpSpPr>
        <p:grpSpPr>
          <a:xfrm>
            <a:off x="7030498" y="2478102"/>
            <a:ext cx="814916" cy="805164"/>
            <a:chOff x="0" y="0"/>
            <a:chExt cx="1867789" cy="1845437"/>
          </a:xfrm>
        </p:grpSpPr>
        <p:sp>
          <p:nvSpPr>
            <p:cNvPr id="164" name="Google Shape;164;g2f53539a5f7_0_0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</p:sp>
        <p:sp>
          <p:nvSpPr>
            <p:cNvPr id="165" name="Google Shape;165;g2f53539a5f7_0_0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g2f53539a5f7_0_0"/>
          <p:cNvSpPr/>
          <p:nvPr/>
        </p:nvSpPr>
        <p:spPr>
          <a:xfrm>
            <a:off x="7135767" y="2578791"/>
            <a:ext cx="604343" cy="604372"/>
          </a:xfrm>
          <a:custGeom>
            <a:rect b="b" l="l" r="r" t="t"/>
            <a:pathLst>
              <a:path extrusionOk="0" h="1208744" w="1208686">
                <a:moveTo>
                  <a:pt x="0" y="0"/>
                </a:moveTo>
                <a:lnTo>
                  <a:pt x="1208685" y="0"/>
                </a:lnTo>
                <a:lnTo>
                  <a:pt x="1208685" y="1208744"/>
                </a:lnTo>
                <a:lnTo>
                  <a:pt x="0" y="1208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g2f53539a5f7_0_0"/>
          <p:cNvGrpSpPr/>
          <p:nvPr/>
        </p:nvGrpSpPr>
        <p:grpSpPr>
          <a:xfrm>
            <a:off x="3293688" y="2479091"/>
            <a:ext cx="814916" cy="805164"/>
            <a:chOff x="0" y="0"/>
            <a:chExt cx="1867789" cy="1845437"/>
          </a:xfrm>
        </p:grpSpPr>
        <p:sp>
          <p:nvSpPr>
            <p:cNvPr id="168" name="Google Shape;168;g2f53539a5f7_0_0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</p:sp>
        <p:sp>
          <p:nvSpPr>
            <p:cNvPr id="169" name="Google Shape;169;g2f53539a5f7_0_0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g2f53539a5f7_0_0"/>
          <p:cNvSpPr/>
          <p:nvPr/>
        </p:nvSpPr>
        <p:spPr>
          <a:xfrm>
            <a:off x="3371284" y="2551802"/>
            <a:ext cx="659661" cy="659661"/>
          </a:xfrm>
          <a:custGeom>
            <a:rect b="b" l="l" r="r" t="t"/>
            <a:pathLst>
              <a:path extrusionOk="0" h="1319322" w="1319322">
                <a:moveTo>
                  <a:pt x="0" y="0"/>
                </a:moveTo>
                <a:lnTo>
                  <a:pt x="1319322" y="0"/>
                </a:lnTo>
                <a:lnTo>
                  <a:pt x="1319322" y="1319322"/>
                </a:lnTo>
                <a:lnTo>
                  <a:pt x="0" y="1319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1" name="Google Shape;171;g2f53539a5f7_0_0"/>
          <p:cNvGrpSpPr/>
          <p:nvPr/>
        </p:nvGrpSpPr>
        <p:grpSpPr>
          <a:xfrm>
            <a:off x="970615" y="707444"/>
            <a:ext cx="672303" cy="749609"/>
            <a:chOff x="0" y="-9525"/>
            <a:chExt cx="354123" cy="394843"/>
          </a:xfrm>
        </p:grpSpPr>
        <p:sp>
          <p:nvSpPr>
            <p:cNvPr id="172" name="Google Shape;172;g2f53539a5f7_0_0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173" name="Google Shape;173;g2f53539a5f7_0_0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2f53539a5f7_0_0"/>
          <p:cNvSpPr/>
          <p:nvPr/>
        </p:nvSpPr>
        <p:spPr>
          <a:xfrm>
            <a:off x="1043954" y="828476"/>
            <a:ext cx="525605" cy="525605"/>
          </a:xfrm>
          <a:custGeom>
            <a:rect b="b" l="l" r="r" t="t"/>
            <a:pathLst>
              <a:path extrusionOk="0" h="1051209" w="1051209">
                <a:moveTo>
                  <a:pt x="0" y="0"/>
                </a:moveTo>
                <a:lnTo>
                  <a:pt x="1051208" y="0"/>
                </a:lnTo>
                <a:lnTo>
                  <a:pt x="1051208" y="1051209"/>
                </a:lnTo>
                <a:lnTo>
                  <a:pt x="0" y="1051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g2f53539a5f7_0_0"/>
          <p:cNvSpPr txBox="1"/>
          <p:nvPr/>
        </p:nvSpPr>
        <p:spPr>
          <a:xfrm>
            <a:off x="1743375" y="812850"/>
            <a:ext cx="5996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3500" u="none" cap="none" strike="noStrike">
                <a:solidFill>
                  <a:srgbClr val="434343"/>
                </a:solidFill>
                <a:latin typeface="Archivo Black"/>
                <a:ea typeface="Archivo Black"/>
                <a:cs typeface="Archivo Black"/>
                <a:sym typeface="Archivo Black"/>
              </a:rPr>
              <a:t>Métodos de evaluación</a:t>
            </a:r>
            <a:endParaRPr sz="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6" name="Google Shape;176;g2f53539a5f7_0_0"/>
          <p:cNvSpPr txBox="1"/>
          <p:nvPr/>
        </p:nvSpPr>
        <p:spPr>
          <a:xfrm>
            <a:off x="711233" y="3327720"/>
            <a:ext cx="2117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Ejercicios Prácticos</a:t>
            </a:r>
            <a:endParaRPr sz="1500"/>
          </a:p>
        </p:txBody>
      </p:sp>
      <p:sp>
        <p:nvSpPr>
          <p:cNvPr id="177" name="Google Shape;177;g2f53539a5f7_0_0"/>
          <p:cNvSpPr txBox="1"/>
          <p:nvPr/>
        </p:nvSpPr>
        <p:spPr>
          <a:xfrm>
            <a:off x="2988913" y="3326731"/>
            <a:ext cx="1424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Cuestionarios</a:t>
            </a:r>
            <a:endParaRPr sz="1500"/>
          </a:p>
        </p:txBody>
      </p:sp>
      <p:sp>
        <p:nvSpPr>
          <p:cNvPr id="178" name="Google Shape;178;g2f53539a5f7_0_0"/>
          <p:cNvSpPr txBox="1"/>
          <p:nvPr/>
        </p:nvSpPr>
        <p:spPr>
          <a:xfrm>
            <a:off x="4729566" y="3327720"/>
            <a:ext cx="1582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Ruta de Avance</a:t>
            </a:r>
            <a:endParaRPr sz="1500"/>
          </a:p>
        </p:txBody>
      </p:sp>
      <p:sp>
        <p:nvSpPr>
          <p:cNvPr id="179" name="Google Shape;179;g2f53539a5f7_0_0"/>
          <p:cNvSpPr txBox="1"/>
          <p:nvPr/>
        </p:nvSpPr>
        <p:spPr>
          <a:xfrm>
            <a:off x="6443010" y="3327720"/>
            <a:ext cx="198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Proyecto Integrador</a:t>
            </a:r>
            <a:endParaRPr sz="1500"/>
          </a:p>
        </p:txBody>
      </p:sp>
      <p:sp>
        <p:nvSpPr>
          <p:cNvPr id="180" name="Google Shape;180;g2f53539a5f7_0_0"/>
          <p:cNvSpPr txBox="1"/>
          <p:nvPr/>
        </p:nvSpPr>
        <p:spPr>
          <a:xfrm>
            <a:off x="1046171" y="1679865"/>
            <a:ext cx="70518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Nuestro objetivo es prepararte para enfrentar los desafíos del siglo XXI y facilitar tu inserción en el mercado laboral. Para lograrlo, hemos desarrollado un programa que enfatiza la ejercitación constante y el seguimiento continuo. A continuación, te explicamos cómo serás evaluado a lo largo de la cursada:</a:t>
            </a:r>
            <a:endParaRPr sz="1100"/>
          </a:p>
        </p:txBody>
      </p:sp>
      <p:grpSp>
        <p:nvGrpSpPr>
          <p:cNvPr id="181" name="Google Shape;181;g2f53539a5f7_0_0"/>
          <p:cNvGrpSpPr/>
          <p:nvPr/>
        </p:nvGrpSpPr>
        <p:grpSpPr>
          <a:xfrm>
            <a:off x="2621450" y="3682625"/>
            <a:ext cx="4071706" cy="659664"/>
            <a:chOff x="0" y="-9525"/>
            <a:chExt cx="354123" cy="394843"/>
          </a:xfrm>
        </p:grpSpPr>
        <p:sp>
          <p:nvSpPr>
            <p:cNvPr id="182" name="Google Shape;182;g2f53539a5f7_0_0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183" name="Google Shape;183;g2f53539a5f7_0_0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La información detallada de cada evaluación está disponible en el apartado “</a:t>
              </a:r>
              <a:r>
                <a:rPr b="1" lang="es" sz="11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Introducción</a:t>
              </a:r>
              <a:r>
                <a:rPr lang="es" sz="1100">
                  <a:solidFill>
                    <a:schemeClr val="dk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” dentro del Campus Virtual.</a:t>
              </a:r>
              <a:endParaRPr i="0" sz="11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533fa031a_0_27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2f533fa031a_0_276"/>
          <p:cNvSpPr txBox="1"/>
          <p:nvPr/>
        </p:nvSpPr>
        <p:spPr>
          <a:xfrm>
            <a:off x="1347802" y="504825"/>
            <a:ext cx="504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Proyecto Integrador</a:t>
            </a:r>
            <a:endParaRPr sz="700"/>
          </a:p>
        </p:txBody>
      </p:sp>
      <p:cxnSp>
        <p:nvCxnSpPr>
          <p:cNvPr id="194" name="Google Shape;194;g2f533fa031a_0_276"/>
          <p:cNvCxnSpPr/>
          <p:nvPr/>
        </p:nvCxnSpPr>
        <p:spPr>
          <a:xfrm rot="6290">
            <a:off x="555358" y="1438738"/>
            <a:ext cx="5247009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g2f533fa031a_0_276"/>
          <p:cNvSpPr txBox="1"/>
          <p:nvPr/>
        </p:nvSpPr>
        <p:spPr>
          <a:xfrm>
            <a:off x="570386" y="2234425"/>
            <a:ext cx="34944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 final de la cursada, serás evaluado mediante la entrega de un Proyecto Integrador, que es fundamental para completar el curso y cumplir con los requisitos de egreso. Este proyecto se construirá de manera progresiva, combinando la resolución de </a:t>
            </a:r>
            <a:r>
              <a:rPr b="1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Ejercicios </a:t>
            </a: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y el seguimiento de las  4 </a:t>
            </a:r>
            <a:r>
              <a:rPr b="1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Ruta de Avance</a:t>
            </a: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presentes a lo largo de la cursada</a:t>
            </a:r>
            <a:r>
              <a:rPr b="1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  <a:endParaRPr sz="11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cxnSp>
        <p:nvCxnSpPr>
          <p:cNvPr id="196" name="Google Shape;196;g2f533fa031a_0_276"/>
          <p:cNvCxnSpPr/>
          <p:nvPr/>
        </p:nvCxnSpPr>
        <p:spPr>
          <a:xfrm rot="5429930">
            <a:off x="3393721" y="2817888"/>
            <a:ext cx="2170882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7" name="Google Shape;197;g2f533fa031a_0_276"/>
          <p:cNvGrpSpPr/>
          <p:nvPr/>
        </p:nvGrpSpPr>
        <p:grpSpPr>
          <a:xfrm>
            <a:off x="555362" y="644032"/>
            <a:ext cx="700421" cy="692039"/>
            <a:chOff x="0" y="0"/>
            <a:chExt cx="1867789" cy="1845437"/>
          </a:xfrm>
        </p:grpSpPr>
        <p:sp>
          <p:nvSpPr>
            <p:cNvPr id="198" name="Google Shape;198;g2f533fa031a_0_276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</p:sp>
        <p:sp>
          <p:nvSpPr>
            <p:cNvPr id="199" name="Google Shape;199;g2f533fa031a_0_276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g2f533fa031a_0_276"/>
          <p:cNvSpPr/>
          <p:nvPr/>
        </p:nvSpPr>
        <p:spPr>
          <a:xfrm>
            <a:off x="645837" y="699744"/>
            <a:ext cx="519475" cy="519500"/>
          </a:xfrm>
          <a:custGeom>
            <a:rect b="b" l="l" r="r" t="t"/>
            <a:pathLst>
              <a:path extrusionOk="0" h="1039000" w="1038950">
                <a:moveTo>
                  <a:pt x="0" y="0"/>
                </a:moveTo>
                <a:lnTo>
                  <a:pt x="1038950" y="0"/>
                </a:lnTo>
                <a:lnTo>
                  <a:pt x="1038950" y="1039000"/>
                </a:lnTo>
                <a:lnTo>
                  <a:pt x="0" y="103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1" name="Google Shape;201;g2f533fa031a_0_276"/>
          <p:cNvGrpSpPr/>
          <p:nvPr/>
        </p:nvGrpSpPr>
        <p:grpSpPr>
          <a:xfrm>
            <a:off x="1347802" y="1029667"/>
            <a:ext cx="2707641" cy="382815"/>
            <a:chOff x="0" y="-9525"/>
            <a:chExt cx="1426200" cy="201641"/>
          </a:xfrm>
        </p:grpSpPr>
        <p:sp>
          <p:nvSpPr>
            <p:cNvPr id="202" name="Google Shape;202;g2f533fa031a_0_276"/>
            <p:cNvSpPr/>
            <p:nvPr/>
          </p:nvSpPr>
          <p:spPr>
            <a:xfrm>
              <a:off x="0" y="0"/>
              <a:ext cx="1426073" cy="192116"/>
            </a:xfrm>
            <a:custGeom>
              <a:rect b="b" l="l" r="r" t="t"/>
              <a:pathLst>
                <a:path extrusionOk="0" h="192116" w="1426073">
                  <a:moveTo>
                    <a:pt x="0" y="0"/>
                  </a:moveTo>
                  <a:lnTo>
                    <a:pt x="1426073" y="0"/>
                  </a:lnTo>
                  <a:lnTo>
                    <a:pt x="1426073" y="192116"/>
                  </a:lnTo>
                  <a:lnTo>
                    <a:pt x="0" y="192116"/>
                  </a:lnTo>
                  <a:close/>
                </a:path>
              </a:pathLst>
            </a:custGeom>
            <a:solidFill>
              <a:srgbClr val="D2A6F4">
                <a:alpha val="50590"/>
              </a:srgbClr>
            </a:solidFill>
            <a:ln>
              <a:noFill/>
            </a:ln>
          </p:spPr>
        </p:sp>
        <p:sp>
          <p:nvSpPr>
            <p:cNvPr id="203" name="Google Shape;203;g2f533fa031a_0_276"/>
            <p:cNvSpPr txBox="1"/>
            <p:nvPr/>
          </p:nvSpPr>
          <p:spPr>
            <a:xfrm>
              <a:off x="0" y="-9525"/>
              <a:ext cx="14262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2f533fa031a_0_276"/>
          <p:cNvSpPr txBox="1"/>
          <p:nvPr/>
        </p:nvSpPr>
        <p:spPr>
          <a:xfrm>
            <a:off x="1647989" y="1059545"/>
            <a:ext cx="240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Obligatorio | Entregable</a:t>
            </a:r>
            <a:endParaRPr sz="700"/>
          </a:p>
        </p:txBody>
      </p:sp>
      <p:sp>
        <p:nvSpPr>
          <p:cNvPr id="205" name="Google Shape;205;g2f533fa031a_0_276"/>
          <p:cNvSpPr/>
          <p:nvPr/>
        </p:nvSpPr>
        <p:spPr>
          <a:xfrm>
            <a:off x="1347802" y="1069070"/>
            <a:ext cx="300187" cy="300187"/>
          </a:xfrm>
          <a:custGeom>
            <a:rect b="b" l="l" r="r" t="t"/>
            <a:pathLst>
              <a:path extrusionOk="0" h="600374" w="600374">
                <a:moveTo>
                  <a:pt x="0" y="0"/>
                </a:moveTo>
                <a:lnTo>
                  <a:pt x="600374" y="0"/>
                </a:lnTo>
                <a:lnTo>
                  <a:pt x="600374" y="600374"/>
                </a:lnTo>
                <a:lnTo>
                  <a:pt x="0" y="600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g2f533fa031a_0_276"/>
          <p:cNvSpPr txBox="1"/>
          <p:nvPr/>
        </p:nvSpPr>
        <p:spPr>
          <a:xfrm>
            <a:off x="581429" y="1658244"/>
            <a:ext cx="348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¿Cómo se construye el proyecto integrador?</a:t>
            </a:r>
            <a:endParaRPr sz="700"/>
          </a:p>
        </p:txBody>
      </p:sp>
      <p:sp>
        <p:nvSpPr>
          <p:cNvPr id="207" name="Google Shape;207;g2f533fa031a_0_276"/>
          <p:cNvSpPr txBox="1"/>
          <p:nvPr/>
        </p:nvSpPr>
        <p:spPr>
          <a:xfrm>
            <a:off x="555374" y="3475906"/>
            <a:ext cx="3494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Las Rubricas de Evaluación de este proyecto final integrador estará constituido por las 4 Rutas de Avance presentes a lo largo de la cursada.</a:t>
            </a:r>
            <a:endParaRPr sz="1100"/>
          </a:p>
        </p:txBody>
      </p:sp>
      <p:grpSp>
        <p:nvGrpSpPr>
          <p:cNvPr id="208" name="Google Shape;208;g2f533fa031a_0_276"/>
          <p:cNvGrpSpPr/>
          <p:nvPr/>
        </p:nvGrpSpPr>
        <p:grpSpPr>
          <a:xfrm>
            <a:off x="4794225" y="1732500"/>
            <a:ext cx="3594735" cy="2235027"/>
            <a:chOff x="0" y="-9525"/>
            <a:chExt cx="2694300" cy="278508"/>
          </a:xfrm>
        </p:grpSpPr>
        <p:sp>
          <p:nvSpPr>
            <p:cNvPr id="209" name="Google Shape;209;g2f533fa031a_0_276"/>
            <p:cNvSpPr/>
            <p:nvPr/>
          </p:nvSpPr>
          <p:spPr>
            <a:xfrm>
              <a:off x="0" y="0"/>
              <a:ext cx="2694299" cy="268983"/>
            </a:xfrm>
            <a:custGeom>
              <a:rect b="b" l="l" r="r" t="t"/>
              <a:pathLst>
                <a:path extrusionOk="0" h="268983" w="2694299">
                  <a:moveTo>
                    <a:pt x="0" y="0"/>
                  </a:moveTo>
                  <a:lnTo>
                    <a:pt x="2694299" y="0"/>
                  </a:lnTo>
                  <a:lnTo>
                    <a:pt x="2694299" y="268983"/>
                  </a:lnTo>
                  <a:lnTo>
                    <a:pt x="0" y="268983"/>
                  </a:lnTo>
                  <a:close/>
                </a:path>
              </a:pathLst>
            </a:custGeom>
            <a:solidFill>
              <a:srgbClr val="D2A6F4">
                <a:alpha val="50590"/>
              </a:srgbClr>
            </a:solidFill>
            <a:ln>
              <a:noFill/>
            </a:ln>
          </p:spPr>
        </p:sp>
        <p:sp>
          <p:nvSpPr>
            <p:cNvPr id="210" name="Google Shape;210;g2f533fa031a_0_276"/>
            <p:cNvSpPr txBox="1"/>
            <p:nvPr/>
          </p:nvSpPr>
          <p:spPr>
            <a:xfrm>
              <a:off x="0" y="-9525"/>
              <a:ext cx="2694300" cy="2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g2f533fa031a_0_276"/>
          <p:cNvSpPr txBox="1"/>
          <p:nvPr/>
        </p:nvSpPr>
        <p:spPr>
          <a:xfrm>
            <a:off x="5019575" y="1833875"/>
            <a:ext cx="3258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Desarrollarás una página o sitio web completa, que combine todos los conocimientos adquiridos a lo largo del curso. Este proyecto consistirá en la creación de un sitio web de e-commerce dinámico e interactivo, que consuma datos de una API REST para mostrar productos, y permita a los usuarios añadir productos a un carrito de compras. Tu proyecto deberá demostrar una sólida comprensión de la estructuración semántica, el diseño responsivo, la manipulación del DOM, la interacción con APIs, y la implementación de funcionalidades específicas de un e-commerce.</a:t>
            </a:r>
            <a:endParaRPr sz="1100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533fa031a_0_29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21" name="Google Shape;221;g2f533fa031a_0_299"/>
          <p:cNvCxnSpPr/>
          <p:nvPr/>
        </p:nvCxnSpPr>
        <p:spPr>
          <a:xfrm rot="6290">
            <a:off x="555358" y="1438738"/>
            <a:ext cx="5247009" cy="0"/>
          </a:xfrm>
          <a:prstGeom prst="straightConnector1">
            <a:avLst/>
          </a:prstGeom>
          <a:noFill/>
          <a:ln cap="rnd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2" name="Google Shape;222;g2f533fa031a_0_299"/>
          <p:cNvGrpSpPr/>
          <p:nvPr/>
        </p:nvGrpSpPr>
        <p:grpSpPr>
          <a:xfrm>
            <a:off x="555362" y="644032"/>
            <a:ext cx="700421" cy="692039"/>
            <a:chOff x="0" y="0"/>
            <a:chExt cx="1867789" cy="1845437"/>
          </a:xfrm>
        </p:grpSpPr>
        <p:sp>
          <p:nvSpPr>
            <p:cNvPr id="223" name="Google Shape;223;g2f533fa031a_0_299"/>
            <p:cNvSpPr/>
            <p:nvPr/>
          </p:nvSpPr>
          <p:spPr>
            <a:xfrm>
              <a:off x="12700" y="12700"/>
              <a:ext cx="1842389" cy="1820037"/>
            </a:xfrm>
            <a:custGeom>
              <a:rect b="b" l="l" r="r" t="t"/>
              <a:pathLst>
                <a:path extrusionOk="0" h="1820037" w="1842389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</p:sp>
        <p:sp>
          <p:nvSpPr>
            <p:cNvPr id="224" name="Google Shape;224;g2f533fa031a_0_299"/>
            <p:cNvSpPr/>
            <p:nvPr/>
          </p:nvSpPr>
          <p:spPr>
            <a:xfrm>
              <a:off x="0" y="0"/>
              <a:ext cx="1867789" cy="1845437"/>
            </a:xfrm>
            <a:custGeom>
              <a:rect b="b" l="l" r="r" t="t"/>
              <a:pathLst>
                <a:path extrusionOk="0" h="1845437" w="1867789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g2f533fa031a_0_299"/>
          <p:cNvSpPr/>
          <p:nvPr/>
        </p:nvSpPr>
        <p:spPr>
          <a:xfrm>
            <a:off x="655304" y="739774"/>
            <a:ext cx="500542" cy="500541"/>
          </a:xfrm>
          <a:custGeom>
            <a:rect b="b" l="l" r="r" t="t"/>
            <a:pathLst>
              <a:path extrusionOk="0" h="1001083" w="1001083">
                <a:moveTo>
                  <a:pt x="0" y="0"/>
                </a:moveTo>
                <a:lnTo>
                  <a:pt x="1001084" y="0"/>
                </a:lnTo>
                <a:lnTo>
                  <a:pt x="1001084" y="1001083"/>
                </a:lnTo>
                <a:lnTo>
                  <a:pt x="0" y="1001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g2f533fa031a_0_299"/>
          <p:cNvSpPr txBox="1"/>
          <p:nvPr/>
        </p:nvSpPr>
        <p:spPr>
          <a:xfrm>
            <a:off x="1327692" y="730249"/>
            <a:ext cx="2799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After Class</a:t>
            </a:r>
            <a:endParaRPr sz="700"/>
          </a:p>
        </p:txBody>
      </p:sp>
      <p:sp>
        <p:nvSpPr>
          <p:cNvPr id="227" name="Google Shape;227;g2f533fa031a_0_299"/>
          <p:cNvSpPr txBox="1"/>
          <p:nvPr/>
        </p:nvSpPr>
        <p:spPr>
          <a:xfrm>
            <a:off x="795239" y="1643488"/>
            <a:ext cx="68205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El espacio "After Class" está diseñado para ofrecerte apoyo adicional y facilitar tu progreso durante la cursada. Aunque es opcional, te recomendamos que utilices este espacio para optimizar tu aprendizaje y el desarrollo de tu proyecto integrador. </a:t>
            </a:r>
            <a:endParaRPr sz="1100"/>
          </a:p>
        </p:txBody>
      </p:sp>
      <p:sp>
        <p:nvSpPr>
          <p:cNvPr id="228" name="Google Shape;228;g2f533fa031a_0_299"/>
          <p:cNvSpPr txBox="1"/>
          <p:nvPr/>
        </p:nvSpPr>
        <p:spPr>
          <a:xfrm>
            <a:off x="795239" y="2338388"/>
            <a:ext cx="245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Beneficios de asistir:</a:t>
            </a:r>
            <a:endParaRPr sz="700"/>
          </a:p>
        </p:txBody>
      </p:sp>
      <p:sp>
        <p:nvSpPr>
          <p:cNvPr id="229" name="Google Shape;229;g2f533fa031a_0_299"/>
          <p:cNvSpPr txBox="1"/>
          <p:nvPr/>
        </p:nvSpPr>
        <p:spPr>
          <a:xfrm>
            <a:off x="638249" y="2671763"/>
            <a:ext cx="6977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5400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Consultas y Asesoría: </a:t>
            </a: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Aprovecha este tiempo para resolver cualquier duda o consulta que tengas sobre el contenido de las clases, ejercicios prácticos, o cualquier aspecto relacionado con tu proyecto integrador. Podrás recibir orientación más personalizada de los instructores y obtener aclaraciones que te ayudarán a comprender mejor los conceptos y mejorar tu desempeño.</a:t>
            </a:r>
            <a:endParaRPr sz="11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230" name="Google Shape;230;g2f533fa031a_0_299"/>
          <p:cNvGrpSpPr/>
          <p:nvPr/>
        </p:nvGrpSpPr>
        <p:grpSpPr>
          <a:xfrm>
            <a:off x="711338" y="3558549"/>
            <a:ext cx="5115129" cy="618733"/>
            <a:chOff x="0" y="-9525"/>
            <a:chExt cx="2694300" cy="278508"/>
          </a:xfrm>
        </p:grpSpPr>
        <p:sp>
          <p:nvSpPr>
            <p:cNvPr id="231" name="Google Shape;231;g2f533fa031a_0_299"/>
            <p:cNvSpPr/>
            <p:nvPr/>
          </p:nvSpPr>
          <p:spPr>
            <a:xfrm>
              <a:off x="0" y="0"/>
              <a:ext cx="2694299" cy="268983"/>
            </a:xfrm>
            <a:custGeom>
              <a:rect b="b" l="l" r="r" t="t"/>
              <a:pathLst>
                <a:path extrusionOk="0" h="268983" w="2694299">
                  <a:moveTo>
                    <a:pt x="0" y="0"/>
                  </a:moveTo>
                  <a:lnTo>
                    <a:pt x="2694299" y="0"/>
                  </a:lnTo>
                  <a:lnTo>
                    <a:pt x="2694299" y="268983"/>
                  </a:lnTo>
                  <a:lnTo>
                    <a:pt x="0" y="268983"/>
                  </a:lnTo>
                  <a:close/>
                </a:path>
              </a:pathLst>
            </a:custGeom>
            <a:solidFill>
              <a:srgbClr val="D2A6F4">
                <a:alpha val="50590"/>
              </a:srgbClr>
            </a:solidFill>
            <a:ln>
              <a:noFill/>
            </a:ln>
          </p:spPr>
        </p:sp>
        <p:sp>
          <p:nvSpPr>
            <p:cNvPr id="232" name="Google Shape;232;g2f533fa031a_0_299"/>
            <p:cNvSpPr txBox="1"/>
            <p:nvPr/>
          </p:nvSpPr>
          <p:spPr>
            <a:xfrm>
              <a:off x="0" y="-9525"/>
              <a:ext cx="2694300" cy="2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g2f533fa031a_0_299"/>
          <p:cNvSpPr/>
          <p:nvPr/>
        </p:nvSpPr>
        <p:spPr>
          <a:xfrm>
            <a:off x="783807" y="3693089"/>
            <a:ext cx="277743" cy="277743"/>
          </a:xfrm>
          <a:custGeom>
            <a:rect b="b" l="l" r="r" t="t"/>
            <a:pathLst>
              <a:path extrusionOk="0" h="555487" w="555487">
                <a:moveTo>
                  <a:pt x="0" y="0"/>
                </a:moveTo>
                <a:lnTo>
                  <a:pt x="555487" y="0"/>
                </a:lnTo>
                <a:lnTo>
                  <a:pt x="555487" y="555487"/>
                </a:lnTo>
                <a:lnTo>
                  <a:pt x="0" y="55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g2f533fa031a_0_299"/>
          <p:cNvSpPr txBox="1"/>
          <p:nvPr/>
        </p:nvSpPr>
        <p:spPr>
          <a:xfrm>
            <a:off x="1133456" y="3625323"/>
            <a:ext cx="460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Frecuencia:</a:t>
            </a:r>
            <a:r>
              <a:rPr b="0" i="0" lang="es" sz="15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Una vez por semana en un día distinto y en la franja horaria de la cursada regular.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533fa031a_0_37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44" name="Google Shape;244;g2f533fa031a_0_375"/>
          <p:cNvCxnSpPr/>
          <p:nvPr/>
        </p:nvCxnSpPr>
        <p:spPr>
          <a:xfrm>
            <a:off x="5001620" y="1732777"/>
            <a:ext cx="0" cy="2451000"/>
          </a:xfrm>
          <a:prstGeom prst="straightConnector1">
            <a:avLst/>
          </a:prstGeom>
          <a:noFill/>
          <a:ln cap="flat" cmpd="sng" w="38100">
            <a:solidFill>
              <a:srgbClr val="390E8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g2f533fa031a_0_375"/>
          <p:cNvSpPr/>
          <p:nvPr/>
        </p:nvSpPr>
        <p:spPr>
          <a:xfrm>
            <a:off x="4920956" y="232131"/>
            <a:ext cx="3916458" cy="4605189"/>
          </a:xfrm>
          <a:custGeom>
            <a:rect b="b" l="l" r="r" t="t"/>
            <a:pathLst>
              <a:path extrusionOk="0" h="9210378" w="7832916">
                <a:moveTo>
                  <a:pt x="0" y="0"/>
                </a:moveTo>
                <a:lnTo>
                  <a:pt x="7832917" y="0"/>
                </a:lnTo>
                <a:lnTo>
                  <a:pt x="7832917" y="9210378"/>
                </a:lnTo>
                <a:lnTo>
                  <a:pt x="0" y="9210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838" l="-3119" r="-5898" t="-14229"/>
            </a:stretch>
          </a:blipFill>
          <a:ln>
            <a:noFill/>
          </a:ln>
        </p:spPr>
      </p:sp>
      <p:grpSp>
        <p:nvGrpSpPr>
          <p:cNvPr id="246" name="Google Shape;246;g2f533fa031a_0_375"/>
          <p:cNvGrpSpPr/>
          <p:nvPr/>
        </p:nvGrpSpPr>
        <p:grpSpPr>
          <a:xfrm>
            <a:off x="4920956" y="170841"/>
            <a:ext cx="3916795" cy="4711553"/>
            <a:chOff x="0" y="-47625"/>
            <a:chExt cx="2063100" cy="2481724"/>
          </a:xfrm>
        </p:grpSpPr>
        <p:sp>
          <p:nvSpPr>
            <p:cNvPr id="247" name="Google Shape;247;g2f533fa031a_0_375"/>
            <p:cNvSpPr/>
            <p:nvPr/>
          </p:nvSpPr>
          <p:spPr>
            <a:xfrm>
              <a:off x="0" y="0"/>
              <a:ext cx="2062990" cy="2434099"/>
            </a:xfrm>
            <a:custGeom>
              <a:rect b="b" l="l" r="r" t="t"/>
              <a:pathLst>
                <a:path extrusionOk="0" h="2434099" w="2062990">
                  <a:moveTo>
                    <a:pt x="0" y="0"/>
                  </a:moveTo>
                  <a:lnTo>
                    <a:pt x="2062990" y="0"/>
                  </a:lnTo>
                  <a:lnTo>
                    <a:pt x="2062990" y="2434099"/>
                  </a:lnTo>
                  <a:lnTo>
                    <a:pt x="0" y="2434099"/>
                  </a:lnTo>
                  <a:close/>
                </a:path>
              </a:pathLst>
            </a:custGeom>
            <a:solidFill>
              <a:srgbClr val="101010">
                <a:alpha val="66670"/>
              </a:srgbClr>
            </a:solidFill>
            <a:ln>
              <a:noFill/>
            </a:ln>
          </p:spPr>
        </p:sp>
        <p:sp>
          <p:nvSpPr>
            <p:cNvPr id="248" name="Google Shape;248;g2f533fa031a_0_375"/>
            <p:cNvSpPr txBox="1"/>
            <p:nvPr/>
          </p:nvSpPr>
          <p:spPr>
            <a:xfrm>
              <a:off x="0" y="-47625"/>
              <a:ext cx="2063100" cy="24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g2f533fa031a_0_375"/>
          <p:cNvGrpSpPr/>
          <p:nvPr/>
        </p:nvGrpSpPr>
        <p:grpSpPr>
          <a:xfrm>
            <a:off x="7040272" y="4350748"/>
            <a:ext cx="2103918" cy="604862"/>
            <a:chOff x="0" y="-9525"/>
            <a:chExt cx="1108200" cy="318600"/>
          </a:xfrm>
        </p:grpSpPr>
        <p:sp>
          <p:nvSpPr>
            <p:cNvPr id="250" name="Google Shape;250;g2f533fa031a_0_375"/>
            <p:cNvSpPr/>
            <p:nvPr/>
          </p:nvSpPr>
          <p:spPr>
            <a:xfrm>
              <a:off x="0" y="0"/>
              <a:ext cx="1108137" cy="308990"/>
            </a:xfrm>
            <a:custGeom>
              <a:rect b="b" l="l" r="r" t="t"/>
              <a:pathLst>
                <a:path extrusionOk="0" h="308990" w="1108137">
                  <a:moveTo>
                    <a:pt x="0" y="0"/>
                  </a:moveTo>
                  <a:lnTo>
                    <a:pt x="1108137" y="0"/>
                  </a:lnTo>
                  <a:lnTo>
                    <a:pt x="1108137" y="308990"/>
                  </a:lnTo>
                  <a:lnTo>
                    <a:pt x="0" y="30899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251" name="Google Shape;251;g2f533fa031a_0_375"/>
            <p:cNvSpPr txBox="1"/>
            <p:nvPr/>
          </p:nvSpPr>
          <p:spPr>
            <a:xfrm>
              <a:off x="0" y="-9525"/>
              <a:ext cx="11082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g2f533fa031a_0_375"/>
          <p:cNvSpPr txBox="1"/>
          <p:nvPr/>
        </p:nvSpPr>
        <p:spPr>
          <a:xfrm>
            <a:off x="794962" y="854300"/>
            <a:ext cx="3234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Front-End </a:t>
            </a:r>
            <a:r>
              <a:rPr b="0" i="0" lang="es" sz="3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sz="3500"/>
          </a:p>
        </p:txBody>
      </p:sp>
      <p:grpSp>
        <p:nvGrpSpPr>
          <p:cNvPr id="253" name="Google Shape;253;g2f533fa031a_0_375"/>
          <p:cNvGrpSpPr/>
          <p:nvPr/>
        </p:nvGrpSpPr>
        <p:grpSpPr>
          <a:xfrm>
            <a:off x="794961" y="1393104"/>
            <a:ext cx="1389269" cy="306987"/>
            <a:chOff x="0" y="-9525"/>
            <a:chExt cx="731772" cy="161700"/>
          </a:xfrm>
        </p:grpSpPr>
        <p:sp>
          <p:nvSpPr>
            <p:cNvPr id="254" name="Google Shape;254;g2f533fa031a_0_375"/>
            <p:cNvSpPr/>
            <p:nvPr/>
          </p:nvSpPr>
          <p:spPr>
            <a:xfrm>
              <a:off x="0" y="0"/>
              <a:ext cx="731772" cy="152141"/>
            </a:xfrm>
            <a:custGeom>
              <a:rect b="b" l="l" r="r" t="t"/>
              <a:pathLst>
                <a:path extrusionOk="0" h="152141" w="731772">
                  <a:moveTo>
                    <a:pt x="0" y="0"/>
                  </a:moveTo>
                  <a:lnTo>
                    <a:pt x="731772" y="0"/>
                  </a:lnTo>
                  <a:lnTo>
                    <a:pt x="731772" y="152141"/>
                  </a:lnTo>
                  <a:lnTo>
                    <a:pt x="0" y="152141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</p:sp>
        <p:sp>
          <p:nvSpPr>
            <p:cNvPr id="255" name="Google Shape;255;g2f533fa031a_0_375"/>
            <p:cNvSpPr txBox="1"/>
            <p:nvPr/>
          </p:nvSpPr>
          <p:spPr>
            <a:xfrm>
              <a:off x="0" y="-9525"/>
              <a:ext cx="7317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2f533fa031a_0_375"/>
          <p:cNvSpPr txBox="1"/>
          <p:nvPr/>
        </p:nvSpPr>
        <p:spPr>
          <a:xfrm>
            <a:off x="868724" y="1431143"/>
            <a:ext cx="1241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Archivo Black"/>
                <a:ea typeface="Archivo Black"/>
                <a:cs typeface="Archivo Black"/>
                <a:sym typeface="Archivo Black"/>
              </a:rPr>
              <a:t>JavaScript</a:t>
            </a:r>
            <a:endParaRPr sz="1500"/>
          </a:p>
        </p:txBody>
      </p:sp>
      <p:sp>
        <p:nvSpPr>
          <p:cNvPr id="257" name="Google Shape;257;g2f533fa031a_0_375"/>
          <p:cNvSpPr txBox="1"/>
          <p:nvPr/>
        </p:nvSpPr>
        <p:spPr>
          <a:xfrm>
            <a:off x="794963" y="2259571"/>
            <a:ext cx="35964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Este trayecto está diseñado para personas con conocimientos básicos en lógica de programación, proporcionándoles una formación completa y práctica desde cero. Cubriendo desde los fundamentos esenciales de programación, hasta el desarrollo de interfaces de usuario con tecnologías modernas de Front-End.</a:t>
            </a:r>
            <a:endParaRPr b="0" i="0" sz="11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8" name="Google Shape;258;g2f533fa031a_0_375"/>
          <p:cNvSpPr txBox="1"/>
          <p:nvPr/>
        </p:nvSpPr>
        <p:spPr>
          <a:xfrm>
            <a:off x="7348315" y="4476394"/>
            <a:ext cx="1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Talento Tech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533fa031a_0_473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8" name="Google Shape;268;g2f533fa031a_0_473"/>
          <p:cNvGrpSpPr/>
          <p:nvPr/>
        </p:nvGrpSpPr>
        <p:grpSpPr>
          <a:xfrm>
            <a:off x="2223104" y="1894073"/>
            <a:ext cx="995192" cy="1109627"/>
            <a:chOff x="0" y="-9525"/>
            <a:chExt cx="354123" cy="394843"/>
          </a:xfrm>
        </p:grpSpPr>
        <p:sp>
          <p:nvSpPr>
            <p:cNvPr id="269" name="Google Shape;269;g2f533fa031a_0_473"/>
            <p:cNvSpPr/>
            <p:nvPr/>
          </p:nvSpPr>
          <p:spPr>
            <a:xfrm>
              <a:off x="0" y="0"/>
              <a:ext cx="354123" cy="385318"/>
            </a:xfrm>
            <a:custGeom>
              <a:rect b="b" l="l" r="r" t="t"/>
              <a:pathLst>
                <a:path extrusionOk="0" h="385318" w="354123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</p:sp>
        <p:sp>
          <p:nvSpPr>
            <p:cNvPr id="270" name="Google Shape;270;g2f533fa031a_0_473"/>
            <p:cNvSpPr txBox="1"/>
            <p:nvPr/>
          </p:nvSpPr>
          <p:spPr>
            <a:xfrm>
              <a:off x="0" y="-9525"/>
              <a:ext cx="3540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g2f533fa031a_0_473"/>
          <p:cNvSpPr/>
          <p:nvPr/>
        </p:nvSpPr>
        <p:spPr>
          <a:xfrm>
            <a:off x="2331668" y="2073239"/>
            <a:ext cx="778065" cy="778065"/>
          </a:xfrm>
          <a:custGeom>
            <a:rect b="b" l="l" r="r" t="t"/>
            <a:pathLst>
              <a:path extrusionOk="0" h="1556130" w="1556130">
                <a:moveTo>
                  <a:pt x="0" y="0"/>
                </a:moveTo>
                <a:lnTo>
                  <a:pt x="1556130" y="0"/>
                </a:lnTo>
                <a:lnTo>
                  <a:pt x="1556130" y="1556130"/>
                </a:lnTo>
                <a:lnTo>
                  <a:pt x="0" y="1556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g2f533fa031a_0_473"/>
          <p:cNvSpPr txBox="1"/>
          <p:nvPr/>
        </p:nvSpPr>
        <p:spPr>
          <a:xfrm>
            <a:off x="3328787" y="2233326"/>
            <a:ext cx="600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s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Conceptos básicos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