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7559675" cy="10691813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A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A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A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A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A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A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A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AR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A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A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A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A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A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A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A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A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A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A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A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AR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A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A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A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A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es-ES" sz="6000" b="0" strike="noStrike" spc="-1">
                <a:solidFill>
                  <a:srgbClr val="000000"/>
                </a:solidFill>
                <a:latin typeface="Calibri Light"/>
              </a:rPr>
              <a:t>Haga clic para modificar el estilo de título del patrón</a:t>
            </a:r>
            <a:endParaRPr lang="es-AR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597DBA5E-3C71-43CA-817C-3604679C0125}" type="datetime">
              <a:rPr lang="es-AR" sz="1200" b="0" strike="noStrike" spc="-1">
                <a:solidFill>
                  <a:srgbClr val="8B8B8B"/>
                </a:solidFill>
                <a:latin typeface="Calibri"/>
              </a:rPr>
              <a:t>7/10/2023</a:t>
            </a:fld>
            <a:endParaRPr lang="es-AR" sz="12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es-AR" sz="24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19BE367C-EFCD-484C-9D36-06CFAFC471A8}" type="slidenum">
              <a:rPr lang="es-AR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es-AR" sz="1200" b="0" strike="noStrike" spc="-1" dirty="0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AR" sz="2800" b="0" strike="noStrike" spc="-1">
                <a:solidFill>
                  <a:srgbClr val="000000"/>
                </a:solidFill>
                <a:latin typeface="Calibri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AR" sz="2000" b="0" strike="noStrike" spc="-1">
                <a:solidFill>
                  <a:srgbClr val="000000"/>
                </a:solidFill>
                <a:latin typeface="Calibri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AR" sz="1800" b="0" strike="noStrike" spc="-1">
                <a:solidFill>
                  <a:srgbClr val="000000"/>
                </a:solidFill>
                <a:latin typeface="Calibri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AR" sz="1800" b="0" strike="noStrike" spc="-1">
                <a:solidFill>
                  <a:srgbClr val="000000"/>
                </a:solidFill>
                <a:latin typeface="Calibri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AR" sz="2000" b="0" strike="noStrike" spc="-1">
                <a:solidFill>
                  <a:srgbClr val="000000"/>
                </a:solidFill>
                <a:latin typeface="Calibri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AR" sz="2000" b="0" strike="noStrike" spc="-1">
                <a:solidFill>
                  <a:srgbClr val="000000"/>
                </a:solidFill>
                <a:latin typeface="Calibri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AR" sz="2000" b="0" strike="noStrike" spc="-1">
                <a:solidFill>
                  <a:srgbClr val="000000"/>
                </a:solidFill>
                <a:latin typeface="Calibri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s-ES" sz="4400" b="0" strike="noStrike" spc="-1">
                <a:solidFill>
                  <a:srgbClr val="000000"/>
                </a:solidFill>
                <a:latin typeface="Calibri Light"/>
              </a:rPr>
              <a:t>Haga clic para modificar el estilo de título del patrón</a:t>
            </a:r>
            <a:endParaRPr lang="es-AR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s-ES" sz="2800" b="0" strike="noStrike" spc="-1">
                <a:solidFill>
                  <a:srgbClr val="000000"/>
                </a:solidFill>
                <a:latin typeface="Calibri"/>
              </a:rPr>
              <a:t>Haga clic para modificar el estilo de texto del patrón</a:t>
            </a:r>
            <a:endParaRPr lang="es-AR" sz="2800" b="0" strike="noStrike" spc="-1">
              <a:solidFill>
                <a:srgbClr val="000000"/>
              </a:solidFill>
              <a:latin typeface="Calibri"/>
            </a:endParaRP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s-ES" sz="2400" b="0" strike="noStrike" spc="-1">
                <a:solidFill>
                  <a:srgbClr val="000000"/>
                </a:solidFill>
                <a:latin typeface="Calibri"/>
              </a:rPr>
              <a:t>Segundo nivel</a:t>
            </a:r>
            <a:endParaRPr lang="es-AR" sz="2400" b="0" strike="noStrike" spc="-1">
              <a:solidFill>
                <a:srgbClr val="000000"/>
              </a:solidFill>
              <a:latin typeface="Calibri"/>
            </a:endParaRPr>
          </a:p>
          <a:p>
            <a:pPr marL="1143000" lvl="2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Tercer nivel</a:t>
            </a:r>
            <a:endParaRPr lang="es-AR" sz="2000" b="0" strike="noStrike" spc="-1">
              <a:solidFill>
                <a:srgbClr val="000000"/>
              </a:solidFill>
              <a:latin typeface="Calibri"/>
            </a:endParaRPr>
          </a:p>
          <a:p>
            <a:pPr marL="1600200" lvl="3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s-ES" sz="1800" b="0" strike="noStrike" spc="-1">
                <a:solidFill>
                  <a:srgbClr val="000000"/>
                </a:solidFill>
                <a:latin typeface="Calibri"/>
              </a:rPr>
              <a:t>Cuarto nivel</a:t>
            </a:r>
            <a:endParaRPr lang="es-AR" sz="1800" b="0" strike="noStrike" spc="-1">
              <a:solidFill>
                <a:srgbClr val="000000"/>
              </a:solidFill>
              <a:latin typeface="Calibri"/>
            </a:endParaRPr>
          </a:p>
          <a:p>
            <a:pPr marL="2057400" lvl="4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s-ES" sz="1800" b="0" strike="noStrike" spc="-1">
                <a:solidFill>
                  <a:srgbClr val="000000"/>
                </a:solidFill>
                <a:latin typeface="Calibri"/>
              </a:rPr>
              <a:t>Quinto nivel</a:t>
            </a:r>
            <a:endParaRPr lang="es-A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C0C42745-5537-4949-9DFE-BF6417FE52A9}" type="datetime">
              <a:rPr lang="es-AR" sz="1200" b="0" strike="noStrike" spc="-1">
                <a:solidFill>
                  <a:srgbClr val="8B8B8B"/>
                </a:solidFill>
                <a:latin typeface="Calibri"/>
              </a:rPr>
              <a:t>7/10/2023</a:t>
            </a:fld>
            <a:endParaRPr lang="es-AR" sz="1200" b="0" strike="noStrike" spc="-1" dirty="0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es-AR" sz="2400" b="0" strike="noStrike" spc="-1" dirty="0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7D44077A-50DB-4521-816A-CF3EF69D5EE9}" type="slidenum">
              <a:rPr lang="es-AR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es-AR" sz="1200" b="0" strike="noStrike" spc="-1" dirty="0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es-ES" sz="6000" b="0" strike="noStrike" spc="-1" dirty="0">
                <a:solidFill>
                  <a:srgbClr val="FF0000"/>
                </a:solidFill>
                <a:latin typeface="Calibri Light"/>
              </a:rPr>
              <a:t>Epidemiologia </a:t>
            </a:r>
            <a:endParaRPr lang="es-AR" sz="60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TextShape 2"/>
          <p:cNvSpPr txBox="1"/>
          <p:nvPr/>
        </p:nvSpPr>
        <p:spPr>
          <a:xfrm>
            <a:off x="1523880" y="3602160"/>
            <a:ext cx="9143640" cy="165528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es-ES" sz="2400" b="0" strike="noStrike" spc="-1" dirty="0">
                <a:solidFill>
                  <a:srgbClr val="000000"/>
                </a:solidFill>
                <a:latin typeface="Calibri"/>
              </a:rPr>
              <a:t>Escuela de Desarrollo Humano</a:t>
            </a:r>
            <a:endParaRPr lang="es-AR" sz="2400" b="0" strike="noStrike" spc="-1" dirty="0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es-ES" sz="2400" b="0" strike="noStrike" spc="-1" dirty="0">
                <a:solidFill>
                  <a:srgbClr val="000000"/>
                </a:solidFill>
                <a:latin typeface="Calibri"/>
              </a:rPr>
              <a:t>Municipalidad Del Pilar</a:t>
            </a:r>
            <a:endParaRPr lang="es-AR" sz="2400" b="0" strike="noStrike" spc="-1" dirty="0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es-ES" sz="2400" b="0" strike="noStrike" spc="-1" dirty="0">
                <a:solidFill>
                  <a:srgbClr val="000000"/>
                </a:solidFill>
                <a:latin typeface="Calibri"/>
              </a:rPr>
              <a:t>2023</a:t>
            </a:r>
            <a:endParaRPr lang="es-AR" sz="24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0000"/>
                </a:solidFill>
              </a:rPr>
              <a:t>Campos de acción</a:t>
            </a:r>
            <a:endParaRPr lang="es-AR" dirty="0">
              <a:solidFill>
                <a:srgbClr val="FF0000"/>
              </a:solidFill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type="body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1-Estudios de la situación de salud entre diferentes grupos de la población sus determinantes</a:t>
            </a:r>
          </a:p>
          <a:p>
            <a:r>
              <a:rPr lang="es-ES" dirty="0" smtClean="0"/>
              <a:t>2-Vigilancia epidemiológica de las enfermedades y otros problemas de salud</a:t>
            </a:r>
          </a:p>
          <a:p>
            <a:r>
              <a:rPr lang="es-ES" dirty="0" smtClean="0"/>
              <a:t>3- Investigación de los DSS y explicación de los problemas prioritarios</a:t>
            </a:r>
          </a:p>
          <a:p>
            <a:r>
              <a:rPr lang="es-ES" dirty="0" smtClean="0"/>
              <a:t>4- Evaluación de los servicios de saluden la población, valoración del medio ambiente para intervenciones de promoción y prevención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5416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7243" y="101803"/>
            <a:ext cx="10515240" cy="1325160"/>
          </a:xfrm>
        </p:spPr>
        <p:txBody>
          <a:bodyPr/>
          <a:lstStyle/>
          <a:p>
            <a:r>
              <a:rPr lang="es-ES" dirty="0" smtClean="0">
                <a:solidFill>
                  <a:srgbClr val="FF0000"/>
                </a:solidFill>
              </a:rPr>
              <a:t>Bibliografía</a:t>
            </a:r>
            <a:endParaRPr lang="es-AR" dirty="0">
              <a:solidFill>
                <a:srgbClr val="FF0000"/>
              </a:solidFill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r>
              <a:rPr lang="es-ES" dirty="0" smtClean="0"/>
              <a:t>*Pagina oficial del Ministerio de Salud de la Republica Argentina</a:t>
            </a:r>
          </a:p>
          <a:p>
            <a:r>
              <a:rPr lang="es-ES" dirty="0" smtClean="0"/>
              <a:t>*https//bancos//salud.gov.ar&gt;</a:t>
            </a:r>
            <a:r>
              <a:rPr lang="es-ES" dirty="0" err="1" smtClean="0"/>
              <a:t>sitis</a:t>
            </a:r>
            <a:r>
              <a:rPr lang="es-ES" dirty="0" smtClean="0"/>
              <a:t>&gt;default&gt;files</a:t>
            </a:r>
          </a:p>
          <a:p>
            <a:r>
              <a:rPr lang="es-ES" dirty="0" smtClean="0"/>
              <a:t>*Modulo II DEL Programa Médicos Comunitarios “Epidemiologia”</a:t>
            </a:r>
          </a:p>
          <a:p>
            <a:r>
              <a:rPr lang="es-ES" dirty="0" smtClean="0"/>
              <a:t>*Posgrado en Salud Social y Comunitaria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14714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477720" y="1674360"/>
            <a:ext cx="4106880" cy="8265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98500" lnSpcReduction="10000"/>
          </a:bodyPr>
          <a:lstStyle/>
          <a:p>
            <a:pPr>
              <a:lnSpc>
                <a:spcPct val="90000"/>
              </a:lnSpc>
            </a:pP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endParaRPr lang="es-AR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FF0000"/>
              </a:buClr>
              <a:buFont typeface="Arial"/>
              <a:buChar char="•"/>
            </a:pPr>
            <a:r>
              <a:rPr lang="es-ES" sz="2800" b="0" strike="noStrike" spc="-1" dirty="0">
                <a:solidFill>
                  <a:srgbClr val="FF0000"/>
                </a:solidFill>
                <a:latin typeface="Calibri"/>
              </a:rPr>
              <a:t>Epidemiologia</a:t>
            </a:r>
            <a:r>
              <a:rPr lang="es-ES" sz="2800" b="0" strike="noStrike" spc="-1" dirty="0">
                <a:solidFill>
                  <a:srgbClr val="000000"/>
                </a:solidFill>
                <a:latin typeface="Calibri"/>
              </a:rPr>
              <a:t> :</a:t>
            </a:r>
            <a:endParaRPr lang="es-AR" sz="28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s-AR" sz="28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s-AR" sz="28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es-ES" sz="2800" b="0" strike="noStrike" spc="-1" dirty="0">
                <a:solidFill>
                  <a:srgbClr val="000000"/>
                </a:solidFill>
                <a:latin typeface="Calibri"/>
              </a:rPr>
              <a:t>            “Es el estudio de la distribución de enfermedades y sus                               determinantes en las poblaciones”</a:t>
            </a:r>
            <a:endParaRPr lang="es-AR" sz="28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es-AR" sz="28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es-ES" sz="2800" b="0" strike="noStrike" spc="-1" dirty="0">
                <a:solidFill>
                  <a:srgbClr val="000000"/>
                </a:solidFill>
                <a:latin typeface="Calibri"/>
              </a:rPr>
              <a:t>         “También se la define como el estudio de la distribución y los determinantes de los estados o fenómenos relacionados con la salud y su aplicación para el control del problemas sanitarios “</a:t>
            </a:r>
            <a:endParaRPr lang="es-AR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s-ES" sz="4400" b="0" strike="noStrike" spc="-1" dirty="0">
                <a:solidFill>
                  <a:srgbClr val="FF0000"/>
                </a:solidFill>
                <a:latin typeface="Calibri Light"/>
              </a:rPr>
              <a:t>Orígenes</a:t>
            </a:r>
            <a:endParaRPr lang="es-AR" sz="4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es-ES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endParaRPr lang="es-AR" sz="28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es-ES" sz="2800" b="0" strike="noStrike" spc="-1" dirty="0">
                <a:solidFill>
                  <a:srgbClr val="000000"/>
                </a:solidFill>
                <a:latin typeface="Calibri"/>
              </a:rPr>
              <a:t>“La epidemiologia tiene su origen en la idea expresada, hace mas de 2000 años por Hipócrates y otros de que los factores ambientales pueden influir en la aparición de enfermedad, sin embargo hasta el S.XIX no empezó a ser relativamente frecuente que se midiera la distribución de la enfermedad en grupos determinados de la población”</a:t>
            </a:r>
            <a:endParaRPr lang="es-AR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88" name="Imagen 3"/>
          <p:cNvPicPr/>
          <p:nvPr/>
        </p:nvPicPr>
        <p:blipFill>
          <a:blip r:embed="rId2"/>
          <a:stretch/>
        </p:blipFill>
        <p:spPr>
          <a:xfrm>
            <a:off x="4489200" y="4391640"/>
            <a:ext cx="3419280" cy="20275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s-ES" sz="4400" b="0" strike="noStrike" spc="-1" dirty="0">
                <a:solidFill>
                  <a:srgbClr val="FF0000"/>
                </a:solidFill>
                <a:latin typeface="Calibri Light"/>
              </a:rPr>
              <a:t>Origen etimológico</a:t>
            </a:r>
            <a:r>
              <a:rPr dirty="0"/>
              <a:t/>
            </a:r>
            <a:br>
              <a:rPr dirty="0"/>
            </a:br>
            <a:endParaRPr lang="es-AR" sz="4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0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s-ES" sz="2800" b="0" strike="noStrike" spc="-1" dirty="0">
                <a:solidFill>
                  <a:srgbClr val="000000"/>
                </a:solidFill>
                <a:latin typeface="Calibri"/>
              </a:rPr>
              <a:t>“</a:t>
            </a:r>
            <a:r>
              <a:rPr lang="es-ES" sz="2800" b="0" strike="noStrike" spc="-1" dirty="0" err="1">
                <a:solidFill>
                  <a:srgbClr val="000000"/>
                </a:solidFill>
                <a:latin typeface="Calibri"/>
              </a:rPr>
              <a:t>Epi</a:t>
            </a:r>
            <a:r>
              <a:rPr lang="es-ES" sz="2800" b="0" strike="noStrike" spc="-1" dirty="0">
                <a:solidFill>
                  <a:srgbClr val="000000"/>
                </a:solidFill>
                <a:latin typeface="Calibri"/>
              </a:rPr>
              <a:t>”: arriba</a:t>
            </a:r>
            <a:endParaRPr lang="es-AR" sz="2800" b="0" strike="noStrike" spc="-1" dirty="0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s-ES" sz="2800" b="0" strike="noStrike" spc="-1" dirty="0">
                <a:solidFill>
                  <a:srgbClr val="000000"/>
                </a:solidFill>
                <a:latin typeface="Calibri"/>
              </a:rPr>
              <a:t>“Demos” : pueblo </a:t>
            </a:r>
            <a:endParaRPr lang="es-AR" sz="2800" b="0" strike="noStrike" spc="-1" dirty="0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s-ES" sz="2800" b="0" strike="noStrike" spc="-1" dirty="0">
                <a:solidFill>
                  <a:srgbClr val="000000"/>
                </a:solidFill>
                <a:latin typeface="Calibri"/>
              </a:rPr>
              <a:t>“Logos": estudios o tratado</a:t>
            </a:r>
            <a:endParaRPr lang="es-AR" sz="28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s-AR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91" name="Imagen 3"/>
          <p:cNvPicPr/>
          <p:nvPr/>
        </p:nvPicPr>
        <p:blipFill>
          <a:blip r:embed="rId2"/>
          <a:stretch/>
        </p:blipFill>
        <p:spPr>
          <a:xfrm>
            <a:off x="6655320" y="765000"/>
            <a:ext cx="4444560" cy="48636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3916908" y="-14193"/>
            <a:ext cx="3605760" cy="11494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93500"/>
          </a:bodyPr>
          <a:lstStyle/>
          <a:p>
            <a:pPr>
              <a:lnSpc>
                <a:spcPct val="90000"/>
              </a:lnSpc>
            </a:pPr>
            <a:r>
              <a:t/>
            </a:r>
            <a:br/>
            <a:r>
              <a:rPr lang="es-ES" sz="4400" b="0" strike="noStrike" spc="-1">
                <a:solidFill>
                  <a:srgbClr val="FF0000"/>
                </a:solidFill>
                <a:latin typeface="Calibri Light"/>
              </a:rPr>
              <a:t>Para que es útil</a:t>
            </a:r>
            <a:endParaRPr lang="es-AR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1220218" y="1443422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marL="3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</a:pPr>
            <a:r>
              <a:rPr lang="es-ES" sz="2800" spc="-1" dirty="0" smtClean="0">
                <a:solidFill>
                  <a:srgbClr val="000000"/>
                </a:solidFill>
                <a:latin typeface="Calibri"/>
              </a:rPr>
              <a:t>1-</a:t>
            </a:r>
            <a:r>
              <a:rPr lang="es-ES" sz="2800" b="0" strike="noStrike" spc="-1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es-ES" sz="2800" spc="-1" dirty="0">
                <a:solidFill>
                  <a:srgbClr val="000000"/>
                </a:solidFill>
                <a:latin typeface="Calibri"/>
              </a:rPr>
              <a:t>I</a:t>
            </a:r>
            <a:r>
              <a:rPr lang="es-ES" sz="2800" b="0" strike="noStrike" spc="-1" dirty="0" smtClean="0">
                <a:solidFill>
                  <a:srgbClr val="000000"/>
                </a:solidFill>
                <a:latin typeface="Calibri"/>
              </a:rPr>
              <a:t>dentificar </a:t>
            </a:r>
            <a:r>
              <a:rPr lang="es-ES" sz="2800" b="0" strike="noStrike" spc="-1" dirty="0">
                <a:solidFill>
                  <a:srgbClr val="000000"/>
                </a:solidFill>
                <a:latin typeface="Calibri"/>
              </a:rPr>
              <a:t>necesidades o problemas relevantes en </a:t>
            </a:r>
            <a:r>
              <a:rPr lang="es-ES" sz="2800" b="0" strike="noStrike" spc="-1" dirty="0" smtClean="0">
                <a:solidFill>
                  <a:srgbClr val="000000"/>
                </a:solidFill>
                <a:latin typeface="Calibri"/>
              </a:rPr>
              <a:t>salud</a:t>
            </a:r>
          </a:p>
          <a:p>
            <a:pPr marL="3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</a:pPr>
            <a:r>
              <a:rPr lang="es-ES" sz="2800" spc="-1" dirty="0" smtClean="0">
                <a:solidFill>
                  <a:srgbClr val="000000"/>
                </a:solidFill>
                <a:latin typeface="Calibri"/>
              </a:rPr>
              <a:t>2-Detectar</a:t>
            </a:r>
            <a:r>
              <a:rPr lang="es-ES" sz="2800" b="0" strike="noStrike" spc="-1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es-ES" sz="2800" b="0" strike="noStrike" spc="-1" dirty="0">
                <a:solidFill>
                  <a:srgbClr val="000000"/>
                </a:solidFill>
                <a:latin typeface="Calibri"/>
              </a:rPr>
              <a:t>las causas de un nuevo síndrome </a:t>
            </a:r>
            <a:endParaRPr lang="es-ES" sz="2800" b="0" strike="noStrike" spc="-1" dirty="0" smtClean="0">
              <a:solidFill>
                <a:srgbClr val="000000"/>
              </a:solidFill>
              <a:latin typeface="Calibri"/>
            </a:endParaRPr>
          </a:p>
          <a:p>
            <a:pPr marL="3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</a:pPr>
            <a:r>
              <a:rPr lang="es-ES" sz="2800" spc="-1" dirty="0" smtClean="0">
                <a:solidFill>
                  <a:srgbClr val="000000"/>
                </a:solidFill>
                <a:latin typeface="Calibri"/>
              </a:rPr>
              <a:t>3-</a:t>
            </a:r>
            <a:r>
              <a:rPr lang="es-ES" sz="2800" spc="-1" dirty="0">
                <a:solidFill>
                  <a:srgbClr val="000000"/>
                </a:solidFill>
                <a:latin typeface="Calibri"/>
              </a:rPr>
              <a:t>M</a:t>
            </a:r>
            <a:r>
              <a:rPr lang="es-ES" sz="2800" b="0" strike="noStrike" spc="-1" dirty="0" smtClean="0">
                <a:solidFill>
                  <a:srgbClr val="000000"/>
                </a:solidFill>
                <a:latin typeface="Calibri"/>
              </a:rPr>
              <a:t>edir </a:t>
            </a:r>
            <a:r>
              <a:rPr lang="es-ES" sz="2800" b="0" strike="noStrike" spc="-1" dirty="0">
                <a:solidFill>
                  <a:srgbClr val="000000"/>
                </a:solidFill>
                <a:latin typeface="Calibri"/>
              </a:rPr>
              <a:t>los riesgos asociados con exposiciones </a:t>
            </a:r>
            <a:r>
              <a:rPr lang="es-ES" sz="2800" b="0" strike="noStrike" spc="-1" dirty="0" smtClean="0">
                <a:solidFill>
                  <a:srgbClr val="000000"/>
                </a:solidFill>
                <a:latin typeface="Calibri"/>
              </a:rPr>
              <a:t>peligrosas</a:t>
            </a:r>
          </a:p>
          <a:p>
            <a:pPr marL="3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</a:pPr>
            <a:r>
              <a:rPr lang="es-ES" sz="2800" spc="-1" dirty="0" smtClean="0">
                <a:solidFill>
                  <a:srgbClr val="000000"/>
                </a:solidFill>
                <a:latin typeface="Calibri"/>
              </a:rPr>
              <a:t>4-</a:t>
            </a:r>
            <a:r>
              <a:rPr lang="es-ES" sz="2800" b="0" strike="noStrike" spc="-1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es-ES" sz="2800" spc="-1" dirty="0">
                <a:solidFill>
                  <a:srgbClr val="000000"/>
                </a:solidFill>
                <a:latin typeface="Calibri"/>
              </a:rPr>
              <a:t>D</a:t>
            </a:r>
            <a:r>
              <a:rPr lang="es-ES" sz="2800" b="0" strike="noStrike" spc="-1" dirty="0" smtClean="0">
                <a:solidFill>
                  <a:srgbClr val="000000"/>
                </a:solidFill>
                <a:latin typeface="Calibri"/>
              </a:rPr>
              <a:t>eterminar </a:t>
            </a:r>
            <a:r>
              <a:rPr lang="es-ES" sz="2800" b="0" strike="noStrike" spc="-1" dirty="0">
                <a:solidFill>
                  <a:srgbClr val="000000"/>
                </a:solidFill>
                <a:latin typeface="Calibri"/>
              </a:rPr>
              <a:t>la efectividad de una medida de prevención o un tratamiento </a:t>
            </a:r>
            <a:endParaRPr lang="es-ES" sz="2800" b="0" strike="noStrike" spc="-1" dirty="0" smtClean="0">
              <a:solidFill>
                <a:srgbClr val="000000"/>
              </a:solidFill>
              <a:latin typeface="Calibri"/>
            </a:endParaRPr>
          </a:p>
          <a:p>
            <a:pPr marL="3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</a:pPr>
            <a:r>
              <a:rPr lang="es-ES" sz="2800" spc="-1" dirty="0" smtClean="0">
                <a:solidFill>
                  <a:srgbClr val="000000"/>
                </a:solidFill>
                <a:latin typeface="Calibri"/>
              </a:rPr>
              <a:t>5-</a:t>
            </a:r>
            <a:r>
              <a:rPr lang="es-ES" sz="2800" b="0" strike="noStrike" spc="-1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es-ES" sz="2800" spc="-1" dirty="0">
                <a:solidFill>
                  <a:srgbClr val="000000"/>
                </a:solidFill>
                <a:latin typeface="Calibri"/>
              </a:rPr>
              <a:t>I</a:t>
            </a:r>
            <a:r>
              <a:rPr lang="es-ES" sz="2800" b="0" strike="noStrike" spc="-1" dirty="0" smtClean="0">
                <a:solidFill>
                  <a:srgbClr val="000000"/>
                </a:solidFill>
                <a:latin typeface="Calibri"/>
              </a:rPr>
              <a:t>dentificar </a:t>
            </a:r>
            <a:r>
              <a:rPr lang="es-ES" sz="2800" b="0" strike="noStrike" spc="-1" dirty="0">
                <a:solidFill>
                  <a:srgbClr val="000000"/>
                </a:solidFill>
                <a:latin typeface="Calibri"/>
              </a:rPr>
              <a:t>las necesidades y las tendencias en la utilización de los servicios de </a:t>
            </a:r>
            <a:r>
              <a:rPr lang="es-ES" sz="2800" b="0" strike="noStrike" spc="-1" dirty="0" smtClean="0">
                <a:solidFill>
                  <a:srgbClr val="000000"/>
                </a:solidFill>
                <a:latin typeface="Calibri"/>
              </a:rPr>
              <a:t>salud</a:t>
            </a:r>
          </a:p>
          <a:p>
            <a:pPr marL="3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</a:pPr>
            <a:r>
              <a:rPr lang="es-ES" sz="2800" spc="-1" dirty="0" smtClean="0">
                <a:solidFill>
                  <a:srgbClr val="000000"/>
                </a:solidFill>
                <a:latin typeface="Calibri"/>
              </a:rPr>
              <a:t>6-</a:t>
            </a:r>
            <a:r>
              <a:rPr lang="es-ES" sz="2800" b="0" strike="noStrike" spc="-1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es-ES" sz="2800" b="0" strike="noStrike" spc="-1" dirty="0">
                <a:solidFill>
                  <a:srgbClr val="000000"/>
                </a:solidFill>
                <a:latin typeface="Calibri"/>
              </a:rPr>
              <a:t>evaluar el impacto de los servicios de salud y otras actividades en el individuo; el medio ambiente y las condiciones de </a:t>
            </a:r>
            <a:r>
              <a:rPr lang="es-ES" sz="2800" b="0" strike="noStrike" spc="-1" dirty="0" smtClean="0">
                <a:solidFill>
                  <a:srgbClr val="000000"/>
                </a:solidFill>
                <a:latin typeface="Calibri"/>
              </a:rPr>
              <a:t>vida</a:t>
            </a:r>
          </a:p>
          <a:p>
            <a:pPr marL="3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</a:pPr>
            <a:r>
              <a:rPr lang="es-ES" sz="2800" spc="-1" dirty="0" smtClean="0">
                <a:solidFill>
                  <a:srgbClr val="000000"/>
                </a:solidFill>
                <a:latin typeface="Calibri"/>
              </a:rPr>
              <a:t>7-</a:t>
            </a:r>
            <a:r>
              <a:rPr lang="es-ES" sz="2800" b="0" strike="noStrike" spc="-1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es-ES" sz="2800" spc="-1" dirty="0">
                <a:solidFill>
                  <a:srgbClr val="000000"/>
                </a:solidFill>
                <a:latin typeface="Calibri"/>
              </a:rPr>
              <a:t>A</a:t>
            </a:r>
            <a:r>
              <a:rPr lang="es-ES" sz="2800" b="0" strike="noStrike" spc="-1" dirty="0" smtClean="0">
                <a:solidFill>
                  <a:srgbClr val="000000"/>
                </a:solidFill>
                <a:latin typeface="Calibri"/>
              </a:rPr>
              <a:t>portar </a:t>
            </a:r>
            <a:r>
              <a:rPr lang="es-ES" sz="2800" b="0" strike="noStrike" spc="-1" dirty="0">
                <a:solidFill>
                  <a:srgbClr val="000000"/>
                </a:solidFill>
                <a:latin typeface="Calibri"/>
              </a:rPr>
              <a:t>metodología que permite obtener información útil para otras ciencias y áreas de la salud. </a:t>
            </a:r>
            <a:endParaRPr lang="es-AR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3600000" y="2948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s-AR" sz="4400" b="0" strike="noStrike" spc="-1" dirty="0">
                <a:solidFill>
                  <a:srgbClr val="FF0000"/>
                </a:solidFill>
                <a:latin typeface="Calibri Light"/>
              </a:rPr>
              <a:t>Que es un indicador </a:t>
            </a:r>
          </a:p>
        </p:txBody>
      </p:sp>
      <p:sp>
        <p:nvSpPr>
          <p:cNvPr id="95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AR" sz="2800" b="0" strike="noStrike" spc="-1" dirty="0">
                <a:solidFill>
                  <a:srgbClr val="000000"/>
                </a:solidFill>
                <a:latin typeface="Calibri"/>
              </a:rPr>
              <a:t>Es una </a:t>
            </a:r>
            <a:r>
              <a:rPr lang="es-AR" sz="2800" b="0" strike="noStrike" spc="-1" dirty="0" smtClean="0">
                <a:solidFill>
                  <a:srgbClr val="000000"/>
                </a:solidFill>
                <a:latin typeface="Calibri"/>
              </a:rPr>
              <a:t>expresión </a:t>
            </a:r>
            <a:r>
              <a:rPr lang="es-AR" sz="2800" b="0" strike="noStrike" spc="-1" dirty="0">
                <a:solidFill>
                  <a:srgbClr val="000000"/>
                </a:solidFill>
                <a:latin typeface="Calibri"/>
              </a:rPr>
              <a:t>que resume o refleja un determinado aspecto de la población en un lugar y tiempo determinado, existen indicadores cualitativos y cuantitativos.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AR" sz="2800" b="0" strike="noStrike" spc="-1" dirty="0">
                <a:solidFill>
                  <a:srgbClr val="000000"/>
                </a:solidFill>
                <a:latin typeface="Calibri"/>
              </a:rPr>
              <a:t>Los primeros son difíciles de </a:t>
            </a:r>
            <a:r>
              <a:rPr lang="es-AR" sz="2800" b="0" strike="noStrike" spc="-1" dirty="0" smtClean="0">
                <a:solidFill>
                  <a:srgbClr val="000000"/>
                </a:solidFill>
                <a:latin typeface="Calibri"/>
              </a:rPr>
              <a:t>medir; ejemplo </a:t>
            </a:r>
            <a:r>
              <a:rPr lang="es-AR" sz="2800" b="0" strike="noStrike" spc="-1" dirty="0">
                <a:solidFill>
                  <a:srgbClr val="000000"/>
                </a:solidFill>
                <a:latin typeface="Calibri"/>
              </a:rPr>
              <a:t>nivel cultural, los cuantitativos son una expresión </a:t>
            </a:r>
            <a:r>
              <a:rPr lang="es-AR" sz="2800" b="0" strike="noStrike" spc="-1" dirty="0" smtClean="0">
                <a:solidFill>
                  <a:srgbClr val="000000"/>
                </a:solidFill>
                <a:latin typeface="Calibri"/>
              </a:rPr>
              <a:t>matemática </a:t>
            </a:r>
            <a:r>
              <a:rPr lang="es-AR" sz="2800" b="0" strike="noStrike" spc="-1" dirty="0">
                <a:solidFill>
                  <a:srgbClr val="000000"/>
                </a:solidFill>
                <a:latin typeface="Calibri"/>
              </a:rPr>
              <a:t>que busca reflejar en forma resumida, </a:t>
            </a:r>
            <a:r>
              <a:rPr lang="es-AR" sz="2800" b="0" strike="noStrike" spc="-1" dirty="0" smtClean="0">
                <a:solidFill>
                  <a:srgbClr val="000000"/>
                </a:solidFill>
                <a:latin typeface="Calibri"/>
              </a:rPr>
              <a:t>oportuna, sensible </a:t>
            </a:r>
            <a:r>
              <a:rPr lang="es-AR" sz="2800" b="0" strike="noStrike" spc="-1" dirty="0">
                <a:solidFill>
                  <a:srgbClr val="000000"/>
                </a:solidFill>
                <a:latin typeface="Calibri"/>
              </a:rPr>
              <a:t>y especifica las características de un factor de riesgo, de un factor de protección o de un problema de salud especifico en una población en lugar y tiempo determinado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AR" sz="2800" b="0" strike="noStrike" spc="-1" dirty="0">
                <a:solidFill>
                  <a:srgbClr val="000000"/>
                </a:solidFill>
                <a:latin typeface="Calibri"/>
              </a:rPr>
              <a:t>Las medidas mas frecuentes que se utilizan como indicador </a:t>
            </a:r>
            <a:r>
              <a:rPr lang="es-AR" sz="2800" b="0" strike="noStrike" spc="-1" dirty="0" smtClean="0">
                <a:solidFill>
                  <a:srgbClr val="000000"/>
                </a:solidFill>
                <a:latin typeface="Calibri"/>
              </a:rPr>
              <a:t>son, tasa, </a:t>
            </a:r>
            <a:r>
              <a:rPr lang="es-AR" sz="2800" b="0" strike="noStrike" spc="-1" dirty="0">
                <a:solidFill>
                  <a:srgbClr val="000000"/>
                </a:solidFill>
                <a:latin typeface="Calibri"/>
              </a:rPr>
              <a:t>razón y proporción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3991209" y="350972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s-AR" sz="4400" b="1" strike="noStrike" spc="-1" dirty="0">
                <a:solidFill>
                  <a:srgbClr val="FF0000"/>
                </a:solidFill>
                <a:latin typeface="Calibri"/>
              </a:rPr>
              <a:t>Que es un </a:t>
            </a:r>
            <a:r>
              <a:rPr lang="es-AR" sz="4400" b="1" strike="noStrike" spc="-1" dirty="0" smtClean="0">
                <a:solidFill>
                  <a:srgbClr val="FF0000"/>
                </a:solidFill>
                <a:latin typeface="Calibri"/>
              </a:rPr>
              <a:t>índice</a:t>
            </a:r>
            <a:endParaRPr lang="es-AR" sz="4400" b="1" strike="noStrike" spc="-1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1365120" y="212904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AR" sz="2800" b="0" strike="noStrike" spc="-1" dirty="0">
                <a:solidFill>
                  <a:srgbClr val="000000"/>
                </a:solidFill>
                <a:latin typeface="Calibri"/>
              </a:rPr>
              <a:t>Algunas veces se toma a los indicadores e </a:t>
            </a:r>
            <a:r>
              <a:rPr lang="es-AR" sz="2800" b="0" strike="noStrike" spc="-1" dirty="0" smtClean="0">
                <a:solidFill>
                  <a:srgbClr val="000000"/>
                </a:solidFill>
                <a:latin typeface="Calibri"/>
              </a:rPr>
              <a:t>índices </a:t>
            </a:r>
            <a:r>
              <a:rPr lang="es-AR" sz="2800" b="0" strike="noStrike" spc="-1" dirty="0">
                <a:solidFill>
                  <a:srgbClr val="000000"/>
                </a:solidFill>
                <a:latin typeface="Calibri"/>
              </a:rPr>
              <a:t>como sinónimos, algunos autores reservan este ultimo termino para una expresión matemática resumen elaborado en base a dos o mas indicadores Por ejemplo el </a:t>
            </a:r>
            <a:r>
              <a:rPr lang="es-AR" sz="2800" b="0" strike="noStrike" spc="-1" dirty="0" smtClean="0">
                <a:solidFill>
                  <a:srgbClr val="000000"/>
                </a:solidFill>
                <a:latin typeface="Calibri"/>
              </a:rPr>
              <a:t>índice </a:t>
            </a:r>
            <a:r>
              <a:rPr lang="es-AR" sz="2800" b="0" strike="noStrike" spc="-1" dirty="0">
                <a:solidFill>
                  <a:srgbClr val="000000"/>
                </a:solidFill>
                <a:latin typeface="Calibri"/>
              </a:rPr>
              <a:t>del nivel </a:t>
            </a:r>
            <a:r>
              <a:rPr lang="es-AR" sz="2800" b="0" strike="noStrike" spc="-1" dirty="0" smtClean="0">
                <a:solidFill>
                  <a:srgbClr val="000000"/>
                </a:solidFill>
                <a:latin typeface="Calibri"/>
              </a:rPr>
              <a:t>Económico-Social </a:t>
            </a:r>
            <a:r>
              <a:rPr lang="es-AR" sz="2800" b="0" strike="noStrike" spc="-1" dirty="0">
                <a:solidFill>
                  <a:srgbClr val="000000"/>
                </a:solidFill>
                <a:latin typeface="Calibri"/>
              </a:rPr>
              <a:t>(NES) se basa en tres indicadores , nivel educacional-ingresos-ocupación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4429662" y="50040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s-AR" sz="4400" b="0" strike="noStrike" spc="-1" dirty="0">
                <a:solidFill>
                  <a:srgbClr val="FF0000"/>
                </a:solidFill>
                <a:latin typeface="Calibri"/>
              </a:rPr>
              <a:t>Prevalencia</a:t>
            </a:r>
          </a:p>
        </p:txBody>
      </p:sp>
      <p:sp>
        <p:nvSpPr>
          <p:cNvPr id="99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AR" sz="2800" b="0" strike="noStrike" spc="-1" dirty="0">
                <a:solidFill>
                  <a:srgbClr val="000000"/>
                </a:solidFill>
                <a:latin typeface="Calibri"/>
              </a:rPr>
              <a:t>La prevalencia informa sobre la probabilidad de un individuo de tener una enfermedad o condición en un momento dado por el solo hecho de pertenecer a la misma población . La incidencia le informa sobre la probabilidad de que una persona hoy libre de la enfermedad o  condición la desarrolle en el curso de cierto tiempo por el hecho de pertenecer a esa población .</a:t>
            </a:r>
          </a:p>
          <a:p>
            <a:pPr marL="108000">
              <a:spcBef>
                <a:spcPts val="1417"/>
              </a:spcBef>
              <a:buClr>
                <a:srgbClr val="000000"/>
              </a:buClr>
              <a:buSzPct val="45000"/>
            </a:pPr>
            <a:r>
              <a:rPr lang="es-AR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9230" y="4394578"/>
            <a:ext cx="5342352" cy="296382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4866810" y="264466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s-AR" sz="4400" b="0" strike="noStrike" spc="-1" dirty="0">
                <a:solidFill>
                  <a:srgbClr val="FF0000"/>
                </a:solidFill>
                <a:latin typeface="Calibri"/>
              </a:rPr>
              <a:t>Incidencia </a:t>
            </a:r>
          </a:p>
        </p:txBody>
      </p:sp>
      <p:sp>
        <p:nvSpPr>
          <p:cNvPr id="101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fontScale="925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AR" sz="2800" b="0" strike="noStrike" spc="-1">
                <a:solidFill>
                  <a:srgbClr val="000000"/>
                </a:solidFill>
                <a:latin typeface="Calibri"/>
              </a:rPr>
              <a:t>La incidencia es el numero de caoso nuevos de una enfermedad en una población determinada y en un periodo determinado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AR" sz="2800" b="0" strike="noStrike" spc="-1">
                <a:solidFill>
                  <a:srgbClr val="000000"/>
                </a:solidFill>
                <a:latin typeface="Calibri"/>
              </a:rPr>
              <a:t>La incidencia refleja el numero de nuevos “casos” en un periodo de tiempo en una población especifica, dividida por la población en riesgo 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AR" sz="2800" b="0" strike="noStrike" spc="-1">
                <a:solidFill>
                  <a:srgbClr val="000000"/>
                </a:solidFill>
                <a:latin typeface="Calibri"/>
              </a:rPr>
              <a:t>Existen dos tipos de incidencia Incidencia acumulada (IA) y la tasa de incidencia o densidad de incidencia (DI)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AR" sz="2800" b="0" strike="noStrike" spc="-1">
                <a:solidFill>
                  <a:srgbClr val="000000"/>
                </a:solidFill>
                <a:latin typeface="Calibri"/>
              </a:rPr>
              <a:t>la IA se calcula dividiendo el numero de casos nuevos de una enfermedad profesional que aparece en un periodo de tiempo por el total de la población en riesgo al principio del periodo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</TotalTime>
  <Words>648</Words>
  <Application>Microsoft Office PowerPoint</Application>
  <PresentationFormat>Panorámica</PresentationFormat>
  <Paragraphs>50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20" baseType="lpstr">
      <vt:lpstr>Arial</vt:lpstr>
      <vt:lpstr>Calibri</vt:lpstr>
      <vt:lpstr>Calibri Light</vt:lpstr>
      <vt:lpstr>DejaVu Sans</vt:lpstr>
      <vt:lpstr>Symbol</vt:lpstr>
      <vt:lpstr>Times New Roman</vt:lpstr>
      <vt:lpstr>Wingdings</vt:lpstr>
      <vt:lpstr>Office Theme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Campos de acción</vt:lpstr>
      <vt:lpstr>Bibliografía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Epidemiologia</dc:title>
  <dc:subject/>
  <dc:creator>Alicia</dc:creator>
  <dc:description/>
  <cp:lastModifiedBy>Alicia</cp:lastModifiedBy>
  <cp:revision>10</cp:revision>
  <dcterms:created xsi:type="dcterms:W3CDTF">2023-09-30T22:08:56Z</dcterms:created>
  <dcterms:modified xsi:type="dcterms:W3CDTF">2023-10-07T18:18:37Z</dcterms:modified>
  <dc:language>es-AR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Panorámica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6</vt:i4>
  </property>
</Properties>
</file>