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7559675" cy="106918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A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A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97DBA5E-3C71-43CA-817C-3604679C0125}" type="datetime">
              <a:rPr lang="es-AR" sz="1200" b="0" strike="noStrike" spc="-1">
                <a:solidFill>
                  <a:srgbClr val="8B8B8B"/>
                </a:solidFill>
                <a:latin typeface="Calibri"/>
              </a:rPr>
              <a:t>7/10/2023</a:t>
            </a:fld>
            <a:endParaRPr lang="es-AR" sz="1200" b="0" strike="noStrike" spc="-1" dirty="0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AR" sz="2400" b="0" strike="noStrike" spc="-1" dirty="0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9BE367C-EFCD-484C-9D36-06CFAFC471A8}" type="slidenum">
              <a:rPr lang="es-A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AR" sz="1200" b="0" strike="noStrike" spc="-1" dirty="0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AR" sz="1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0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A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el estilo de texto del patrón</a:t>
            </a:r>
            <a:endParaRPr lang="es-AR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endParaRPr lang="es-AR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endParaRPr lang="es-AR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A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C0C42745-5537-4949-9DFE-BF6417FE52A9}" type="datetime">
              <a:rPr lang="es-AR" sz="1200" b="0" strike="noStrike" spc="-1">
                <a:solidFill>
                  <a:srgbClr val="8B8B8B"/>
                </a:solidFill>
                <a:latin typeface="Calibri"/>
              </a:rPr>
              <a:t>7/10/2023</a:t>
            </a:fld>
            <a:endParaRPr lang="es-AR" sz="1200" b="0" strike="noStrike" spc="-1" dirty="0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s-AR" sz="2400" b="0" strike="noStrike" spc="-1" dirty="0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D44077A-50DB-4521-816A-CF3EF69D5EE9}" type="slidenum">
              <a:rPr lang="es-A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AR" sz="12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s-ES" sz="6000" b="0" strike="noStrike" spc="-1" dirty="0">
                <a:solidFill>
                  <a:srgbClr val="FF0000"/>
                </a:solidFill>
                <a:latin typeface="Calibri Light"/>
              </a:rPr>
              <a:t>Epidemiologia </a:t>
            </a:r>
            <a:endParaRPr lang="es-AR" sz="6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Escuela de Desarrollo Humano</a:t>
            </a:r>
            <a:endParaRPr lang="es-AR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Municipalidad Del Pilar</a:t>
            </a:r>
            <a:endParaRPr lang="es-AR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400" b="0" strike="noStrike" spc="-1" dirty="0">
                <a:solidFill>
                  <a:srgbClr val="000000"/>
                </a:solidFill>
                <a:latin typeface="Calibri"/>
              </a:rPr>
              <a:t>2023</a:t>
            </a:r>
            <a:endParaRPr lang="es-AR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Campos de acción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1-Estudios de la situación de salud entre diferentes grupos de la población sus determinantes</a:t>
            </a:r>
          </a:p>
          <a:p>
            <a:r>
              <a:rPr lang="es-ES" dirty="0" smtClean="0"/>
              <a:t>2-Vigilancia epidemiológica de las enfermedades y otros problemas de salud</a:t>
            </a:r>
          </a:p>
          <a:p>
            <a:r>
              <a:rPr lang="es-ES" dirty="0" smtClean="0"/>
              <a:t>3- Investigación de los DSS y explicación de los problemas prioritarios</a:t>
            </a:r>
          </a:p>
          <a:p>
            <a:r>
              <a:rPr lang="es-ES" dirty="0" smtClean="0"/>
              <a:t>4- Evaluación de los servicios de saluden la población, valoración del medio ambiente para intervenciones de promoción y prevención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5416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7243" y="101803"/>
            <a:ext cx="10515240" cy="1325160"/>
          </a:xfrm>
        </p:spPr>
        <p:txBody>
          <a:bodyPr/>
          <a:lstStyle/>
          <a:p>
            <a:r>
              <a:rPr lang="es-ES" dirty="0" smtClean="0">
                <a:solidFill>
                  <a:srgbClr val="FF0000"/>
                </a:solidFill>
              </a:rPr>
              <a:t>Bibliografía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r>
              <a:rPr lang="es-ES" dirty="0" smtClean="0"/>
              <a:t>*Pagina oficial del Ministerio de Salud de la Republica Argentina</a:t>
            </a:r>
          </a:p>
          <a:p>
            <a:r>
              <a:rPr lang="es-ES" dirty="0" smtClean="0"/>
              <a:t>*https//bancos//salud.gov.ar&gt;</a:t>
            </a:r>
            <a:r>
              <a:rPr lang="es-ES" dirty="0" err="1" smtClean="0"/>
              <a:t>sitis</a:t>
            </a:r>
            <a:r>
              <a:rPr lang="es-ES" dirty="0" smtClean="0"/>
              <a:t>&gt;default&gt;files</a:t>
            </a:r>
          </a:p>
          <a:p>
            <a:r>
              <a:rPr lang="es-ES" dirty="0" smtClean="0"/>
              <a:t>*Modulo II DEL Programa Médicos Comunitarios “Epidemiologia”</a:t>
            </a:r>
          </a:p>
          <a:p>
            <a:r>
              <a:rPr lang="es-ES" dirty="0" smtClean="0"/>
              <a:t>*Posgrado en Salud Social y Comunitaria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4714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477720" y="1674360"/>
            <a:ext cx="4106880" cy="826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8500" lnSpcReduction="10000"/>
          </a:bodyPr>
          <a:lstStyle/>
          <a:p>
            <a:pPr>
              <a:lnSpc>
                <a:spcPct val="90000"/>
              </a:lnSpc>
            </a:pP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endParaRPr lang="es-AR" sz="1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FF0000"/>
              </a:buClr>
              <a:buFont typeface="Arial"/>
              <a:buChar char="•"/>
            </a:pPr>
            <a:r>
              <a:rPr lang="es-ES" sz="2800" b="0" strike="noStrike" spc="-1" dirty="0">
                <a:solidFill>
                  <a:srgbClr val="FF0000"/>
                </a:solidFill>
                <a:latin typeface="Calibri"/>
              </a:rPr>
              <a:t>Epidemiologia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 :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            “Es el estudio de la distribución de enfermedades y sus                               determinantes en las poblaciones”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         “También se la define como el estudio de la distribución y los determinantes de los estados o fenómenos relacionados con la salud y su aplicación para el control del problemas sanitarios “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 dirty="0">
                <a:solidFill>
                  <a:srgbClr val="FF0000"/>
                </a:solidFill>
                <a:latin typeface="Calibri Light"/>
              </a:rPr>
              <a:t>Orígenes</a:t>
            </a:r>
            <a:endParaRPr lang="es-AR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“La epidemiologia tiene su origen en la idea expresada, hace mas de 2000 años por Hipócrates y otros de que los factores ambientales pueden influir en la aparición de enfermedad, sin embargo hasta el S.XIX no empezó a ser relativamente frecuente que se midiera la distribución de la enfermedad en grupos determinados de la población”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8" name="Imagen 3"/>
          <p:cNvPicPr/>
          <p:nvPr/>
        </p:nvPicPr>
        <p:blipFill>
          <a:blip r:embed="rId2"/>
          <a:stretch/>
        </p:blipFill>
        <p:spPr>
          <a:xfrm>
            <a:off x="4489200" y="4391640"/>
            <a:ext cx="3419280" cy="2027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 dirty="0">
                <a:solidFill>
                  <a:srgbClr val="FF0000"/>
                </a:solidFill>
                <a:latin typeface="Calibri Light"/>
              </a:rPr>
              <a:t>Origen etimológico</a:t>
            </a:r>
            <a:r>
              <a:rPr dirty="0"/>
              <a:t/>
            </a:r>
            <a:br>
              <a:rPr dirty="0"/>
            </a:br>
            <a:endParaRPr lang="es-AR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“</a:t>
            </a:r>
            <a:r>
              <a:rPr lang="es-ES" sz="2800" b="0" strike="noStrike" spc="-1" dirty="0" err="1">
                <a:solidFill>
                  <a:srgbClr val="000000"/>
                </a:solidFill>
                <a:latin typeface="Calibri"/>
              </a:rPr>
              <a:t>Epi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”: arriba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“Demos” : pueblo 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“Logos": estudios o tratado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1" name="Imagen 3"/>
          <p:cNvPicPr/>
          <p:nvPr/>
        </p:nvPicPr>
        <p:blipFill>
          <a:blip r:embed="rId2"/>
          <a:stretch/>
        </p:blipFill>
        <p:spPr>
          <a:xfrm>
            <a:off x="6655320" y="765000"/>
            <a:ext cx="4444560" cy="4863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3916908" y="-14193"/>
            <a:ext cx="3605760" cy="11494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3500"/>
          </a:bodyPr>
          <a:lstStyle/>
          <a:p>
            <a:pPr>
              <a:lnSpc>
                <a:spcPct val="90000"/>
              </a:lnSpc>
            </a:pPr>
            <a:r>
              <a:t/>
            </a:r>
            <a:br/>
            <a:r>
              <a:rPr lang="es-ES" sz="4400" b="0" strike="noStrike" spc="-1">
                <a:solidFill>
                  <a:srgbClr val="FF0000"/>
                </a:solidFill>
                <a:latin typeface="Calibri Light"/>
              </a:rPr>
              <a:t>Para que es útil</a:t>
            </a:r>
            <a:endParaRPr lang="es-A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1220218" y="1443422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1-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I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dentificar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necesidades o problemas relevantes en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salud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2-Detectar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las causas de un nuevo síndrome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3-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M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edir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los riesgos asociados con exposiciones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peligrosas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4-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D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eterminar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la efectividad de una medida de prevención o un tratamiento </a:t>
            </a:r>
            <a:endParaRPr lang="es-ES" sz="2800" b="0" strike="noStrike" spc="-1" dirty="0" smtClean="0">
              <a:solidFill>
                <a:srgbClr val="000000"/>
              </a:solidFill>
              <a:latin typeface="Calibri"/>
            </a:endParaRP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5-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I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dentificar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las necesidades y las tendencias en la utilización de los servicios de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salud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6-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evaluar el impacto de los servicios de salud y otras actividades en el individuo; el medio ambiente y las condiciones de 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vida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es-ES" sz="2800" spc="-1" dirty="0" smtClean="0">
                <a:solidFill>
                  <a:srgbClr val="000000"/>
                </a:solidFill>
                <a:latin typeface="Calibri"/>
              </a:rPr>
              <a:t>7-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2800" spc="-1" dirty="0">
                <a:solidFill>
                  <a:srgbClr val="000000"/>
                </a:solidFill>
                <a:latin typeface="Calibri"/>
              </a:rPr>
              <a:t>A</a:t>
            </a:r>
            <a:r>
              <a:rPr lang="es-ES" sz="2800" b="0" strike="noStrike" spc="-1" dirty="0" smtClean="0">
                <a:solidFill>
                  <a:srgbClr val="000000"/>
                </a:solidFill>
                <a:latin typeface="Calibri"/>
              </a:rPr>
              <a:t>portar </a:t>
            </a:r>
            <a:r>
              <a:rPr lang="es-ES" sz="2800" b="0" strike="noStrike" spc="-1" dirty="0">
                <a:solidFill>
                  <a:srgbClr val="000000"/>
                </a:solidFill>
                <a:latin typeface="Calibri"/>
              </a:rPr>
              <a:t>metodología que permite obtener información útil para otras ciencias y áreas de la salud. </a:t>
            </a:r>
            <a:endParaRPr lang="es-A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3600000" y="2948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s-AR" sz="4400" b="0" strike="noStrike" spc="-1" dirty="0">
                <a:solidFill>
                  <a:srgbClr val="FF0000"/>
                </a:solidFill>
                <a:latin typeface="Calibri Light"/>
              </a:rPr>
              <a:t>Que es un indicador </a:t>
            </a:r>
          </a:p>
        </p:txBody>
      </p:sp>
      <p:sp>
        <p:nvSpPr>
          <p:cNvPr id="9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Es una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expresión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que resume o refleja un determinado aspecto de la población en un lugar y tiempo determinado, existen indicadores cualitativos y cuantitativos.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Los primeros son difíciles de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medir; ejemplo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nivel cultural, los cuantitativos son una expresión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matemática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que busca reflejar en forma resumida,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oportuna, sensible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y especifica las características de un factor de riesgo, de un factor de protección o de un problema de salud especifico en una población en lugar y tiempo determinado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Las medidas mas frecuentes que se utilizan como indicador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son, tasa,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razón y proporción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3991209" y="350972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AR" sz="4400" b="1" strike="noStrike" spc="-1" dirty="0">
                <a:solidFill>
                  <a:srgbClr val="FF0000"/>
                </a:solidFill>
                <a:latin typeface="Calibri"/>
              </a:rPr>
              <a:t>Que es un </a:t>
            </a:r>
            <a:r>
              <a:rPr lang="es-AR" sz="4400" b="1" strike="noStrike" spc="-1" dirty="0" smtClean="0">
                <a:solidFill>
                  <a:srgbClr val="FF0000"/>
                </a:solidFill>
                <a:latin typeface="Calibri"/>
              </a:rPr>
              <a:t>índice</a:t>
            </a:r>
            <a:endParaRPr lang="es-AR" sz="4400" b="1" strike="noStrike" spc="-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1365120" y="212904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Algunas veces se toma a los indicadores e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índices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como sinónimos, algunos autores reservan este ultimo termino para una expresión matemática resumen elaborado en base a dos o mas indicadores Por ejemplo el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índice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del nivel </a:t>
            </a:r>
            <a:r>
              <a:rPr lang="es-AR" sz="2800" b="0" strike="noStrike" spc="-1" dirty="0" smtClean="0">
                <a:solidFill>
                  <a:srgbClr val="000000"/>
                </a:solidFill>
                <a:latin typeface="Calibri"/>
              </a:rPr>
              <a:t>Económico-Social </a:t>
            </a: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(NES) se basa en tres indicadores , nivel educacional-ingresos-ocupación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429662" y="50040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AR" sz="4400" b="0" strike="noStrike" spc="-1" dirty="0">
                <a:solidFill>
                  <a:srgbClr val="FF0000"/>
                </a:solidFill>
                <a:latin typeface="Calibri"/>
              </a:rPr>
              <a:t>Prevalencia</a:t>
            </a:r>
          </a:p>
        </p:txBody>
      </p:sp>
      <p:sp>
        <p:nvSpPr>
          <p:cNvPr id="9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La prevalencia informa sobre la probabilidad de un individuo de tener una enfermedad o condición en un momento dado por el solo hecho de pertenecer a la misma población . La incidencia le informa sobre la probabilidad de que una persona hoy libre de la enfermedad o  condición la desarrolle en el curso de cierto tiempo por el hecho de pertenecer a esa población .</a:t>
            </a: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es-AR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230" y="4394578"/>
            <a:ext cx="5342352" cy="2963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4866810" y="264466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AR" sz="4400" b="0" strike="noStrike" spc="-1" dirty="0">
                <a:solidFill>
                  <a:srgbClr val="FF0000"/>
                </a:solidFill>
                <a:latin typeface="Calibri"/>
              </a:rPr>
              <a:t>Incidencia </a:t>
            </a:r>
          </a:p>
        </p:txBody>
      </p:sp>
      <p:sp>
        <p:nvSpPr>
          <p:cNvPr id="10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 fontScale="925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La incidencia es el numero de caoso nuevos de una enfermedad en una población determinada y en un periodo determinado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La incidencia refleja el numero de nuevos “casos” en un periodo de tiempo en una población especifica, dividida por la población en riesgo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Existen dos tipos de incidencia Incidencia acumulada (IA) y la tasa de incidencia o densidad de incidencia (DI)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AR" sz="2800" b="0" strike="noStrike" spc="-1">
                <a:solidFill>
                  <a:srgbClr val="000000"/>
                </a:solidFill>
                <a:latin typeface="Calibri"/>
              </a:rPr>
              <a:t>la IA se calcula dividiendo el numero de casos nuevos de una enfermedad profesional que aparece en un periodo de tiempo por el total de la población en riesgo al principio del periodo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648</Words>
  <Application>Microsoft Office PowerPoint</Application>
  <PresentationFormat>Panorámica</PresentationFormat>
  <Paragraphs>50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Campos de acción</vt:lpstr>
      <vt:lpstr>Bibliografía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Epidemiologia</dc:title>
  <dc:subject/>
  <dc:creator>Alicia</dc:creator>
  <dc:description/>
  <cp:lastModifiedBy>Alicia</cp:lastModifiedBy>
  <cp:revision>10</cp:revision>
  <dcterms:created xsi:type="dcterms:W3CDTF">2023-09-30T22:08:56Z</dcterms:created>
  <dcterms:modified xsi:type="dcterms:W3CDTF">2023-10-07T18:18:37Z</dcterms:modified>
  <dc:language>es-AR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