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2" r:id="rId5"/>
    <p:sldId id="264" r:id="rId6"/>
    <p:sldId id="277" r:id="rId7"/>
    <p:sldId id="266" r:id="rId8"/>
    <p:sldId id="265" r:id="rId9"/>
    <p:sldId id="267" r:id="rId10"/>
    <p:sldId id="278" r:id="rId11"/>
    <p:sldId id="268" r:id="rId12"/>
    <p:sldId id="269" r:id="rId13"/>
    <p:sldId id="263" r:id="rId14"/>
    <p:sldId id="270" r:id="rId15"/>
    <p:sldId id="271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Factores de riesgo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36-464B-BB5A-FDDA0F67A9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36-464B-BB5A-FDDA0F67A9B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Ambiente</c:v>
                </c:pt>
                <c:pt idx="1">
                  <c:v>Genetica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36-464B-BB5A-FDDA0F67A9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Causas ambientales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25-4B51-84A7-A1128A1840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25-4B51-84A7-A1128A1840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25-4B51-84A7-A1128A1840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25-4B51-84A7-A1128A1840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25-4B51-84A7-A1128A1840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725-4B51-84A7-A1128A1840B9}"/>
              </c:ext>
            </c:extLst>
          </c:dPt>
          <c:dLbls>
            <c:dLbl>
              <c:idx val="0"/>
              <c:layout>
                <c:manualLayout>
                  <c:x val="-0.13742903624650224"/>
                  <c:y val="7.81845193879066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25-4B51-84A7-A1128A1840B9}"/>
                </c:ext>
              </c:extLst>
            </c:dLbl>
            <c:dLbl>
              <c:idx val="1"/>
              <c:layout>
                <c:manualLayout>
                  <c:x val="-5.4574087329992839E-2"/>
                  <c:y val="-0.221955793261691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5-4B51-84A7-A1128A1840B9}"/>
                </c:ext>
              </c:extLst>
            </c:dLbl>
            <c:dLbl>
              <c:idx val="2"/>
              <c:layout>
                <c:manualLayout>
                  <c:x val="0.13844558686362551"/>
                  <c:y val="-0.151968173789597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25-4B51-84A7-A1128A1840B9}"/>
                </c:ext>
              </c:extLst>
            </c:dLbl>
            <c:dLbl>
              <c:idx val="3"/>
              <c:layout>
                <c:manualLayout>
                  <c:x val="5.7385653239626001E-2"/>
                  <c:y val="5.672262665280047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25-4B51-84A7-A1128A1840B9}"/>
                </c:ext>
              </c:extLst>
            </c:dLbl>
            <c:dLbl>
              <c:idx val="4"/>
              <c:layout>
                <c:manualLayout>
                  <c:x val="7.0834385371250044E-2"/>
                  <c:y val="3.86391323726043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25-4B51-84A7-A1128A1840B9}"/>
                </c:ext>
              </c:extLst>
            </c:dLbl>
            <c:dLbl>
              <c:idx val="5"/>
              <c:layout>
                <c:manualLayout>
                  <c:x val="4.6517862953081281E-2"/>
                  <c:y val="0.115573383515739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25-4B51-84A7-A1128A1840B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Dieta</c:v>
                </c:pt>
                <c:pt idx="1">
                  <c:v>Tabaco</c:v>
                </c:pt>
                <c:pt idx="2">
                  <c:v>Infecciones</c:v>
                </c:pt>
                <c:pt idx="3">
                  <c:v>alcohol</c:v>
                </c:pt>
                <c:pt idx="4">
                  <c:v>obesidad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0.35</c:v>
                </c:pt>
                <c:pt idx="1">
                  <c:v>0.25</c:v>
                </c:pt>
                <c:pt idx="2">
                  <c:v>0.15</c:v>
                </c:pt>
                <c:pt idx="3">
                  <c:v>0.05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725-4B51-84A7-A1128A1840B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5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32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1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8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4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3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9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74FDA5-0EC3-4477-85BB-41099FEEB19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89933C-011C-4DA1-AA81-D5EF2C02C82A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9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1404" y="4963885"/>
            <a:ext cx="6744790" cy="1727872"/>
          </a:xfrm>
        </p:spPr>
        <p:txBody>
          <a:bodyPr>
            <a:normAutofit/>
          </a:bodyPr>
          <a:lstStyle/>
          <a:p>
            <a:pPr algn="ctr"/>
            <a:r>
              <a:rPr lang="es-ES_tradnl" sz="3000" cap="none" dirty="0" smtClean="0"/>
              <a:t>Lic</a:t>
            </a:r>
            <a:r>
              <a:rPr lang="es-ES_tradnl" sz="3000" cap="none" dirty="0" smtClean="0"/>
              <a:t>. en Nutrición </a:t>
            </a:r>
            <a:r>
              <a:rPr lang="es-ES_tradnl" sz="3000" cap="none" dirty="0" err="1"/>
              <a:t>A</a:t>
            </a:r>
            <a:r>
              <a:rPr lang="es-ES_tradnl" sz="3000" cap="none" dirty="0" err="1" smtClean="0"/>
              <a:t>ngeles</a:t>
            </a:r>
            <a:r>
              <a:rPr lang="es-ES_tradnl" sz="3000" cap="none" dirty="0" smtClean="0"/>
              <a:t> De </a:t>
            </a:r>
            <a:r>
              <a:rPr lang="es-ES_tradnl" sz="3000" cap="none" dirty="0"/>
              <a:t>S</a:t>
            </a:r>
            <a:r>
              <a:rPr lang="es-ES_tradnl" sz="3000" cap="none" dirty="0" smtClean="0"/>
              <a:t>oto, </a:t>
            </a:r>
            <a:r>
              <a:rPr lang="es-ES_tradnl" sz="3000" cap="none" dirty="0" smtClean="0"/>
              <a:t>Paloma-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31766" y="1593670"/>
            <a:ext cx="6424750" cy="15637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AR" sz="3000" dirty="0" smtClean="0"/>
              <a:t>ALIMENTACIÓN EN PACIENTES ONCOLÓGICOS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028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AR" i="1" dirty="0" smtClean="0">
                <a:solidFill>
                  <a:srgbClr val="00B050"/>
                </a:solidFill>
              </a:rPr>
              <a:t>Sal, Azucares y Bebidas Azucaradas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Sal y alimentos fuente (fiambres, embutidos, conservas, </a:t>
            </a:r>
            <a:r>
              <a:rPr lang="es-AR" dirty="0" err="1" smtClean="0"/>
              <a:t>etc</a:t>
            </a:r>
            <a:r>
              <a:rPr lang="es-AR" dirty="0" smtClean="0"/>
              <a:t>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err="1" smtClean="0"/>
              <a:t>Azucar</a:t>
            </a:r>
            <a:r>
              <a:rPr lang="es-AR" dirty="0"/>
              <a:t> </a:t>
            </a:r>
            <a:r>
              <a:rPr lang="es-AR" dirty="0" smtClean="0"/>
              <a:t>y alimentos fuente (golosinas, galletas, productos de pastelería),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Bebidas azucaradas (gaseosas, jugos industriales y </a:t>
            </a:r>
            <a:r>
              <a:rPr lang="es-AR" dirty="0" err="1" smtClean="0"/>
              <a:t>saborizados</a:t>
            </a:r>
            <a:r>
              <a:rPr lang="es-AR" dirty="0" smtClean="0"/>
              <a:t>, alcohol, </a:t>
            </a:r>
            <a:r>
              <a:rPr lang="es-AR" dirty="0" err="1" smtClean="0"/>
              <a:t>etc</a:t>
            </a:r>
            <a:r>
              <a:rPr lang="es-AR" dirty="0" smtClean="0"/>
              <a:t>).</a:t>
            </a:r>
          </a:p>
          <a:p>
            <a:pPr marL="0" indent="0" algn="just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i="1" dirty="0" smtClean="0"/>
              <a:t>Los productos de este grupo deben consumirse con moderación, ya que su consumo excesivo, promueve la aparición de enfermedades crónicas no transmisibles.</a:t>
            </a:r>
            <a:endParaRPr lang="en-US" i="1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36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692" y="2546497"/>
            <a:ext cx="5687883" cy="40227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6834" y="2084832"/>
            <a:ext cx="994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>
                <a:solidFill>
                  <a:srgbClr val="00B050"/>
                </a:solidFill>
              </a:rPr>
              <a:t>Guías Alimentarias para la Población Argentina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498848" y="2613879"/>
            <a:ext cx="6761335" cy="3813048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 MENSAJE 1: Incorporar a diario alimentos de todos los grupos y realizar al menos 30 minutos de actividad física.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 MENSAJE 2: tomar a diario 8 vasos de agua segura.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 MENSAJE 3: Consumir a diario 5 porciones de frutas y verduras en variedad de tipos y colores.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 MENSAJE 4: Reducir el uso de sal y el consumo de alimentos con alto contenido de sodio.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 MENSAJE 5: Limitar el consumo de bebidas azucaradas y de alimentos con elevado contenido de grasas, azúcar y sal.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  <p:pic>
        <p:nvPicPr>
          <p:cNvPr id="7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692" y="2546497"/>
            <a:ext cx="5687883" cy="40227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96834" y="2084832"/>
            <a:ext cx="994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>
                <a:solidFill>
                  <a:srgbClr val="00B050"/>
                </a:solidFill>
              </a:rPr>
              <a:t>Guías Alimentarias para la Población Argentina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298085" y="2613878"/>
            <a:ext cx="7153221" cy="386660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AR" dirty="0" smtClean="0"/>
              <a:t> MENSAJE 6: Consumir diariamente leche, yogur o queso, preferentemente descremados.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 smtClean="0"/>
              <a:t> </a:t>
            </a:r>
            <a:r>
              <a:rPr lang="es-ES" dirty="0" smtClean="0"/>
              <a:t>MENSAJE 7: Al consumir carnes quitarle la grasa visible, aumentar el consumo de pescado e incluir huevo.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 MENSAJE 8: Consumir legumbres, cereales preferentemente integrales, papa, batata, choclo o mandioca.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 MENSAJE 9: Consumir aceite crudo como condimento, frutas secas o semillas.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 MENSAJE 10: El consumo de bebidas alcohólicas debe ser responsable. los niños, adolescentes y mujeres embarazadas no deben consumirlas. evitarlas siempre al conducir.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828800"/>
            <a:ext cx="9720073" cy="4728754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solidFill>
                  <a:srgbClr val="00B050"/>
                </a:solidFill>
              </a:rPr>
              <a:t>PRINCIPALES TUMORES ASOCIADOS CON LA DIETA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 smtClean="0"/>
              <a:t> De la cavidad oral, faringe y laringe.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 smtClean="0"/>
              <a:t> Pulmón,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 smtClean="0"/>
              <a:t> Estomago, Páncreas, Hígado,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Colon y recto,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Mama,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Cuello uterino,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Vejiga,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Próstata.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59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AR" dirty="0" smtClean="0">
                <a:solidFill>
                  <a:srgbClr val="00B050"/>
                </a:solidFill>
              </a:rPr>
              <a:t>MALNUTRICION EN EL PACIENTE ONCOLOGICO</a:t>
            </a:r>
          </a:p>
          <a:p>
            <a:pPr marL="0" indent="0" algn="just">
              <a:buNone/>
            </a:pPr>
            <a:r>
              <a:rPr lang="es-AR" dirty="0" smtClean="0"/>
              <a:t>El propio cáncer y sus tratamientos pueden inducir la aparición de malnutrición, que aparece en el 40-80% de los pacientes que cursan la enfermedad.</a:t>
            </a:r>
          </a:p>
          <a:p>
            <a:pPr marL="0" indent="0" algn="just">
              <a:buNone/>
            </a:pPr>
            <a:r>
              <a:rPr lang="es-AR" dirty="0" smtClean="0"/>
              <a:t>El abordaje nutricional se va a basar en el tratamiento de: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Malnutrición por exceso (sobrepeso), muy relacionado con la farmacoterapia, donde es fundamental la prevención y el acompañamiento nutricional.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Malnutrición por déficit o carencia, es el mas prevalente y esta íntimamente relacionado a la baja ingesta de alimentos, efectos secundarios del tratamiento quirúrgico, quimioterapia, radioterapia, farmacoterapia o el conjunto de estas.</a:t>
            </a:r>
          </a:p>
          <a:p>
            <a:pPr marL="0" indent="0" algn="ctr">
              <a:buNone/>
            </a:pPr>
            <a:endParaRPr lang="es-AR" i="1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2377440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solidFill>
                  <a:srgbClr val="00B050"/>
                </a:solidFill>
              </a:rPr>
              <a:t>CONCLUSIONES</a:t>
            </a:r>
          </a:p>
          <a:p>
            <a:pPr algn="ctr"/>
            <a:r>
              <a:rPr lang="es-ES" i="1" dirty="0"/>
              <a:t>Una dieta equilibrada y saludable, sumado a la actividad física diaria, constituyen principalmente una fuente de factores protectores.</a:t>
            </a:r>
            <a:endParaRPr lang="es-AR" i="1" dirty="0"/>
          </a:p>
          <a:p>
            <a:pPr algn="ctr"/>
            <a:r>
              <a:rPr lang="es-AR" i="1" dirty="0" smtClean="0"/>
              <a:t>Es fundamental el trabajo interdisciplinario, en donde todo el equipo de salud sea parte integral del tratamiento del paciente</a:t>
            </a:r>
            <a:r>
              <a:rPr lang="es-AR" dirty="0" smtClean="0"/>
              <a:t>  </a:t>
            </a:r>
            <a:endParaRPr lang="en-U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  <p:pic>
        <p:nvPicPr>
          <p:cNvPr id="2050" name="Picture 2" descr="Resultado de imagen para CONCLUS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73" y="4324028"/>
            <a:ext cx="3382981" cy="25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885661"/>
            <a:ext cx="9720072" cy="1499616"/>
          </a:xfrm>
        </p:spPr>
        <p:txBody>
          <a:bodyPr/>
          <a:lstStyle/>
          <a:p>
            <a:pPr algn="ctr"/>
            <a:r>
              <a:rPr lang="es-AR" dirty="0" smtClean="0">
                <a:solidFill>
                  <a:srgbClr val="00B050"/>
                </a:solidFill>
              </a:rPr>
              <a:t>MUCHAS GRACIAS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dirty="0" smtClean="0"/>
              <a:t>ALIMENTACIÓN </a:t>
            </a:r>
            <a:r>
              <a:rPr lang="es-AR" sz="4400" dirty="0"/>
              <a:t>EN PACIENTES ONCOLÓGICOS</a:t>
            </a:r>
            <a:endParaRPr lang="en-U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dirty="0" smtClean="0">
                <a:solidFill>
                  <a:srgbClr val="00B050"/>
                </a:solidFill>
              </a:rPr>
              <a:t>INTRODUCCION</a:t>
            </a:r>
          </a:p>
          <a:p>
            <a:pPr marL="0" indent="0" algn="just">
              <a:buNone/>
            </a:pPr>
            <a:r>
              <a:rPr lang="es-AR" dirty="0" smtClean="0"/>
              <a:t>Frecuentemente </a:t>
            </a:r>
            <a:r>
              <a:rPr lang="es-AR" dirty="0"/>
              <a:t>se habla del cáncer como una entidad o enfermedad única, pero </a:t>
            </a:r>
            <a:r>
              <a:rPr lang="es-AR" dirty="0" smtClean="0"/>
              <a:t> que en realidad </a:t>
            </a:r>
            <a:r>
              <a:rPr lang="es-AR" dirty="0"/>
              <a:t>representa un grupo amplio de enfermedades diferentes que afectan a distintos órganos, tienen un pronóstico </a:t>
            </a:r>
            <a:r>
              <a:rPr lang="es-AR" dirty="0" smtClean="0"/>
              <a:t>diverso. Los </a:t>
            </a:r>
            <a:r>
              <a:rPr lang="es-AR" dirty="0"/>
              <a:t>factores que originan este proceso están relacionados principalmente con el estilo de </a:t>
            </a:r>
            <a:r>
              <a:rPr lang="es-AR" dirty="0" smtClean="0"/>
              <a:t>vida, </a:t>
            </a:r>
            <a:r>
              <a:rPr lang="es-AR" dirty="0"/>
              <a:t>agentes </a:t>
            </a:r>
            <a:r>
              <a:rPr lang="es-AR" dirty="0" smtClean="0"/>
              <a:t>biológicos y </a:t>
            </a:r>
            <a:r>
              <a:rPr lang="es-AR" dirty="0"/>
              <a:t>factores exclusivamente </a:t>
            </a:r>
            <a:r>
              <a:rPr lang="es-AR" dirty="0" smtClean="0"/>
              <a:t>genéticos, que </a:t>
            </a:r>
            <a:r>
              <a:rPr lang="es-AR" dirty="0"/>
              <a:t>sin considerar la intervención de factores ambientales, comprenden una fracción minoritaria de las causas </a:t>
            </a:r>
            <a:r>
              <a:rPr lang="es-AR" dirty="0" smtClean="0"/>
              <a:t>de esta enfermedad.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404453"/>
              </p:ext>
            </p:extLst>
          </p:nvPr>
        </p:nvGraphicFramePr>
        <p:xfrm>
          <a:off x="1023938" y="2286001"/>
          <a:ext cx="4919662" cy="395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53586168"/>
              </p:ext>
            </p:extLst>
          </p:nvPr>
        </p:nvGraphicFramePr>
        <p:xfrm>
          <a:off x="6114641" y="2286001"/>
          <a:ext cx="5762625" cy="395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lecha derecha 7"/>
          <p:cNvSpPr/>
          <p:nvPr/>
        </p:nvSpPr>
        <p:spPr>
          <a:xfrm>
            <a:off x="5538651" y="3474720"/>
            <a:ext cx="1097280" cy="69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1010874" y="6260550"/>
            <a:ext cx="1086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Anand</a:t>
            </a:r>
            <a:r>
              <a:rPr lang="en-US" sz="1200" dirty="0"/>
              <a:t> P, </a:t>
            </a:r>
            <a:r>
              <a:rPr lang="en-US" sz="1200" dirty="0" err="1"/>
              <a:t>Kunnumakkara</a:t>
            </a:r>
            <a:r>
              <a:rPr lang="en-US" sz="1200" dirty="0"/>
              <a:t> AB, </a:t>
            </a:r>
            <a:r>
              <a:rPr lang="en-US" sz="1200" dirty="0" err="1"/>
              <a:t>Sundaram</a:t>
            </a:r>
            <a:r>
              <a:rPr lang="en-US" sz="1200" dirty="0"/>
              <a:t> C, </a:t>
            </a:r>
            <a:r>
              <a:rPr lang="en-US" sz="1200" dirty="0" err="1" smtClean="0"/>
              <a:t>Harikumar</a:t>
            </a:r>
            <a:r>
              <a:rPr lang="en-US" sz="1200" dirty="0"/>
              <a:t> </a:t>
            </a:r>
            <a:r>
              <a:rPr lang="en-US" sz="1200" dirty="0" smtClean="0"/>
              <a:t>KB</a:t>
            </a:r>
            <a:r>
              <a:rPr lang="en-US" sz="1200" dirty="0"/>
              <a:t>, </a:t>
            </a:r>
            <a:r>
              <a:rPr lang="en-US" sz="1200" dirty="0" err="1"/>
              <a:t>Tharakan</a:t>
            </a:r>
            <a:r>
              <a:rPr lang="en-US" sz="1200" dirty="0"/>
              <a:t> ST, Lai OS, et al. Cancer </a:t>
            </a:r>
            <a:r>
              <a:rPr lang="en-US" sz="1200" dirty="0" smtClean="0"/>
              <a:t>is a </a:t>
            </a:r>
            <a:r>
              <a:rPr lang="en-US" sz="1200" dirty="0"/>
              <a:t>preventable disease that requires </a:t>
            </a:r>
            <a:r>
              <a:rPr lang="en-US" sz="1200" dirty="0" smtClean="0"/>
              <a:t>major lifestyle </a:t>
            </a:r>
            <a:r>
              <a:rPr lang="fr-FR" sz="1200" dirty="0" smtClean="0"/>
              <a:t>changes</a:t>
            </a:r>
            <a:r>
              <a:rPr lang="fr-FR" sz="1200" dirty="0"/>
              <a:t>. Pharm Res. 2008; 25: 2097-116.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78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525588" y="3659441"/>
            <a:ext cx="169817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/>
              <a:t>DIETA</a:t>
            </a:r>
            <a:endParaRPr lang="en-US" sz="4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556170" y="2953367"/>
            <a:ext cx="305671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Respuesta inflamatoria</a:t>
            </a:r>
            <a:endParaRPr lang="en-U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804365" y="4493388"/>
            <a:ext cx="280851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Regulación Hormonal</a:t>
            </a:r>
            <a:endParaRPr lang="en-U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609804" y="5575323"/>
            <a:ext cx="313508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Diferenciación Celular</a:t>
            </a:r>
            <a:endParaRPr lang="en-U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370215" y="5565165"/>
            <a:ext cx="232518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Muerte Celular</a:t>
            </a:r>
            <a:endParaRPr lang="en-U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47502" y="4280118"/>
            <a:ext cx="232518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Ciclo Celular</a:t>
            </a:r>
            <a:endParaRPr lang="en-US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57921" y="2822302"/>
            <a:ext cx="383525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Metabolismo de la formación de la enfermedad</a:t>
            </a:r>
            <a:endParaRPr lang="en-US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094513" y="2024564"/>
            <a:ext cx="232518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Reparación del ADN</a:t>
            </a:r>
            <a:endParaRPr lang="en-US" sz="2400" dirty="0"/>
          </a:p>
        </p:txBody>
      </p:sp>
      <p:cxnSp>
        <p:nvCxnSpPr>
          <p:cNvPr id="22" name="Conector recto 21"/>
          <p:cNvCxnSpPr>
            <a:stCxn id="7" idx="3"/>
          </p:cNvCxnSpPr>
          <p:nvPr/>
        </p:nvCxnSpPr>
        <p:spPr>
          <a:xfrm>
            <a:off x="7223759" y="4013384"/>
            <a:ext cx="2860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8" idx="2"/>
          </p:cNvCxnSpPr>
          <p:nvPr/>
        </p:nvCxnSpPr>
        <p:spPr>
          <a:xfrm>
            <a:off x="10084525" y="3415032"/>
            <a:ext cx="0" cy="1078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7" idx="0"/>
          </p:cNvCxnSpPr>
          <p:nvPr/>
        </p:nvCxnSpPr>
        <p:spPr>
          <a:xfrm flipH="1" flipV="1">
            <a:off x="6374673" y="2855561"/>
            <a:ext cx="1" cy="80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stCxn id="7" idx="1"/>
          </p:cNvCxnSpPr>
          <p:nvPr/>
        </p:nvCxnSpPr>
        <p:spPr>
          <a:xfrm flipH="1" flipV="1">
            <a:off x="2275548" y="3966708"/>
            <a:ext cx="3250040" cy="4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13" idx="2"/>
          </p:cNvCxnSpPr>
          <p:nvPr/>
        </p:nvCxnSpPr>
        <p:spPr>
          <a:xfrm>
            <a:off x="2275549" y="3653299"/>
            <a:ext cx="0" cy="6268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stCxn id="7" idx="2"/>
          </p:cNvCxnSpPr>
          <p:nvPr/>
        </p:nvCxnSpPr>
        <p:spPr>
          <a:xfrm flipH="1">
            <a:off x="6374673" y="4367327"/>
            <a:ext cx="1" cy="81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5003073" y="5171207"/>
            <a:ext cx="2651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4990011" y="5185954"/>
            <a:ext cx="0" cy="379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7654834" y="5171207"/>
            <a:ext cx="0" cy="404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0B050"/>
                </a:solidFill>
              </a:rPr>
              <a:t>DIETA y </a:t>
            </a:r>
            <a:r>
              <a:rPr lang="es-ES" dirty="0">
                <a:solidFill>
                  <a:srgbClr val="00B050"/>
                </a:solidFill>
              </a:rPr>
              <a:t>DESARROLLO DE </a:t>
            </a:r>
            <a:r>
              <a:rPr lang="es-ES" dirty="0" smtClean="0">
                <a:solidFill>
                  <a:srgbClr val="00B050"/>
                </a:solidFill>
              </a:rPr>
              <a:t>DIVERSOS TIPOS </a:t>
            </a:r>
            <a:r>
              <a:rPr lang="es-ES" dirty="0">
                <a:solidFill>
                  <a:srgbClr val="00B050"/>
                </a:solidFill>
              </a:rPr>
              <a:t>DE TUMORES</a:t>
            </a:r>
          </a:p>
          <a:p>
            <a:pPr algn="just"/>
            <a:r>
              <a:rPr lang="es-ES" dirty="0" smtClean="0"/>
              <a:t>La alimentación desempeña un papel importante </a:t>
            </a:r>
            <a:r>
              <a:rPr lang="es-ES" dirty="0"/>
              <a:t>en </a:t>
            </a:r>
            <a:r>
              <a:rPr lang="es-ES" dirty="0" smtClean="0"/>
              <a:t>el </a:t>
            </a:r>
            <a:r>
              <a:rPr lang="es-ES" dirty="0"/>
              <a:t>proceso que lleva a la </a:t>
            </a:r>
            <a:r>
              <a:rPr lang="es-ES" dirty="0" smtClean="0"/>
              <a:t>aparición clínica del cáncer.</a:t>
            </a:r>
          </a:p>
          <a:p>
            <a:pPr algn="just"/>
            <a:r>
              <a:rPr lang="es-ES" dirty="0" smtClean="0"/>
              <a:t>No </a:t>
            </a:r>
            <a:r>
              <a:rPr lang="es-ES" dirty="0"/>
              <a:t>sólo tiene </a:t>
            </a:r>
            <a:r>
              <a:rPr lang="es-ES" dirty="0" smtClean="0"/>
              <a:t>importancia la </a:t>
            </a:r>
            <a:r>
              <a:rPr lang="es-ES" dirty="0"/>
              <a:t>exposición a alimentos </a:t>
            </a:r>
            <a:r>
              <a:rPr lang="es-ES" dirty="0" smtClean="0"/>
              <a:t>individuales, sino </a:t>
            </a:r>
            <a:r>
              <a:rPr lang="es-ES" dirty="0"/>
              <a:t>también la exposición a patrones alimentarios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dieta y los alimentos que la </a:t>
            </a:r>
            <a:r>
              <a:rPr lang="es-ES" dirty="0" smtClean="0"/>
              <a:t>integran se </a:t>
            </a:r>
            <a:r>
              <a:rPr lang="es-ES" dirty="0"/>
              <a:t>consideran factores que influyen en </a:t>
            </a:r>
            <a:r>
              <a:rPr lang="es-ES" dirty="0" smtClean="0"/>
              <a:t>la aparición </a:t>
            </a:r>
            <a:r>
              <a:rPr lang="es-ES" dirty="0"/>
              <a:t>y desarrollo de </a:t>
            </a:r>
            <a:r>
              <a:rPr lang="es-ES" dirty="0" smtClean="0"/>
              <a:t>enfermedades crónicas </a:t>
            </a:r>
            <a:r>
              <a:rPr lang="es-ES" dirty="0"/>
              <a:t>no transmisibles, en </a:t>
            </a:r>
            <a:r>
              <a:rPr lang="es-ES" dirty="0" smtClean="0"/>
              <a:t>particular el </a:t>
            </a:r>
            <a:r>
              <a:rPr lang="es-ES" dirty="0"/>
              <a:t>cáncer. Algunos aspectos de </a:t>
            </a:r>
            <a:r>
              <a:rPr lang="es-ES" dirty="0" smtClean="0"/>
              <a:t>la alimentación se </a:t>
            </a:r>
            <a:r>
              <a:rPr lang="es-ES" dirty="0"/>
              <a:t>consideran </a:t>
            </a:r>
            <a:r>
              <a:rPr lang="es-ES" dirty="0" smtClean="0"/>
              <a:t>potencialmente peligrosos para </a:t>
            </a:r>
            <a:r>
              <a:rPr lang="es-ES" dirty="0"/>
              <a:t>la salud humana.</a:t>
            </a:r>
            <a:endParaRPr lang="es-ES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8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729" y="2302715"/>
            <a:ext cx="3151932" cy="19824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7" y="1929385"/>
            <a:ext cx="9720073" cy="684493"/>
          </a:xfrm>
        </p:spPr>
        <p:txBody>
          <a:bodyPr/>
          <a:lstStyle/>
          <a:p>
            <a:pPr algn="ctr"/>
            <a:r>
              <a:rPr lang="es-AR" dirty="0">
                <a:solidFill>
                  <a:srgbClr val="00B050"/>
                </a:solidFill>
              </a:rPr>
              <a:t>GRUPOS DE ALIMENTOS</a:t>
            </a:r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  <p:pic>
        <p:nvPicPr>
          <p:cNvPr id="1028" name="Picture 4" descr="Resultado de imagen para frutas y verdu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" y="1883968"/>
            <a:ext cx="2652939" cy="18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4" y="3994001"/>
            <a:ext cx="3130248" cy="20830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760" y="2499621"/>
            <a:ext cx="2646535" cy="17611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583" y="4875303"/>
            <a:ext cx="2881712" cy="176718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095" y="1883968"/>
            <a:ext cx="2975202" cy="222853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0674" y="4503085"/>
            <a:ext cx="2705100" cy="168592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2555" y="4702806"/>
            <a:ext cx="2022702" cy="16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881051"/>
            <a:ext cx="9720073" cy="44283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AR" i="1" dirty="0" smtClean="0">
                <a:solidFill>
                  <a:srgbClr val="00B050"/>
                </a:solidFill>
              </a:rPr>
              <a:t>Alimentos de Origen Vegetal</a:t>
            </a:r>
            <a:endParaRPr lang="es-AR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s-AR" dirty="0" smtClean="0"/>
              <a:t>Este grupo de alimentos es fuente de hidratos de carbono, vitaminas y minerales. Sus proteínas son de bajo valor bilógico; y un contenido variable de grasas.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Cereales (arroz, trigo, centeno, cebada, maíz, avena, y sus derivados),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Legumbres (porotos, lentejas, garbanzos, arvejas, soja),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Frutas y hortalizas,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Frutos secos,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Frutos desecados,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Semillas (girasol, sésamo),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Condimentos (orégano, pimienta, laurel, menta, jengibre).</a:t>
            </a:r>
            <a:endParaRPr lang="en-U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60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AR" i="1" dirty="0" smtClean="0">
                <a:solidFill>
                  <a:srgbClr val="00B050"/>
                </a:solidFill>
              </a:rPr>
              <a:t>Alimentos de Origen Animal</a:t>
            </a:r>
          </a:p>
          <a:p>
            <a:pPr marL="0" indent="0" algn="just">
              <a:buNone/>
            </a:pPr>
            <a:r>
              <a:rPr lang="es-ES" dirty="0"/>
              <a:t>Constituyen, por lo general, la </a:t>
            </a:r>
            <a:r>
              <a:rPr lang="es-ES" dirty="0" smtClean="0"/>
              <a:t>principal fuente </a:t>
            </a:r>
            <a:r>
              <a:rPr lang="es-ES" dirty="0"/>
              <a:t>de </a:t>
            </a:r>
            <a:r>
              <a:rPr lang="es-ES" dirty="0" smtClean="0"/>
              <a:t>proteínas, de vitaminas, minerales y grasas. </a:t>
            </a:r>
            <a:endParaRPr lang="es-A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 smtClean="0"/>
              <a:t> Carnes (vaca, cerdo, aves, pescados, etc.),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Huevos,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Leches y derivados.</a:t>
            </a:r>
          </a:p>
          <a:p>
            <a:pPr marL="0" indent="0" algn="ctr">
              <a:buNone/>
            </a:pPr>
            <a:r>
              <a:rPr lang="es-AR" i="1" dirty="0" smtClean="0"/>
              <a:t>Es importante tener en cuenta los diferentes tipos de cocción</a:t>
            </a:r>
            <a:r>
              <a:rPr lang="es-AR" i="1" dirty="0"/>
              <a:t> </a:t>
            </a:r>
            <a:r>
              <a:rPr lang="es-AR" i="1" dirty="0" smtClean="0"/>
              <a:t>y almacenamiento de estos productos, como así también, el tipo de animal de donde provienen.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90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AR" i="1" dirty="0" smtClean="0">
                <a:solidFill>
                  <a:srgbClr val="00B050"/>
                </a:solidFill>
              </a:rPr>
              <a:t>Grasas y Aceites</a:t>
            </a:r>
          </a:p>
          <a:p>
            <a:pPr marL="0" indent="0" algn="just">
              <a:buNone/>
            </a:pPr>
            <a:r>
              <a:rPr lang="es-ES" dirty="0"/>
              <a:t>Este grupo de alimentos aporta la mayor </a:t>
            </a:r>
            <a:r>
              <a:rPr lang="es-ES" dirty="0" smtClean="0"/>
              <a:t>cantidad de </a:t>
            </a:r>
            <a:r>
              <a:rPr lang="es-ES" dirty="0"/>
              <a:t>energía a la dieta</a:t>
            </a:r>
            <a:r>
              <a:rPr lang="es-ES" dirty="0" smtClean="0"/>
              <a:t>. Pueden provenir de animales como de vegetales, y según su origen va a variar la calidad de las grasas, es decir que pueden ser fuente de ácidos grasos esenciales (W3, 6 y 9) y no esenciales.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Mantecas y cremas,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Aceites (girasol, oliva, canola, coco, </a:t>
            </a:r>
            <a:r>
              <a:rPr lang="es-ES" dirty="0" err="1" smtClean="0"/>
              <a:t>etc</a:t>
            </a:r>
            <a:r>
              <a:rPr lang="es-ES" dirty="0" smtClean="0"/>
              <a:t>) y margarinas.</a:t>
            </a:r>
          </a:p>
          <a:p>
            <a:pPr marL="0" indent="0" algn="just">
              <a:buNone/>
            </a:pPr>
            <a:endParaRPr lang="es-ES" i="1" dirty="0" smtClean="0"/>
          </a:p>
          <a:p>
            <a:pPr marL="0" indent="0" algn="just">
              <a:buNone/>
            </a:pPr>
            <a:endParaRPr lang="es-ES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s-AR" i="1" dirty="0" smtClean="0"/>
          </a:p>
          <a:p>
            <a:pPr marL="0" indent="0" algn="just">
              <a:buNone/>
            </a:pPr>
            <a:endParaRPr lang="en-US" i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AR" sz="4400" dirty="0" smtClean="0"/>
              <a:t>ALIMENTACIÓN EN PACIENTES ONCOLÓGICOS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941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397</TotalTime>
  <Words>1037</Words>
  <Application>Microsoft Office PowerPoint</Application>
  <PresentationFormat>Personalizado</PresentationFormat>
  <Paragraphs>97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Integral</vt:lpstr>
      <vt:lpstr>Lic. en Nutrición Angeles De Soto, Paloma- 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ALIMENTACIÓN EN PACIENTES ONCOLÓGICOS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Oncológico Victoria Irene Ishii Servicio de Oncología- Área de Nutrición</dc:title>
  <dc:creator>Usuario de Windows</dc:creator>
  <cp:lastModifiedBy>NotebHome</cp:lastModifiedBy>
  <cp:revision>38</cp:revision>
  <dcterms:created xsi:type="dcterms:W3CDTF">2018-09-27T22:18:22Z</dcterms:created>
  <dcterms:modified xsi:type="dcterms:W3CDTF">2026-03-12T18:23:33Z</dcterms:modified>
</cp:coreProperties>
</file>