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2069" y="2404531"/>
            <a:ext cx="9757953" cy="1646302"/>
          </a:xfrm>
        </p:spPr>
        <p:txBody>
          <a:bodyPr/>
          <a:lstStyle/>
          <a:p>
            <a:r>
              <a:rPr lang="es-AR" dirty="0" smtClean="0"/>
              <a:t>ENFERMEDADES TRANSMITIDAS POR LOS ALIMENTOS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Lic</a:t>
            </a:r>
            <a:r>
              <a:rPr lang="es-AR" dirty="0"/>
              <a:t>. En Nutrición </a:t>
            </a:r>
            <a:r>
              <a:rPr lang="es-AR" dirty="0" err="1"/>
              <a:t>Angeles</a:t>
            </a:r>
            <a:r>
              <a:rPr lang="es-AR" dirty="0"/>
              <a:t> </a:t>
            </a:r>
            <a:r>
              <a:rPr lang="es-AR" dirty="0" smtClean="0"/>
              <a:t>De Soto</a:t>
            </a:r>
            <a:r>
              <a:rPr lang="es-AR" dirty="0"/>
              <a:t>, Paloma.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6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381" y="1742578"/>
            <a:ext cx="9953897" cy="4527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200" dirty="0" smtClean="0">
                <a:solidFill>
                  <a:schemeClr val="accent4"/>
                </a:solidFill>
              </a:rPr>
              <a:t>Clasificación</a:t>
            </a:r>
          </a:p>
          <a:p>
            <a:pPr marL="0" indent="0">
              <a:buNone/>
            </a:pPr>
            <a:r>
              <a:rPr lang="es-ES_tradnl" sz="2200" dirty="0"/>
              <a:t>Podemos clasificar a las </a:t>
            </a:r>
            <a:r>
              <a:rPr lang="es-ES_tradnl" sz="2200" dirty="0" err="1"/>
              <a:t>ETAs</a:t>
            </a:r>
            <a:r>
              <a:rPr lang="es-ES_tradnl" sz="2200" dirty="0"/>
              <a:t> en función de su </a:t>
            </a:r>
            <a:r>
              <a:rPr lang="es-ES_tradnl" sz="2200" dirty="0" smtClean="0"/>
              <a:t>origen</a:t>
            </a:r>
            <a:r>
              <a:rPr lang="es-ES_tradnl" sz="2200" dirty="0"/>
              <a:t>:</a:t>
            </a:r>
            <a:r>
              <a:rPr lang="es-ES_tradnl" sz="2200" dirty="0" smtClean="0"/>
              <a:t> </a:t>
            </a:r>
          </a:p>
          <a:p>
            <a:pPr marL="0" indent="0">
              <a:buNone/>
            </a:pPr>
            <a:r>
              <a:rPr lang="es-ES_tradnl" sz="2200" b="1" u="sng" dirty="0" smtClean="0"/>
              <a:t>a) Con </a:t>
            </a:r>
            <a:r>
              <a:rPr lang="es-ES_tradnl" sz="2200" b="1" u="sng" dirty="0"/>
              <a:t>origen en la contaminación biótica de los alimentos:</a:t>
            </a:r>
            <a:endParaRPr lang="en-US" sz="2200" dirty="0"/>
          </a:p>
          <a:p>
            <a:r>
              <a:rPr lang="es-ES_tradnl" sz="2200" dirty="0" smtClean="0"/>
              <a:t>Enfermedades </a:t>
            </a:r>
            <a:r>
              <a:rPr lang="es-ES_tradnl" sz="2200" dirty="0"/>
              <a:t>infecciosas.</a:t>
            </a:r>
            <a:endParaRPr lang="en-US" sz="2200" dirty="0"/>
          </a:p>
          <a:p>
            <a:r>
              <a:rPr lang="es-ES_tradnl" sz="2200" dirty="0" smtClean="0"/>
              <a:t>Enfermedades </a:t>
            </a:r>
            <a:r>
              <a:rPr lang="es-ES_tradnl" sz="2200" dirty="0"/>
              <a:t>parasitarias.</a:t>
            </a:r>
            <a:endParaRPr lang="en-US" sz="2200" dirty="0"/>
          </a:p>
          <a:p>
            <a:r>
              <a:rPr lang="es-ES_tradnl" sz="2200" dirty="0" smtClean="0"/>
              <a:t>Enfermedades </a:t>
            </a:r>
            <a:r>
              <a:rPr lang="es-ES_tradnl" sz="2200" dirty="0"/>
              <a:t>por sustancias tóxicas de origen biológico.</a:t>
            </a:r>
            <a:endParaRPr lang="en-US" sz="2200" dirty="0"/>
          </a:p>
          <a:p>
            <a:pPr marL="0" indent="0">
              <a:buNone/>
            </a:pPr>
            <a:r>
              <a:rPr lang="es-ES_tradnl" sz="2200" b="1" u="sng" dirty="0" smtClean="0"/>
              <a:t>b) </a:t>
            </a:r>
            <a:r>
              <a:rPr lang="es-ES_tradnl" sz="2200" b="1" u="sng" dirty="0"/>
              <a:t>Con origen en la contaminación abiótica de los alimentos:</a:t>
            </a:r>
            <a:endParaRPr lang="en-US" sz="2200" dirty="0"/>
          </a:p>
          <a:p>
            <a:r>
              <a:rPr lang="es-ES_tradnl" sz="2200" dirty="0" smtClean="0"/>
              <a:t>Peligros </a:t>
            </a:r>
            <a:r>
              <a:rPr lang="es-ES_tradnl" sz="2200" dirty="0"/>
              <a:t>asociados a los contaminantes químicos.</a:t>
            </a:r>
            <a:endParaRPr lang="en-US" sz="2200" dirty="0"/>
          </a:p>
          <a:p>
            <a:r>
              <a:rPr lang="es-ES_tradnl" sz="2200" dirty="0" smtClean="0"/>
              <a:t>Peligros </a:t>
            </a:r>
            <a:r>
              <a:rPr lang="es-ES_tradnl" sz="2200" dirty="0"/>
              <a:t>asociados a los contaminantes físicos.</a:t>
            </a:r>
            <a:endParaRPr lang="en-US" sz="2200" dirty="0"/>
          </a:p>
          <a:p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862" y="3063378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90326"/>
            <a:ext cx="9759889" cy="4475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200" b="1" i="1" dirty="0" smtClean="0">
                <a:solidFill>
                  <a:schemeClr val="accent4"/>
                </a:solidFill>
              </a:rPr>
              <a:t>Las </a:t>
            </a:r>
            <a:r>
              <a:rPr lang="es-ES" sz="2200" b="1" i="1" dirty="0" err="1" smtClean="0">
                <a:solidFill>
                  <a:schemeClr val="accent4"/>
                </a:solidFill>
              </a:rPr>
              <a:t>ETAs</a:t>
            </a:r>
            <a:r>
              <a:rPr lang="es-ES" sz="2200" b="1" i="1" dirty="0" smtClean="0">
                <a:solidFill>
                  <a:schemeClr val="accent4"/>
                </a:solidFill>
              </a:rPr>
              <a:t> pueden </a:t>
            </a:r>
            <a:r>
              <a:rPr lang="es-ES" sz="2200" b="1" i="1" dirty="0">
                <a:solidFill>
                  <a:schemeClr val="accent4"/>
                </a:solidFill>
              </a:rPr>
              <a:t>manifestarse a través de:</a:t>
            </a:r>
            <a:endParaRPr lang="en-US" sz="2200" i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AR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Infecciones</a:t>
            </a:r>
            <a:r>
              <a:rPr lang="es-AR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s-AR" sz="2200" dirty="0" smtClean="0"/>
              <a:t>Son enfermedades que resultan de la </a:t>
            </a:r>
            <a:r>
              <a:rPr lang="es-AR" sz="2200" u="sng" dirty="0" smtClean="0"/>
              <a:t>ingestión de alimentos que contienen microorganismos vivos perjudiciales</a:t>
            </a:r>
            <a:r>
              <a:rPr lang="es-AR" sz="2200" dirty="0" smtClean="0"/>
              <a:t> tales como bacterias, virus, hongos, parásitos, que en el intestino pueden multiplicarse. </a:t>
            </a:r>
          </a:p>
          <a:p>
            <a:pPr marL="0" indent="0">
              <a:buNone/>
            </a:pPr>
            <a:r>
              <a:rPr lang="es-AR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Intoxicaciones</a:t>
            </a:r>
            <a:r>
              <a:rPr lang="es-AR" sz="2200" dirty="0" smtClean="0"/>
              <a:t>, pueden dares por:</a:t>
            </a:r>
          </a:p>
          <a:p>
            <a:r>
              <a:rPr lang="es-AR" sz="2200" dirty="0" smtClean="0"/>
              <a:t> </a:t>
            </a:r>
            <a:r>
              <a:rPr lang="es-AR" sz="2200" u="sng" dirty="0" smtClean="0"/>
              <a:t>Ingestión de toxinas</a:t>
            </a:r>
            <a:r>
              <a:rPr lang="es-AR" sz="2200" dirty="0" smtClean="0"/>
              <a:t> formadas en los tejidos de  plantas o animales,</a:t>
            </a:r>
          </a:p>
          <a:p>
            <a:r>
              <a:rPr lang="es-AR" sz="2200" u="sng" dirty="0" smtClean="0"/>
              <a:t>Productos metabólicos</a:t>
            </a:r>
            <a:r>
              <a:rPr lang="es-AR" sz="2200" dirty="0" smtClean="0"/>
              <a:t> de microorganismos en los alimentos. </a:t>
            </a:r>
          </a:p>
          <a:p>
            <a:pPr lvl="0"/>
            <a:r>
              <a:rPr lang="es-AR" sz="2200" u="sng" dirty="0" smtClean="0"/>
              <a:t>Sustancias químicas</a:t>
            </a:r>
            <a:r>
              <a:rPr lang="es-AR" sz="2200" dirty="0" smtClean="0"/>
              <a:t> que se incorporan a ellos de modo accidental o intencional en cualquier momento desde su producción hasta su consumo.</a:t>
            </a:r>
          </a:p>
          <a:p>
            <a:endParaRPr lang="es-A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918" y="3009083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8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572" y="1930401"/>
            <a:ext cx="9901645" cy="4110962"/>
          </a:xfrm>
        </p:spPr>
        <p:txBody>
          <a:bodyPr/>
          <a:lstStyle/>
          <a:p>
            <a:pPr marL="0" indent="0">
              <a:buNone/>
            </a:pPr>
            <a:r>
              <a:rPr lang="es-ES_tradnl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Toxiinfección/Toxico </a:t>
            </a:r>
            <a:r>
              <a:rPr lang="es-ES_tradnl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infección</a:t>
            </a: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s-ES_tradnl" sz="2200" dirty="0" smtClean="0"/>
              <a:t>Es </a:t>
            </a:r>
            <a:r>
              <a:rPr lang="es-ES_tradnl" sz="2200" dirty="0"/>
              <a:t>la infección mediada por toxinas. Resulta de la ingestión de alimentos con una cierta cantidad de microorganismos patógenos, los cuales son capaces de producir o liberar toxinas una vez que son ingeridos. </a:t>
            </a:r>
            <a:r>
              <a:rPr lang="es-ES_tradnl" sz="2200" dirty="0" smtClean="0"/>
              <a:t>	</a:t>
            </a:r>
            <a:endParaRPr lang="en-US" sz="2200" dirty="0" smtClean="0"/>
          </a:p>
          <a:p>
            <a:pPr marL="0" indent="0">
              <a:buNone/>
            </a:pPr>
            <a:r>
              <a:rPr lang="es-ES_tradnl" sz="2200" i="1" u="sng" dirty="0"/>
              <a:t>Factores condicionantes:</a:t>
            </a:r>
            <a:endParaRPr lang="en-US" sz="2200" i="1" u="sng" dirty="0"/>
          </a:p>
          <a:p>
            <a:pPr lvl="0"/>
            <a:r>
              <a:rPr lang="es-ES_tradnl" sz="2200" dirty="0" smtClean="0"/>
              <a:t>D</a:t>
            </a:r>
            <a:r>
              <a:rPr lang="es-ES_tradnl" sz="2200" dirty="0"/>
              <a:t>. I. M. (dosis infectiva mínima).</a:t>
            </a:r>
            <a:endParaRPr lang="en-US" sz="2200" dirty="0"/>
          </a:p>
          <a:p>
            <a:pPr lvl="0"/>
            <a:r>
              <a:rPr lang="es-ES_tradnl" sz="2200" dirty="0"/>
              <a:t>Depende del microorganismo y del momento de ingestión.</a:t>
            </a:r>
            <a:endParaRPr lang="en-US" sz="2200" dirty="0"/>
          </a:p>
          <a:p>
            <a:pPr lvl="0"/>
            <a:r>
              <a:rPr lang="es-ES_tradnl" sz="2200" dirty="0"/>
              <a:t>Susceptibilidad del huésped </a:t>
            </a:r>
            <a:r>
              <a:rPr lang="es-ES_tradnl" sz="2200" dirty="0" smtClean="0"/>
              <a:t>(grupos de riesgo).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78" y="5303174"/>
            <a:ext cx="3095625" cy="1476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96" y="3138157"/>
            <a:ext cx="2695575" cy="1695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34" y="5035516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7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15737"/>
            <a:ext cx="9524758" cy="4859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200" b="1" u="sng" dirty="0">
                <a:solidFill>
                  <a:srgbClr val="FF0000"/>
                </a:solidFill>
              </a:rPr>
              <a:t>PRINCIPIOS TÉCNICOS PARA PREVENIR LAS </a:t>
            </a:r>
            <a:r>
              <a:rPr lang="es-ES_tradnl" sz="2200" b="1" u="sng" dirty="0" err="1">
                <a:solidFill>
                  <a:srgbClr val="FF0000"/>
                </a:solidFill>
              </a:rPr>
              <a:t>ETAs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Profilaxis </a:t>
            </a:r>
            <a:r>
              <a:rPr lang="es-E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 las </a:t>
            </a:r>
            <a:r>
              <a:rPr lang="es-ES" sz="2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ETAs</a:t>
            </a:r>
            <a:r>
              <a:rPr lang="en-US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2200" dirty="0" smtClean="0"/>
              <a:t>Prevención </a:t>
            </a:r>
            <a:r>
              <a:rPr lang="es-ES" sz="2200" dirty="0"/>
              <a:t>a lo largo de </a:t>
            </a:r>
            <a:r>
              <a:rPr lang="es-ES" sz="2200" u="sng" dirty="0"/>
              <a:t>toda la cadena alimentaria</a:t>
            </a:r>
            <a:r>
              <a:rPr lang="es-ES" sz="2200" dirty="0"/>
              <a:t>, desde el sacrificio o la recolección hasta el consumo del alimento su producción, transformación, transporte y manipulación de los alimentos. Y de </a:t>
            </a:r>
            <a:r>
              <a:rPr lang="es-ES" sz="2200" u="sng" dirty="0"/>
              <a:t>todos los integrantes</a:t>
            </a:r>
            <a:r>
              <a:rPr lang="es-ES" sz="2200" dirty="0"/>
              <a:t> de esta cadena: individuo, familia o </a:t>
            </a:r>
            <a:r>
              <a:rPr lang="es-ES" sz="2200" dirty="0" smtClean="0"/>
              <a:t>comunidad.</a:t>
            </a:r>
          </a:p>
          <a:p>
            <a:pPr marL="0" indent="0" algn="just">
              <a:buNone/>
            </a:pPr>
            <a:r>
              <a:rPr lang="es-ES_tradnl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"Triada de Wilson"</a:t>
            </a:r>
            <a:endParaRPr lang="en-US" sz="2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just"/>
            <a:r>
              <a:rPr lang="es-ES_tradnl" sz="2200" u="sng" dirty="0"/>
              <a:t>Evitar</a:t>
            </a:r>
            <a:r>
              <a:rPr lang="es-ES_tradnl" sz="2200" dirty="0"/>
              <a:t> la </a:t>
            </a:r>
            <a:r>
              <a:rPr lang="es-ES_tradnl" sz="2200" u="sng" dirty="0"/>
              <a:t>contaminación</a:t>
            </a:r>
            <a:r>
              <a:rPr lang="es-ES_tradnl" sz="2200" dirty="0"/>
              <a:t> microbiana.</a:t>
            </a:r>
            <a:endParaRPr lang="en-US" sz="2200" dirty="0"/>
          </a:p>
          <a:p>
            <a:pPr lvl="0" algn="just"/>
            <a:r>
              <a:rPr lang="es-ES_tradnl" sz="2200" u="sng" dirty="0"/>
              <a:t>Evitar</a:t>
            </a:r>
            <a:r>
              <a:rPr lang="es-ES_tradnl" sz="2200" dirty="0"/>
              <a:t> la </a:t>
            </a:r>
            <a:r>
              <a:rPr lang="es-ES_tradnl" sz="2200" u="sng" dirty="0"/>
              <a:t>proliferación </a:t>
            </a:r>
            <a:r>
              <a:rPr lang="es-ES_tradnl" sz="2200" dirty="0"/>
              <a:t>de </a:t>
            </a:r>
            <a:r>
              <a:rPr lang="es-ES_tradnl" sz="2200" dirty="0" smtClean="0"/>
              <a:t>microorganismos.</a:t>
            </a:r>
          </a:p>
          <a:p>
            <a:pPr lvl="0" algn="just"/>
            <a:r>
              <a:rPr lang="es-ES_tradnl" sz="2200" dirty="0" smtClean="0"/>
              <a:t>Aplicar </a:t>
            </a:r>
            <a:r>
              <a:rPr lang="es-ES_tradnl" sz="2200" u="sng" dirty="0"/>
              <a:t>procesos tecnológicos</a:t>
            </a:r>
            <a:r>
              <a:rPr lang="es-ES_tradnl" sz="2200" dirty="0"/>
              <a:t> que inhiban o destruyan a los microorganismos (pasteurización, deshidratación, </a:t>
            </a:r>
            <a:r>
              <a:rPr lang="es-ES_tradnl" sz="2200" dirty="0" err="1"/>
              <a:t>etc</a:t>
            </a:r>
            <a:r>
              <a:rPr lang="es-ES_tradnl" sz="2200" dirty="0"/>
              <a:t>).</a:t>
            </a:r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244" y="3792854"/>
            <a:ext cx="1357830" cy="16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7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170440"/>
          </a:xfrm>
        </p:spPr>
        <p:txBody>
          <a:bodyPr/>
          <a:lstStyle/>
          <a:p>
            <a:pPr marL="0" indent="0" algn="ctr">
              <a:buNone/>
            </a:pPr>
            <a:r>
              <a:rPr lang="es-AR" sz="2400" dirty="0" smtClean="0">
                <a:solidFill>
                  <a:schemeClr val="accent5"/>
                </a:solidFill>
              </a:rPr>
              <a:t>¿Cómo PREVENIMOS las </a:t>
            </a:r>
            <a:r>
              <a:rPr lang="es-AR" sz="2400" dirty="0" err="1" smtClean="0">
                <a:solidFill>
                  <a:schemeClr val="accent5"/>
                </a:solidFill>
              </a:rPr>
              <a:t>ETAs</a:t>
            </a:r>
            <a:r>
              <a:rPr lang="es-AR" sz="2400" dirty="0" smtClean="0">
                <a:solidFill>
                  <a:schemeClr val="accent5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318" y="2940367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i="1" u="sng" dirty="0" smtClean="0"/>
              <a:t>Podemos prevenirlas de las siguientes formas:</a:t>
            </a:r>
          </a:p>
          <a:p>
            <a:r>
              <a:rPr lang="es-MX" dirty="0" smtClean="0"/>
              <a:t>Correcto lavado de manos</a:t>
            </a:r>
          </a:p>
          <a:p>
            <a:r>
              <a:rPr lang="es-MX" dirty="0" smtClean="0"/>
              <a:t>Correcta higiene de los alimentos listos para consumir: </a:t>
            </a:r>
            <a:br>
              <a:rPr lang="es-MX" dirty="0" smtClean="0"/>
            </a:br>
            <a:r>
              <a:rPr lang="es-MX" dirty="0" smtClean="0"/>
              <a:t>- En el caso de las frutas y verduras: lavar con abundante agua, luego dejarlas en remojo por 20 minutos con lavandina (apta para lavado de alimentos), y luego secado y almacenado en lugares seguros; para aquellos alimentos de venta al peso higienizar los envases antes de guardar.</a:t>
            </a:r>
          </a:p>
          <a:p>
            <a:r>
              <a:rPr lang="es-MX" dirty="0" smtClean="0"/>
              <a:t>Re-organización de los alimentos en la Heladera: por debajo (cajón de verduras) colocar las carnes crudas, o alimentos que puedan chorrear, en el medio productos lácteos o que tengan cierta protección anti derrames, y por arriba de todo aquellos alimentos listos para consumir que no queremos que se contaminen (frutas y verduras).</a:t>
            </a:r>
          </a:p>
          <a:p>
            <a:r>
              <a:rPr lang="es-MX" dirty="0" smtClean="0"/>
              <a:t>Correcta higiene y utilización de utensilios, recipientes que vamos a utilizar para la manipulación de alimentos, debemos tener tablas para verduras, tablas para frutas, para carnes crudas, etc.</a:t>
            </a:r>
          </a:p>
          <a:p>
            <a:endParaRPr lang="es-A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dirty="0">
                <a:solidFill>
                  <a:schemeClr val="accent5"/>
                </a:solidFill>
              </a:rPr>
              <a:t>¿Cómo PREVENIMOS las </a:t>
            </a:r>
            <a:r>
              <a:rPr lang="es-AR" sz="2800" dirty="0" err="1">
                <a:solidFill>
                  <a:schemeClr val="accent5"/>
                </a:solidFill>
              </a:rPr>
              <a:t>ETAs</a:t>
            </a:r>
            <a:r>
              <a:rPr lang="es-AR" sz="2800" dirty="0" smtClean="0">
                <a:solidFill>
                  <a:schemeClr val="accent5"/>
                </a:solidFill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06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776549"/>
            <a:ext cx="9890517" cy="4264813"/>
          </a:xfrm>
        </p:spPr>
        <p:txBody>
          <a:bodyPr>
            <a:noAutofit/>
          </a:bodyPr>
          <a:lstStyle/>
          <a:p>
            <a:r>
              <a:rPr lang="es-AR" sz="2200" b="1" i="1" dirty="0" err="1" smtClean="0">
                <a:solidFill>
                  <a:schemeClr val="accent5"/>
                </a:solidFill>
              </a:rPr>
              <a:t>ETAs</a:t>
            </a:r>
            <a:r>
              <a:rPr lang="es-AR" sz="2200" b="1" i="1" dirty="0" smtClean="0">
                <a:solidFill>
                  <a:schemeClr val="accent5"/>
                </a:solidFill>
              </a:rPr>
              <a:t> mas </a:t>
            </a:r>
            <a:r>
              <a:rPr lang="es-AR" sz="2200" b="1" i="1" dirty="0" smtClean="0">
                <a:solidFill>
                  <a:schemeClr val="accent5"/>
                </a:solidFill>
              </a:rPr>
              <a:t>frecuentes </a:t>
            </a:r>
            <a:endParaRPr lang="es-AR" sz="2200" b="1" i="1" dirty="0" smtClean="0">
              <a:solidFill>
                <a:schemeClr val="accent5"/>
              </a:solidFill>
            </a:endParaRPr>
          </a:p>
          <a:p>
            <a:r>
              <a:rPr lang="es-AR" sz="2200" dirty="0" smtClean="0">
                <a:solidFill>
                  <a:schemeClr val="tx1"/>
                </a:solidFill>
              </a:rPr>
              <a:t>Salmonelosis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r>
              <a:rPr lang="es-ES_tradnl" sz="2200" dirty="0" err="1" smtClean="0">
                <a:solidFill>
                  <a:schemeClr val="tx1"/>
                </a:solidFill>
              </a:rPr>
              <a:t>Shigelosis</a:t>
            </a:r>
            <a:r>
              <a:rPr lang="es-ES_tradnl" sz="2200" dirty="0" smtClean="0">
                <a:solidFill>
                  <a:schemeClr val="tx1"/>
                </a:solidFill>
              </a:rPr>
              <a:t> o disentería Bacilar</a:t>
            </a:r>
          </a:p>
          <a:p>
            <a:r>
              <a:rPr lang="es-ES_tradnl" sz="2200" dirty="0" smtClean="0">
                <a:solidFill>
                  <a:schemeClr val="tx1"/>
                </a:solidFill>
              </a:rPr>
              <a:t>Diarrea por E. </a:t>
            </a:r>
            <a:r>
              <a:rPr lang="es-ES_tradnl" sz="2200" dirty="0" err="1" smtClean="0">
                <a:solidFill>
                  <a:schemeClr val="tx1"/>
                </a:solidFill>
              </a:rPr>
              <a:t>Coli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r>
              <a:rPr lang="es-ES_tradnl" sz="2200" dirty="0" smtClean="0">
                <a:solidFill>
                  <a:schemeClr val="tx1"/>
                </a:solidFill>
              </a:rPr>
              <a:t>Síndrome Urémico Hemolítico (SUH)</a:t>
            </a:r>
          </a:p>
          <a:p>
            <a:r>
              <a:rPr lang="es-ES_tradnl" sz="2200" dirty="0" err="1" smtClean="0">
                <a:solidFill>
                  <a:schemeClr val="tx1"/>
                </a:solidFill>
              </a:rPr>
              <a:t>Colera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r>
              <a:rPr lang="es-ES_tradnl" sz="2200" dirty="0" smtClean="0">
                <a:solidFill>
                  <a:schemeClr val="tx1"/>
                </a:solidFill>
              </a:rPr>
              <a:t>Botulismo</a:t>
            </a:r>
          </a:p>
          <a:p>
            <a:r>
              <a:rPr lang="es-ES_tradnl" sz="2200" dirty="0" smtClean="0">
                <a:solidFill>
                  <a:schemeClr val="tx1"/>
                </a:solidFill>
              </a:rPr>
              <a:t>Intoxicación </a:t>
            </a:r>
            <a:r>
              <a:rPr lang="es-ES_tradnl" sz="2200" dirty="0" err="1" smtClean="0">
                <a:solidFill>
                  <a:schemeClr val="tx1"/>
                </a:solidFill>
              </a:rPr>
              <a:t>Estafilococcica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r>
              <a:rPr lang="es-ES_tradnl" sz="2200" dirty="0" smtClean="0">
                <a:solidFill>
                  <a:schemeClr val="tx1"/>
                </a:solidFill>
              </a:rPr>
              <a:t>Hepatitis A</a:t>
            </a:r>
          </a:p>
          <a:p>
            <a:r>
              <a:rPr lang="es-ES_tradnl" sz="2200" dirty="0" smtClean="0">
                <a:solidFill>
                  <a:schemeClr val="tx1"/>
                </a:solidFill>
              </a:rPr>
              <a:t>Triquinosis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871" y="1585414"/>
            <a:ext cx="2638425" cy="1733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28" y="1139825"/>
            <a:ext cx="2373030" cy="13000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69" y="2749635"/>
            <a:ext cx="2464661" cy="13802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434" y="3562657"/>
            <a:ext cx="2723306" cy="13278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202" y="4400527"/>
            <a:ext cx="2083253" cy="13103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660" y="5171703"/>
            <a:ext cx="1759861" cy="15063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958" y="5115237"/>
            <a:ext cx="2886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70" y="1867989"/>
            <a:ext cx="5843242" cy="28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400" dirty="0" smtClean="0">
                <a:solidFill>
                  <a:srgbClr val="FF0000"/>
                </a:solidFill>
              </a:rPr>
              <a:t>¿QUÉ SON LAS ENFERMEDADES TRANSMITIDAS POR LOS ALIEMENTOS?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para cocinero pens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69" y="3176778"/>
            <a:ext cx="1743075" cy="2628900"/>
          </a:xfrm>
          <a:prstGeom prst="rect">
            <a:avLst/>
          </a:prstGeom>
        </p:spPr>
      </p:pic>
      <p:pic>
        <p:nvPicPr>
          <p:cNvPr id="1028" name="Picture 4" descr="Resultado de imagen para INTERROG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43" y="32559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18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/>
              <a:t>La </a:t>
            </a:r>
            <a:r>
              <a:rPr lang="es-ES" sz="2200" dirty="0" smtClean="0"/>
              <a:t>OMS, las define como </a:t>
            </a:r>
            <a:r>
              <a:rPr lang="es-ES" sz="2200" b="1" i="1" dirty="0"/>
              <a:t>“una enfermedad de carácter infeccioso o tóxico que es causada, o que se cree que es causada, por el consumo de alimentos o de agua contaminada</a:t>
            </a:r>
            <a:r>
              <a:rPr lang="es-ES" sz="2200" b="1" i="1" dirty="0" smtClean="0"/>
              <a:t>”. </a:t>
            </a:r>
            <a:r>
              <a:rPr lang="es-ES" sz="2200" dirty="0" smtClean="0"/>
              <a:t>Son </a:t>
            </a:r>
            <a:r>
              <a:rPr lang="es-ES" sz="2200" dirty="0"/>
              <a:t>llamadas así porque </a:t>
            </a:r>
            <a:r>
              <a:rPr lang="es-ES" sz="2200" u="sng" dirty="0"/>
              <a:t>el alimento actúa como vehículo</a:t>
            </a:r>
            <a:r>
              <a:rPr lang="es-ES" sz="2200" dirty="0"/>
              <a:t> de transmisión de organismos dañinos y sustancias tóxicas</a:t>
            </a:r>
            <a:r>
              <a:rPr lang="es-ES" sz="2200" dirty="0" smtClean="0"/>
              <a:t>.</a:t>
            </a:r>
          </a:p>
          <a:p>
            <a:pPr algn="just"/>
            <a:r>
              <a:rPr lang="es-ES" sz="2200" dirty="0" smtClean="0"/>
              <a:t>En personas sanas, son pasajeras.</a:t>
            </a:r>
          </a:p>
          <a:p>
            <a:pPr algn="just"/>
            <a:r>
              <a:rPr lang="es-ES" sz="2200" dirty="0" smtClean="0"/>
              <a:t>En grupos de riesgo pueden llegar </a:t>
            </a:r>
            <a:r>
              <a:rPr lang="es-ES" sz="2200" dirty="0"/>
              <a:t>a </a:t>
            </a:r>
            <a:r>
              <a:rPr lang="es-ES" sz="2200" dirty="0" smtClean="0"/>
              <a:t>ser muy </a:t>
            </a:r>
            <a:r>
              <a:rPr lang="es-ES" sz="2200" dirty="0"/>
              <a:t>severas, dejar secuelas o incluso hasta provocar la </a:t>
            </a:r>
            <a:r>
              <a:rPr lang="es-ES" sz="2200" dirty="0" smtClean="0"/>
              <a:t>muerte.</a:t>
            </a:r>
          </a:p>
          <a:p>
            <a:pPr algn="just"/>
            <a:r>
              <a:rPr lang="es-ES" sz="2200" dirty="0" smtClean="0"/>
              <a:t>El </a:t>
            </a:r>
            <a:r>
              <a:rPr lang="es-ES" sz="2200" dirty="0"/>
              <a:t>personal que está en contacto con los alimentos puede ser un foco de </a:t>
            </a:r>
            <a:r>
              <a:rPr lang="es-ES" sz="2200" dirty="0" smtClean="0"/>
              <a:t>infección.</a:t>
            </a:r>
            <a:endParaRPr lang="es-ES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sp>
        <p:nvSpPr>
          <p:cNvPr id="5" name="AutoShape 2" descr="Resultado de imagen para enfermedades transmitidas por ali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427685"/>
            <a:ext cx="22479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41594"/>
          </a:xfrm>
        </p:spPr>
        <p:txBody>
          <a:bodyPr/>
          <a:lstStyle/>
          <a:p>
            <a:pPr marL="0" indent="0" algn="ctr">
              <a:buNone/>
            </a:pPr>
            <a:r>
              <a:rPr lang="es-AR" sz="2200" b="1" i="1" dirty="0" smtClean="0">
                <a:solidFill>
                  <a:srgbClr val="00B050"/>
                </a:solidFill>
              </a:rPr>
              <a:t>Epidemiologia</a:t>
            </a:r>
          </a:p>
          <a:p>
            <a:pPr marL="0" indent="0" algn="just">
              <a:buNone/>
            </a:pPr>
            <a:r>
              <a:rPr lang="es-ES" sz="2200" dirty="0" smtClean="0"/>
              <a:t>Es </a:t>
            </a:r>
            <a:r>
              <a:rPr lang="es-ES" sz="2200" dirty="0"/>
              <a:t>una disciplina científica en el área de la biología y medicina que estudia la distribución, frecuencia, factores determinantes, predicciones y control de los factores relacionados con la salud y las enfermedades existentes en poblaciones humanas definidas. </a:t>
            </a:r>
            <a:r>
              <a:rPr lang="es-AR" sz="22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sp>
        <p:nvSpPr>
          <p:cNvPr id="7" name="AutoShape 4" descr="Resultado de imagen para epidemi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93" y="4402184"/>
            <a:ext cx="3000375" cy="1524000"/>
          </a:xfrm>
          <a:prstGeom prst="rect">
            <a:avLst/>
          </a:prstGeom>
        </p:spPr>
      </p:pic>
      <p:sp>
        <p:nvSpPr>
          <p:cNvPr id="9" name="AutoShape 6" descr="Resultado de imagen para epidemiolog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410" y="4392659"/>
            <a:ext cx="2990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b="1" i="1" dirty="0">
                <a:solidFill>
                  <a:schemeClr val="accent2"/>
                </a:solidFill>
              </a:rPr>
              <a:t>Caso de </a:t>
            </a:r>
            <a:r>
              <a:rPr lang="es-ES" sz="2200" b="1" i="1" dirty="0" smtClean="0">
                <a:solidFill>
                  <a:schemeClr val="accent2"/>
                </a:solidFill>
              </a:rPr>
              <a:t>ETA:</a:t>
            </a:r>
            <a:endParaRPr lang="es-ES" sz="2200" b="1" i="1" dirty="0">
              <a:solidFill>
                <a:schemeClr val="accent2"/>
              </a:solidFill>
            </a:endParaRPr>
          </a:p>
          <a:p>
            <a:pPr algn="just"/>
            <a:r>
              <a:rPr lang="es-ES" sz="2200" dirty="0"/>
              <a:t>Es una persona que ha enfermado luego del consumo de alimentos o agua,  contaminados, vista la evidencia epidemiológica y/o el análisis de laboratorio</a:t>
            </a:r>
            <a:r>
              <a:rPr lang="es-ES" sz="2200" dirty="0" smtClean="0"/>
              <a:t>.</a:t>
            </a:r>
          </a:p>
          <a:p>
            <a:pPr marL="0" indent="0" algn="just">
              <a:buNone/>
            </a:pPr>
            <a:r>
              <a:rPr lang="es-ES_tradnl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Brote de ETA</a:t>
            </a:r>
            <a:endParaRPr lang="en-US" sz="2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_tradnl" sz="2200" dirty="0"/>
              <a:t>Es un episodio en el cual </a:t>
            </a:r>
            <a:r>
              <a:rPr lang="es-ES_tradnl" sz="2200" u="sng" dirty="0"/>
              <a:t>dos o más personas</a:t>
            </a:r>
            <a:r>
              <a:rPr lang="es-ES_tradnl" sz="2200" dirty="0"/>
              <a:t> presentan  una enfermedad similar después de ingerir alimentos, incluido el agua, del mismo origen y donde la evidencia epidemiológica y/o el análisis de laboratorio implican a los alimentos o al agua como vehículos de la misma</a:t>
            </a:r>
            <a:r>
              <a:rPr lang="es-ES_tradnl" sz="2200" dirty="0" smtClean="0"/>
              <a:t>.</a:t>
            </a:r>
            <a:endParaRPr lang="es-ES" sz="2200" dirty="0"/>
          </a:p>
          <a:p>
            <a:pPr algn="just"/>
            <a:endParaRPr lang="en-US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12290" name="Picture 2" descr="Resultado de imagen para e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0" t="23803" r="8248" b="6684"/>
          <a:stretch/>
        </p:blipFill>
        <p:spPr bwMode="auto">
          <a:xfrm>
            <a:off x="9431383" y="1945603"/>
            <a:ext cx="1524531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grupo de personas enfer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252" y="4591322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Epidemiología de las </a:t>
            </a:r>
            <a:r>
              <a:rPr lang="es-ES" sz="2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ETAs</a:t>
            </a:r>
            <a:endParaRPr lang="en-US" sz="2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sz="2200" dirty="0"/>
              <a:t>Suelen presentarse en forma de brotes epidémicos de tipo familiar o comunitario.</a:t>
            </a:r>
            <a:endParaRPr lang="en-US" sz="2200" dirty="0"/>
          </a:p>
          <a:p>
            <a:pPr lvl="0"/>
            <a:r>
              <a:rPr lang="es-ES" sz="2200" u="sng" dirty="0"/>
              <a:t>De tipo familiar:</a:t>
            </a:r>
            <a:r>
              <a:rPr lang="es-ES" sz="2200" dirty="0"/>
              <a:t> se producen por la ingesta de alimentos contaminados consumidos en el </a:t>
            </a:r>
            <a:r>
              <a:rPr lang="es-ES" sz="2200" u="sng" dirty="0"/>
              <a:t>hogar</a:t>
            </a:r>
            <a:r>
              <a:rPr lang="es-ES" sz="2200" dirty="0"/>
              <a:t>.</a:t>
            </a:r>
            <a:endParaRPr lang="en-US" sz="2200" dirty="0"/>
          </a:p>
          <a:p>
            <a:pPr lvl="0"/>
            <a:r>
              <a:rPr lang="es-ES" sz="2200" u="sng" dirty="0"/>
              <a:t>Comunitario:</a:t>
            </a:r>
            <a:r>
              <a:rPr lang="es-ES" sz="2200" dirty="0"/>
              <a:t> son fruto de la </a:t>
            </a:r>
            <a:r>
              <a:rPr lang="es-ES" sz="2200" u="sng" dirty="0"/>
              <a:t>ingesta colectiva</a:t>
            </a:r>
            <a:r>
              <a:rPr lang="es-ES" sz="2200" dirty="0"/>
              <a:t> efectuada en algún centro o institución pública o privada (escuelas, empresas, hospitales, </a:t>
            </a:r>
            <a:r>
              <a:rPr lang="es-ES" sz="2200" dirty="0" err="1"/>
              <a:t>etc</a:t>
            </a:r>
            <a:r>
              <a:rPr lang="es-ES" sz="2200" dirty="0"/>
              <a:t>).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34" y="5009742"/>
            <a:ext cx="2657475" cy="1724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664" y="3081800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15737"/>
            <a:ext cx="9472506" cy="4911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Factores de riesgo asociados a las </a:t>
            </a:r>
            <a:r>
              <a:rPr lang="es-ES" sz="22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ETAs</a:t>
            </a:r>
            <a:endParaRPr lang="es-ES" sz="2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" sz="2200" dirty="0" smtClean="0"/>
              <a:t>Alimentos </a:t>
            </a:r>
            <a:r>
              <a:rPr lang="es-ES" sz="2200" dirty="0"/>
              <a:t>preparados con demasiada antelación a su consumo.</a:t>
            </a:r>
          </a:p>
          <a:p>
            <a:pPr algn="just"/>
            <a:r>
              <a:rPr lang="es-ES" sz="2200" dirty="0" smtClean="0"/>
              <a:t>Alimentos </a:t>
            </a:r>
            <a:r>
              <a:rPr lang="es-ES" sz="2200" dirty="0"/>
              <a:t>guardados a temperatura ambiente.</a:t>
            </a:r>
          </a:p>
          <a:p>
            <a:pPr algn="just"/>
            <a:r>
              <a:rPr lang="es-ES" sz="2200" dirty="0" smtClean="0"/>
              <a:t>Almacenamiento y recalentamiento </a:t>
            </a:r>
            <a:r>
              <a:rPr lang="es-ES" sz="2200" dirty="0"/>
              <a:t>de los alimentos a temperaturas insuficientes para destruir microorganismos patógenos.</a:t>
            </a:r>
          </a:p>
          <a:p>
            <a:pPr algn="just"/>
            <a:r>
              <a:rPr lang="es-ES" sz="2200" dirty="0"/>
              <a:t>Contaminación cruzada o </a:t>
            </a:r>
            <a:r>
              <a:rPr lang="es-ES" sz="2200" dirty="0" smtClean="0"/>
              <a:t>uso </a:t>
            </a:r>
            <a:r>
              <a:rPr lang="es-ES" sz="2200" dirty="0"/>
              <a:t>de alimentos cocidos que se contaminaron con bacterias patógenas después de su cocción.</a:t>
            </a:r>
          </a:p>
          <a:p>
            <a:pPr algn="just"/>
            <a:r>
              <a:rPr lang="es-ES" sz="2200" dirty="0" smtClean="0"/>
              <a:t>Insuficiente </a:t>
            </a:r>
            <a:r>
              <a:rPr lang="es-ES" sz="2200" dirty="0"/>
              <a:t>o inadecuada cocción de carnes y derivados. </a:t>
            </a:r>
          </a:p>
          <a:p>
            <a:pPr algn="just"/>
            <a:r>
              <a:rPr lang="es-ES" sz="2200" dirty="0" smtClean="0"/>
              <a:t>Mal </a:t>
            </a:r>
            <a:r>
              <a:rPr lang="es-ES" sz="2200" dirty="0"/>
              <a:t>descongelado de carnes</a:t>
            </a:r>
            <a:r>
              <a:rPr lang="es-ES" sz="2200" dirty="0" smtClean="0"/>
              <a:t>.</a:t>
            </a:r>
          </a:p>
          <a:p>
            <a:pPr algn="just"/>
            <a:r>
              <a:rPr lang="es-ES" sz="2200" dirty="0" smtClean="0">
                <a:solidFill>
                  <a:schemeClr val="accent4"/>
                </a:solidFill>
              </a:rPr>
              <a:t>Manipulación inadecuada.</a:t>
            </a:r>
            <a:endParaRPr lang="es-ES" sz="22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0243" name="Picture 3" descr="Resultado de imagen para factores de riesgo de e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36368" r="23844" b="12775"/>
          <a:stretch/>
        </p:blipFill>
        <p:spPr bwMode="auto">
          <a:xfrm>
            <a:off x="8975211" y="4705077"/>
            <a:ext cx="2781360" cy="19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35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133" y="1632857"/>
            <a:ext cx="9877455" cy="4872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100" b="1" u="sng" dirty="0">
                <a:solidFill>
                  <a:schemeClr val="accent2">
                    <a:lumMod val="75000"/>
                  </a:schemeClr>
                </a:solidFill>
              </a:rPr>
              <a:t>FUENTES DE MICROORGANISMOS EN LOS </a:t>
            </a:r>
            <a:r>
              <a:rPr lang="es-ES" sz="2100" b="1" u="sng" dirty="0" smtClean="0">
                <a:solidFill>
                  <a:schemeClr val="accent2">
                    <a:lumMod val="75000"/>
                  </a:schemeClr>
                </a:solidFill>
              </a:rPr>
              <a:t>ALIMENTOS</a:t>
            </a:r>
            <a:endParaRPr lang="en-US" sz="21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s-ES_tradnl" sz="2100" b="1" i="1" dirty="0"/>
              <a:t>Las personas:</a:t>
            </a:r>
            <a:r>
              <a:rPr lang="es-ES_tradnl" sz="2100" i="1" dirty="0"/>
              <a:t> </a:t>
            </a:r>
            <a:r>
              <a:rPr lang="es-ES_tradnl" sz="2100" dirty="0"/>
              <a:t>normalmente las personas portan bacterias en su cuerpo. Estas pueden estar en la boca, la nariz, el intestino, las manos y la </a:t>
            </a:r>
            <a:r>
              <a:rPr lang="es-ES_tradnl" sz="2100" dirty="0" smtClean="0"/>
              <a:t>piel.</a:t>
            </a:r>
          </a:p>
          <a:p>
            <a:pPr algn="just"/>
            <a:r>
              <a:rPr lang="es-ES_tradnl" sz="2100" b="1" i="1" dirty="0" smtClean="0"/>
              <a:t>Los </a:t>
            </a:r>
            <a:r>
              <a:rPr lang="es-ES_tradnl" sz="2100" b="1" i="1" dirty="0"/>
              <a:t>residuos:</a:t>
            </a:r>
            <a:r>
              <a:rPr lang="es-ES_tradnl" sz="2100" i="1" dirty="0"/>
              <a:t> </a:t>
            </a:r>
            <a:r>
              <a:rPr lang="es-ES_tradnl" sz="2100" dirty="0"/>
              <a:t>los recipientes con desperdicios son una fuente muy importante de </a:t>
            </a:r>
            <a:r>
              <a:rPr lang="es-ES_tradnl" sz="2100" dirty="0" smtClean="0"/>
              <a:t>contaminación, atraen insectos </a:t>
            </a:r>
            <a:r>
              <a:rPr lang="es-ES_tradnl" sz="2100" dirty="0"/>
              <a:t>y roedores. Las moscas, cucarachas, ratas, el viento pueden hacer que la basura llegue al alimento que se preparó y de esta forma lo contaminen</a:t>
            </a:r>
            <a:r>
              <a:rPr lang="es-ES_tradnl" sz="2100" dirty="0" smtClean="0"/>
              <a:t>.</a:t>
            </a:r>
          </a:p>
          <a:p>
            <a:pPr algn="just"/>
            <a:r>
              <a:rPr lang="es-ES_tradnl" sz="2100" b="1" i="1" dirty="0"/>
              <a:t>El agua:</a:t>
            </a:r>
            <a:r>
              <a:rPr lang="es-ES_tradnl" sz="2100" i="1" dirty="0"/>
              <a:t> </a:t>
            </a:r>
            <a:r>
              <a:rPr lang="es-ES_tradnl" sz="2100" dirty="0" smtClean="0"/>
              <a:t>Es la fuente mas común de contaminación, </a:t>
            </a:r>
            <a:r>
              <a:rPr lang="es-ES_tradnl" sz="2100" dirty="0"/>
              <a:t>especialmente en aquellos lugares donde las verduras y frutas son regadas con aguas servidas, los animales beben en ríos contaminados con deposiciones o sustancias químicas. </a:t>
            </a:r>
            <a:r>
              <a:rPr lang="es-ES_tradnl" sz="2100" dirty="0" smtClean="0">
                <a:solidFill>
                  <a:schemeClr val="accent4"/>
                </a:solidFill>
              </a:rPr>
              <a:t>Es la flora </a:t>
            </a:r>
            <a:r>
              <a:rPr lang="es-ES_tradnl" sz="2100" dirty="0">
                <a:solidFill>
                  <a:schemeClr val="accent4"/>
                </a:solidFill>
              </a:rPr>
              <a:t>propia, contaminantes fecales.</a:t>
            </a:r>
            <a:endParaRPr lang="en-US" sz="21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_tradnl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  <p:sp>
        <p:nvSpPr>
          <p:cNvPr id="5" name="AutoShape 2" descr="Resultado de imagen para manos con microorganism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010" y="179388"/>
            <a:ext cx="1772831" cy="18453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213" y="2802255"/>
            <a:ext cx="1800225" cy="25336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153" y="5335905"/>
            <a:ext cx="2274849" cy="13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70" y="5067300"/>
            <a:ext cx="2552700" cy="1790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71" y="4914274"/>
            <a:ext cx="2834231" cy="172818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0" y="1703389"/>
            <a:ext cx="9562011" cy="4723537"/>
          </a:xfrm>
        </p:spPr>
        <p:txBody>
          <a:bodyPr>
            <a:normAutofit/>
          </a:bodyPr>
          <a:lstStyle/>
          <a:p>
            <a:pPr algn="just"/>
            <a:r>
              <a:rPr lang="es-ES_tradnl" sz="2100" b="1" i="1" dirty="0"/>
              <a:t>Las plagas:</a:t>
            </a:r>
            <a:r>
              <a:rPr lang="es-ES_tradnl" sz="2100" i="1" dirty="0"/>
              <a:t> </a:t>
            </a:r>
            <a:r>
              <a:rPr lang="es-ES_tradnl" sz="2100" dirty="0"/>
              <a:t>transportan gérmenes y suciedad en sus patas y cuerpos. Están siempre donde hay alimentos y </a:t>
            </a:r>
            <a:r>
              <a:rPr lang="es-ES_tradnl" sz="2100" dirty="0" smtClean="0"/>
              <a:t>basura,</a:t>
            </a:r>
          </a:p>
          <a:p>
            <a:pPr algn="just"/>
            <a:r>
              <a:rPr lang="es-ES_tradnl" sz="2100" b="1" dirty="0" smtClean="0"/>
              <a:t>Animales </a:t>
            </a:r>
            <a:r>
              <a:rPr lang="es-ES_tradnl" sz="2100" b="1" dirty="0" err="1" smtClean="0"/>
              <a:t>Domesticos</a:t>
            </a:r>
            <a:r>
              <a:rPr lang="es-ES_tradnl" sz="2100" b="1" dirty="0" smtClean="0"/>
              <a:t>:</a:t>
            </a:r>
            <a:r>
              <a:rPr lang="es-ES_tradnl" sz="2100" dirty="0" smtClean="0"/>
              <a:t> </a:t>
            </a:r>
            <a:r>
              <a:rPr lang="es-ES_tradnl" sz="2100" dirty="0"/>
              <a:t>los pelos y plumas de </a:t>
            </a:r>
            <a:r>
              <a:rPr lang="es-ES_tradnl" sz="2100" dirty="0" smtClean="0"/>
              <a:t>animales, </a:t>
            </a:r>
            <a:r>
              <a:rPr lang="es-ES_tradnl" sz="2100" dirty="0"/>
              <a:t>aún los más limpios contienen un gran número de bacterias, siendo algunas de ellas patógenas. </a:t>
            </a:r>
            <a:endParaRPr lang="en-US" sz="2100" dirty="0"/>
          </a:p>
          <a:p>
            <a:pPr algn="just"/>
            <a:r>
              <a:rPr lang="es-ES_tradnl" sz="2100" b="1" dirty="0"/>
              <a:t>El suelo:</a:t>
            </a:r>
            <a:r>
              <a:rPr lang="es-ES_tradnl" sz="2100" dirty="0"/>
              <a:t> es un reservorio tan rico en nutrientes que muchos microorganismos y parásitos se desarrollan fácilmente en él. </a:t>
            </a:r>
            <a:endParaRPr lang="es-ES_tradnl" sz="2100" dirty="0" smtClean="0"/>
          </a:p>
          <a:p>
            <a:pPr algn="just"/>
            <a:r>
              <a:rPr lang="es-ES_tradnl" sz="2100" b="1" dirty="0" smtClean="0"/>
              <a:t>El </a:t>
            </a:r>
            <a:r>
              <a:rPr lang="es-ES_tradnl" sz="2100" b="1" dirty="0"/>
              <a:t>aire:</a:t>
            </a:r>
            <a:r>
              <a:rPr lang="es-ES_tradnl" sz="2100" dirty="0"/>
              <a:t> es un medio hostil para los microorganismos. Pero puede convertirse en un excelente medio de dispersión y transporte para ellos, especialmente a través de las corrientes de aire.</a:t>
            </a:r>
            <a:endParaRPr lang="en-US" sz="2100" dirty="0"/>
          </a:p>
          <a:p>
            <a:pPr algn="just"/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ENFERMEDADES TRANSMITIDAS POR LOS </a:t>
            </a:r>
            <a:r>
              <a:rPr lang="en-US" sz="2800" dirty="0" smtClean="0"/>
              <a:t>ALIMENTOS (ETAs)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75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1065</Words>
  <Application>Microsoft Office PowerPoint</Application>
  <PresentationFormat>Personalizado</PresentationFormat>
  <Paragraphs>91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Faceta</vt:lpstr>
      <vt:lpstr>ENFERMEDADES TRANSMITIDAS POR LOS ALIMENTOS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ENFERMEDADES TRANSMITIDAS POR LOS ALIMENTOS (ETAs)</vt:lpstr>
      <vt:lpstr>¿Cómo PREVENIMOS las ETAs?</vt:lpstr>
      <vt:lpstr>ENFERMEDADES TRANSMITIDAS POR LOS ALIMENTOS (ETAs)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TRANSMITIDAS POR LOS ALIMENTOS</dc:title>
  <dc:creator>Usuario de Windows</dc:creator>
  <cp:lastModifiedBy>NotebHome</cp:lastModifiedBy>
  <cp:revision>16</cp:revision>
  <dcterms:created xsi:type="dcterms:W3CDTF">2018-05-05T09:16:25Z</dcterms:created>
  <dcterms:modified xsi:type="dcterms:W3CDTF">2026-03-12T18:12:29Z</dcterms:modified>
</cp:coreProperties>
</file>