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11309350" cx="20104100"/>
  <p:notesSz cx="20104100" cy="11309350"/>
  <p:embeddedFontLst>
    <p:embeddedFont>
      <p:font typeface="Robo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45" roundtripDataSignature="AMtx7mg0bo2N6PcbxZd1Zb2yYQ2nH50t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4CAFEC-72BF-4529-8CB1-BB7A17DC7E07}">
  <a:tblStyle styleId="{D84CAFEC-72BF-4529-8CB1-BB7A17DC7E0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6.xml"/><Relationship Id="rId44" Type="http://schemas.openxmlformats.org/officeDocument/2006/relationships/font" Target="fonts/Roboto-boldItalic.fntdata"/><Relationship Id="rId21" Type="http://schemas.openxmlformats.org/officeDocument/2006/relationships/slide" Target="slides/slide15.xml"/><Relationship Id="rId43" Type="http://schemas.openxmlformats.org/officeDocument/2006/relationships/font" Target="fonts/Roboto-italic.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d4a475f1b2_0_0: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d4a475f1b2_0_0: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2456dcaec8_0_21: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22456dcaec8_0_21: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24544bbc6f_0_79: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24544bbc6f_0_79: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d4a475f1b2_0_34: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d4a475f1b2_0_34: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24544bbc6f_0_91: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24544bbc6f_0_91: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d3d88bbfbc_0_70: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d3d88bbfbc_0_70: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24544bbc6f_0_107: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24544bbc6f_0_107: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24544bbc6f_0_119: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24544bbc6f_0_119: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d3d88bbfbc_0_83: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2d3d88bbfbc_0_83: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d30d7d84de_0_18: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d30d7d84de_0_18: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24544bbc6f_0_132: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24544bbc6f_0_132: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d452c91a7d_0_0: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2d452c91a7d_0_0: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d4be4aab71_0_0: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2d4be4aab71_0_0: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d3fd51565f_0_18: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2d3fd51565f_0_18: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d44653b21d_0_0: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2d44653b21d_0_0: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d4a475f1b2_0_133: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2d4a475f1b2_0_133: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d4a475f1b2_0_56: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2d4a475f1b2_0_56: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d4a475f1b2_0_73: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2d4a475f1b2_0_73: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d4a475f1b2_0_86: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g2d4a475f1b2_0_86: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d4a475f1b2_0_101: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g2d4a475f1b2_0_101: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d30d7d84de_0_55: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2d30d7d84de_0_55: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d3d88bbfbc_0_0: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2d3d88bbfbc_0_0: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d4a475f1b2_0_118: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2d4a475f1b2_0_118: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d3fd51565f_0_37: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2d3fd51565f_0_37: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4: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d3d88bbfbc_0_17: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2d3d88bbfbc_0_17: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d3fd51565f_0_54: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2d3fd51565f_0_54: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d3a3f951bd_0_0: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d3a3f951bd_0_0: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d3a3f951bd_0_25: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d3a3f951bd_0_25: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2456dcaec8_0_7: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22456dcaec8_0_7: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24544bbc6f_0_1:notes"/>
          <p:cNvSpPr txBox="1"/>
          <p:nvPr>
            <p:ph idx="1" type="body"/>
          </p:nvPr>
        </p:nvSpPr>
        <p:spPr>
          <a:xfrm>
            <a:off x="2010400" y="5371925"/>
            <a:ext cx="16083300"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24544bbc6f_0_1:notes"/>
          <p:cNvSpPr/>
          <p:nvPr>
            <p:ph idx="2" type="sldImg"/>
          </p:nvPr>
        </p:nvSpPr>
        <p:spPr>
          <a:xfrm>
            <a:off x="3351350" y="848200"/>
            <a:ext cx="13403400" cy="424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6"/>
          <p:cNvSpPr txBox="1"/>
          <p:nvPr>
            <p:ph type="title"/>
          </p:nvPr>
        </p:nvSpPr>
        <p:spPr>
          <a:xfrm>
            <a:off x="5532514" y="2266892"/>
            <a:ext cx="9039070" cy="203771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6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6"/>
          <p:cNvSpPr txBox="1"/>
          <p:nvPr>
            <p:ph idx="1" type="body"/>
          </p:nvPr>
        </p:nvSpPr>
        <p:spPr>
          <a:xfrm>
            <a:off x="33018" y="2809117"/>
            <a:ext cx="20038062" cy="614553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 name="Google Shape;19;p6"/>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6"/>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 name="Shape 22"/>
        <p:cNvGrpSpPr/>
        <p:nvPr/>
      </p:nvGrpSpPr>
      <p:grpSpPr>
        <a:xfrm>
          <a:off x="0" y="0"/>
          <a:ext cx="0" cy="0"/>
          <a:chOff x="0" y="0"/>
          <a:chExt cx="0" cy="0"/>
        </a:xfrm>
      </p:grpSpPr>
      <p:sp>
        <p:nvSpPr>
          <p:cNvPr id="23" name="Google Shape;23;p7"/>
          <p:cNvSpPr txBox="1"/>
          <p:nvPr>
            <p:ph type="ctrTitle"/>
          </p:nvPr>
        </p:nvSpPr>
        <p:spPr>
          <a:xfrm>
            <a:off x="1507807" y="3505898"/>
            <a:ext cx="17088486" cy="237496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7"/>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7"/>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8" name="Shape 28"/>
        <p:cNvGrpSpPr/>
        <p:nvPr/>
      </p:nvGrpSpPr>
      <p:grpSpPr>
        <a:xfrm>
          <a:off x="0" y="0"/>
          <a:ext cx="0" cy="0"/>
          <a:chOff x="0" y="0"/>
          <a:chExt cx="0" cy="0"/>
        </a:xfrm>
      </p:grpSpPr>
      <p:sp>
        <p:nvSpPr>
          <p:cNvPr id="29" name="Google Shape;29;p8"/>
          <p:cNvSpPr txBox="1"/>
          <p:nvPr>
            <p:ph type="title"/>
          </p:nvPr>
        </p:nvSpPr>
        <p:spPr>
          <a:xfrm>
            <a:off x="5532514" y="2266892"/>
            <a:ext cx="9039070" cy="203771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6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8"/>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8"/>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8"/>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8"/>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5" name="Shape 35"/>
        <p:cNvGrpSpPr/>
        <p:nvPr/>
      </p:nvGrpSpPr>
      <p:grpSpPr>
        <a:xfrm>
          <a:off x="0" y="0"/>
          <a:ext cx="0" cy="0"/>
          <a:chOff x="0" y="0"/>
          <a:chExt cx="0" cy="0"/>
        </a:xfrm>
      </p:grpSpPr>
      <p:sp>
        <p:nvSpPr>
          <p:cNvPr id="36" name="Google Shape;36;p9"/>
          <p:cNvSpPr txBox="1"/>
          <p:nvPr>
            <p:ph type="title"/>
          </p:nvPr>
        </p:nvSpPr>
        <p:spPr>
          <a:xfrm>
            <a:off x="5532514" y="2266892"/>
            <a:ext cx="9039070" cy="203771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6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9"/>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9"/>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9"/>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0" name="Shape 40"/>
        <p:cNvGrpSpPr/>
        <p:nvPr/>
      </p:nvGrpSpPr>
      <p:grpSpPr>
        <a:xfrm>
          <a:off x="0" y="0"/>
          <a:ext cx="0" cy="0"/>
          <a:chOff x="0" y="0"/>
          <a:chExt cx="0" cy="0"/>
        </a:xfrm>
      </p:grpSpPr>
      <p:sp>
        <p:nvSpPr>
          <p:cNvPr id="41" name="Google Shape;41;p10"/>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0"/>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0"/>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E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1.jpg"/><Relationship Id="rId3" Type="http://schemas.openxmlformats.org/officeDocument/2006/relationships/image" Target="../media/image4.jpg"/><Relationship Id="rId4" Type="http://schemas.openxmlformats.org/officeDocument/2006/relationships/slideLayout" Target="../slideLayouts/slideLayout1.xml"/><Relationship Id="rId9" Type="http://schemas.openxmlformats.org/officeDocument/2006/relationships/theme" Target="../theme/theme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5"/>
          <p:cNvPicPr preferRelativeResize="0"/>
          <p:nvPr/>
        </p:nvPicPr>
        <p:blipFill rotWithShape="1">
          <a:blip r:embed="rId1">
            <a:alphaModFix/>
          </a:blip>
          <a:srcRect b="0" l="0" r="0" t="0"/>
          <a:stretch/>
        </p:blipFill>
        <p:spPr>
          <a:xfrm>
            <a:off x="0" y="0"/>
            <a:ext cx="4279283" cy="1817845"/>
          </a:xfrm>
          <a:prstGeom prst="rect">
            <a:avLst/>
          </a:prstGeom>
          <a:noFill/>
          <a:ln>
            <a:noFill/>
          </a:ln>
        </p:spPr>
      </p:pic>
      <p:pic>
        <p:nvPicPr>
          <p:cNvPr id="7" name="Google Shape;7;p5"/>
          <p:cNvPicPr preferRelativeResize="0"/>
          <p:nvPr/>
        </p:nvPicPr>
        <p:blipFill rotWithShape="1">
          <a:blip r:embed="rId2">
            <a:alphaModFix/>
          </a:blip>
          <a:srcRect b="0" l="0" r="0" t="0"/>
          <a:stretch/>
        </p:blipFill>
        <p:spPr>
          <a:xfrm>
            <a:off x="4154423" y="0"/>
            <a:ext cx="4289846" cy="1817845"/>
          </a:xfrm>
          <a:prstGeom prst="rect">
            <a:avLst/>
          </a:prstGeom>
          <a:noFill/>
          <a:ln>
            <a:noFill/>
          </a:ln>
        </p:spPr>
      </p:pic>
      <p:pic>
        <p:nvPicPr>
          <p:cNvPr id="8" name="Google Shape;8;p5"/>
          <p:cNvPicPr preferRelativeResize="0"/>
          <p:nvPr/>
        </p:nvPicPr>
        <p:blipFill rotWithShape="1">
          <a:blip r:embed="rId2">
            <a:alphaModFix/>
          </a:blip>
          <a:srcRect b="0" l="0" r="0" t="0"/>
          <a:stretch/>
        </p:blipFill>
        <p:spPr>
          <a:xfrm>
            <a:off x="8287512" y="0"/>
            <a:ext cx="4291265" cy="1817845"/>
          </a:xfrm>
          <a:prstGeom prst="rect">
            <a:avLst/>
          </a:prstGeom>
          <a:noFill/>
          <a:ln>
            <a:noFill/>
          </a:ln>
        </p:spPr>
      </p:pic>
      <p:pic>
        <p:nvPicPr>
          <p:cNvPr id="9" name="Google Shape;9;p5"/>
          <p:cNvPicPr preferRelativeResize="0"/>
          <p:nvPr/>
        </p:nvPicPr>
        <p:blipFill rotWithShape="1">
          <a:blip r:embed="rId2">
            <a:alphaModFix/>
          </a:blip>
          <a:srcRect b="0" l="0" r="0" t="0"/>
          <a:stretch/>
        </p:blipFill>
        <p:spPr>
          <a:xfrm>
            <a:off x="12452603" y="0"/>
            <a:ext cx="4291160" cy="1817845"/>
          </a:xfrm>
          <a:prstGeom prst="rect">
            <a:avLst/>
          </a:prstGeom>
          <a:noFill/>
          <a:ln>
            <a:noFill/>
          </a:ln>
        </p:spPr>
      </p:pic>
      <p:pic>
        <p:nvPicPr>
          <p:cNvPr id="10" name="Google Shape;10;p5"/>
          <p:cNvPicPr preferRelativeResize="0"/>
          <p:nvPr/>
        </p:nvPicPr>
        <p:blipFill rotWithShape="1">
          <a:blip r:embed="rId3">
            <a:alphaModFix/>
          </a:blip>
          <a:srcRect b="0" l="0" r="0" t="0"/>
          <a:stretch/>
        </p:blipFill>
        <p:spPr>
          <a:xfrm>
            <a:off x="16587215" y="0"/>
            <a:ext cx="3516883" cy="1817845"/>
          </a:xfrm>
          <a:prstGeom prst="rect">
            <a:avLst/>
          </a:prstGeom>
          <a:noFill/>
          <a:ln>
            <a:noFill/>
          </a:ln>
        </p:spPr>
      </p:pic>
      <p:sp>
        <p:nvSpPr>
          <p:cNvPr id="11" name="Google Shape;11;p5"/>
          <p:cNvSpPr txBox="1"/>
          <p:nvPr>
            <p:ph type="title"/>
          </p:nvPr>
        </p:nvSpPr>
        <p:spPr>
          <a:xfrm>
            <a:off x="5532514" y="2266892"/>
            <a:ext cx="9039070" cy="2037714"/>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6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5"/>
          <p:cNvSpPr txBox="1"/>
          <p:nvPr>
            <p:ph idx="1" type="body"/>
          </p:nvPr>
        </p:nvSpPr>
        <p:spPr>
          <a:xfrm>
            <a:off x="33018" y="2809117"/>
            <a:ext cx="20038062" cy="614553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3" name="Google Shape;13;p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5"/>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5.png"/><Relationship Id="rId6"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image" Target="../media/image22.png"/><Relationship Id="rId5" Type="http://schemas.openxmlformats.org/officeDocument/2006/relationships/image" Target="../media/image4.jpg"/><Relationship Id="rId6" Type="http://schemas.openxmlformats.org/officeDocument/2006/relationships/image" Target="../media/image33.png"/><Relationship Id="rId7" Type="http://schemas.openxmlformats.org/officeDocument/2006/relationships/image" Target="../media/image23.png"/><Relationship Id="rId8"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30.png"/><Relationship Id="rId7"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26.png"/><Relationship Id="rId7"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29.png"/><Relationship Id="rId8"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image" Target="../media/image47.jp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29.png"/><Relationship Id="rId8"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image" Target="../media/image1.jpg"/><Relationship Id="rId11" Type="http://schemas.openxmlformats.org/officeDocument/2006/relationships/hyperlink" Target="http://revistarenal.org.ar/index.php/rndt/article/download/76/519?inline=1#1" TargetMode="External"/><Relationship Id="rId10" Type="http://schemas.openxmlformats.org/officeDocument/2006/relationships/hyperlink" Target="http://revistarenal.org.ar/index.php/rndt/article/download/76/519?inline=1#1" TargetMode="External"/><Relationship Id="rId9" Type="http://schemas.openxmlformats.org/officeDocument/2006/relationships/image" Target="../media/image34.pn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29.png"/><Relationship Id="rId8"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30.png"/><Relationship Id="rId7"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32.png"/><Relationship Id="rId7" Type="http://schemas.openxmlformats.org/officeDocument/2006/relationships/image" Target="../media/image45.jpg"/><Relationship Id="rId8" Type="http://schemas.openxmlformats.org/officeDocument/2006/relationships/image" Target="../media/image4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29.png"/><Relationship Id="rId8" Type="http://schemas.openxmlformats.org/officeDocument/2006/relationships/image" Target="../media/image4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jpg"/><Relationship Id="rId4" Type="http://schemas.openxmlformats.org/officeDocument/2006/relationships/image" Target="../media/image3.jpg"/><Relationship Id="rId9" Type="http://schemas.openxmlformats.org/officeDocument/2006/relationships/image" Target="../media/image43.png"/><Relationship Id="rId5" Type="http://schemas.openxmlformats.org/officeDocument/2006/relationships/image" Target="../media/image5.png"/><Relationship Id="rId6" Type="http://schemas.openxmlformats.org/officeDocument/2006/relationships/image" Target="../media/image14.jpg"/><Relationship Id="rId7" Type="http://schemas.openxmlformats.org/officeDocument/2006/relationships/image" Target="../media/image42.png"/><Relationship Id="rId8"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5.png"/><Relationship Id="rId6" Type="http://schemas.openxmlformats.org/officeDocument/2006/relationships/image" Target="../media/image14.jpg"/><Relationship Id="rId7"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13.png"/><Relationship Id="rId7"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17.png"/><Relationship Id="rId8"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 name="Shape 47"/>
        <p:cNvGrpSpPr/>
        <p:nvPr/>
      </p:nvGrpSpPr>
      <p:grpSpPr>
        <a:xfrm>
          <a:off x="0" y="0"/>
          <a:ext cx="0" cy="0"/>
          <a:chOff x="0" y="0"/>
          <a:chExt cx="0" cy="0"/>
        </a:xfrm>
      </p:grpSpPr>
      <p:sp>
        <p:nvSpPr>
          <p:cNvPr id="48" name="Google Shape;48;p1"/>
          <p:cNvSpPr/>
          <p:nvPr/>
        </p:nvSpPr>
        <p:spPr>
          <a:xfrm>
            <a:off x="11522964" y="6191725"/>
            <a:ext cx="50800" cy="38100"/>
          </a:xfrm>
          <a:custGeom>
            <a:rect b="b" l="l" r="r" t="t"/>
            <a:pathLst>
              <a:path extrusionOk="0" h="38100" w="50800">
                <a:moveTo>
                  <a:pt x="41871" y="129"/>
                </a:moveTo>
                <a:lnTo>
                  <a:pt x="7836" y="129"/>
                </a:lnTo>
                <a:lnTo>
                  <a:pt x="-291" y="8637"/>
                </a:lnTo>
                <a:lnTo>
                  <a:pt x="-291" y="29719"/>
                </a:lnTo>
                <a:lnTo>
                  <a:pt x="7836" y="38228"/>
                </a:lnTo>
                <a:lnTo>
                  <a:pt x="41871" y="38228"/>
                </a:lnTo>
                <a:lnTo>
                  <a:pt x="49999" y="29719"/>
                </a:lnTo>
                <a:lnTo>
                  <a:pt x="49999" y="8637"/>
                </a:lnTo>
                <a:lnTo>
                  <a:pt x="41871" y="12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9" name="Google Shape;49;p1"/>
          <p:cNvGrpSpPr/>
          <p:nvPr/>
        </p:nvGrpSpPr>
        <p:grpSpPr>
          <a:xfrm>
            <a:off x="0" y="0"/>
            <a:ext cx="20104099" cy="11634403"/>
            <a:chOff x="0" y="0"/>
            <a:chExt cx="20104099" cy="11303219"/>
          </a:xfrm>
        </p:grpSpPr>
        <p:sp>
          <p:nvSpPr>
            <p:cNvPr id="50" name="Google Shape;50;p1"/>
            <p:cNvSpPr/>
            <p:nvPr/>
          </p:nvSpPr>
          <p:spPr>
            <a:xfrm>
              <a:off x="11649455" y="6115525"/>
              <a:ext cx="50800" cy="38100"/>
            </a:xfrm>
            <a:custGeom>
              <a:rect b="b" l="l" r="r" t="t"/>
              <a:pathLst>
                <a:path extrusionOk="0" h="38100" w="50800">
                  <a:moveTo>
                    <a:pt x="41614" y="131"/>
                  </a:moveTo>
                  <a:lnTo>
                    <a:pt x="8214" y="131"/>
                  </a:lnTo>
                  <a:lnTo>
                    <a:pt x="-294" y="8639"/>
                  </a:lnTo>
                  <a:lnTo>
                    <a:pt x="-294" y="29721"/>
                  </a:lnTo>
                  <a:lnTo>
                    <a:pt x="8214" y="38230"/>
                  </a:lnTo>
                  <a:lnTo>
                    <a:pt x="41614" y="38230"/>
                  </a:lnTo>
                  <a:lnTo>
                    <a:pt x="49996" y="29721"/>
                  </a:lnTo>
                  <a:lnTo>
                    <a:pt x="49996" y="8639"/>
                  </a:lnTo>
                  <a:lnTo>
                    <a:pt x="41614" y="131"/>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1" name="Google Shape;51;p1"/>
            <p:cNvPicPr preferRelativeResize="0"/>
            <p:nvPr/>
          </p:nvPicPr>
          <p:blipFill rotWithShape="1">
            <a:blip r:embed="rId3">
              <a:alphaModFix/>
            </a:blip>
            <a:srcRect b="0" l="0" r="0" t="0"/>
            <a:stretch/>
          </p:blipFill>
          <p:spPr>
            <a:xfrm>
              <a:off x="5917692" y="0"/>
              <a:ext cx="14186407" cy="11303219"/>
            </a:xfrm>
            <a:prstGeom prst="rect">
              <a:avLst/>
            </a:prstGeom>
            <a:noFill/>
            <a:ln>
              <a:noFill/>
            </a:ln>
          </p:spPr>
        </p:pic>
        <p:pic>
          <p:nvPicPr>
            <p:cNvPr id="52" name="Google Shape;52;p1"/>
            <p:cNvPicPr preferRelativeResize="0"/>
            <p:nvPr/>
          </p:nvPicPr>
          <p:blipFill rotWithShape="1">
            <a:blip r:embed="rId4">
              <a:alphaModFix/>
            </a:blip>
            <a:srcRect b="0" l="0" r="0" t="0"/>
            <a:stretch/>
          </p:blipFill>
          <p:spPr>
            <a:xfrm>
              <a:off x="0" y="0"/>
              <a:ext cx="12307512" cy="11303218"/>
            </a:xfrm>
            <a:prstGeom prst="rect">
              <a:avLst/>
            </a:prstGeom>
            <a:noFill/>
            <a:ln>
              <a:noFill/>
            </a:ln>
          </p:spPr>
        </p:pic>
      </p:grpSp>
      <p:sp>
        <p:nvSpPr>
          <p:cNvPr id="53" name="Google Shape;53;p1"/>
          <p:cNvSpPr txBox="1"/>
          <p:nvPr>
            <p:ph type="title"/>
          </p:nvPr>
        </p:nvSpPr>
        <p:spPr>
          <a:xfrm>
            <a:off x="2355850" y="331396"/>
            <a:ext cx="14478000" cy="9156000"/>
          </a:xfrm>
          <a:prstGeom prst="rect">
            <a:avLst/>
          </a:prstGeom>
          <a:noFill/>
          <a:ln>
            <a:noFill/>
          </a:ln>
        </p:spPr>
        <p:txBody>
          <a:bodyPr anchorCtr="0" anchor="t" bIns="0" lIns="0" spcFirstLastPara="1" rIns="0" wrap="square" tIns="12700">
            <a:spAutoFit/>
          </a:bodyPr>
          <a:lstStyle/>
          <a:p>
            <a:pPr indent="-1277620" lvl="0" marL="1303655" marR="5080" rtl="0" algn="ctr">
              <a:lnSpc>
                <a:spcPct val="100000"/>
              </a:lnSpc>
              <a:spcBef>
                <a:spcPts val="0"/>
              </a:spcBef>
              <a:spcAft>
                <a:spcPts val="0"/>
              </a:spcAft>
              <a:buNone/>
            </a:pPr>
            <a:r>
              <a:rPr lang="es-ES"/>
              <a:t>Informe automático de </a:t>
            </a:r>
            <a:endParaRPr/>
          </a:p>
          <a:p>
            <a:pPr indent="-1277620" lvl="0" marL="1303655" marR="5080" rtl="0" algn="ctr">
              <a:lnSpc>
                <a:spcPct val="100000"/>
              </a:lnSpc>
              <a:spcBef>
                <a:spcPts val="0"/>
              </a:spcBef>
              <a:spcAft>
                <a:spcPts val="0"/>
              </a:spcAft>
              <a:buNone/>
            </a:pPr>
            <a:r>
              <a:rPr lang="es-ES"/>
              <a:t>FILTRADO GLOMERULAR ESTIMADO</a:t>
            </a:r>
            <a:endParaRPr/>
          </a:p>
          <a:p>
            <a:pPr indent="-1277620" lvl="0" marL="1303655" marR="5080" rtl="0" algn="ctr">
              <a:lnSpc>
                <a:spcPct val="100000"/>
              </a:lnSpc>
              <a:spcBef>
                <a:spcPts val="0"/>
              </a:spcBef>
              <a:spcAft>
                <a:spcPts val="0"/>
              </a:spcAft>
              <a:buNone/>
            </a:pPr>
            <a:br>
              <a:rPr lang="es-ES"/>
            </a:br>
            <a:r>
              <a:rPr lang="es-ES"/>
              <a:t>Consenso para su implementación para la detección precoz de la ERC</a:t>
            </a:r>
            <a:br>
              <a:rPr lang="es-ES"/>
            </a:br>
            <a:br>
              <a:rPr lang="es-ES"/>
            </a:br>
            <a:r>
              <a:rPr lang="es-ES"/>
              <a:t>  </a:t>
            </a:r>
            <a:endParaRPr/>
          </a:p>
        </p:txBody>
      </p:sp>
      <p:sp>
        <p:nvSpPr>
          <p:cNvPr id="54" name="Google Shape;54;p1"/>
          <p:cNvSpPr txBox="1"/>
          <p:nvPr/>
        </p:nvSpPr>
        <p:spPr>
          <a:xfrm>
            <a:off x="4998544" y="8119393"/>
            <a:ext cx="9731100" cy="1368000"/>
          </a:xfrm>
          <a:prstGeom prst="rect">
            <a:avLst/>
          </a:prstGeom>
          <a:noFill/>
          <a:ln>
            <a:noFill/>
          </a:ln>
        </p:spPr>
        <p:txBody>
          <a:bodyPr anchorCtr="0" anchor="t" bIns="0" lIns="0" spcFirstLastPara="1" rIns="0" wrap="square" tIns="625">
            <a:spAutoFit/>
          </a:bodyPr>
          <a:lstStyle/>
          <a:p>
            <a:pPr indent="0" lvl="0" marL="12700" marR="5080" rtl="0" algn="ctr">
              <a:lnSpc>
                <a:spcPct val="101800"/>
              </a:lnSpc>
              <a:spcBef>
                <a:spcPts val="0"/>
              </a:spcBef>
              <a:spcAft>
                <a:spcPts val="0"/>
              </a:spcAft>
              <a:buNone/>
            </a:pPr>
            <a:r>
              <a:rPr b="1" lang="es-ES" sz="4400">
                <a:solidFill>
                  <a:srgbClr val="FFFFFF"/>
                </a:solidFill>
                <a:latin typeface="Arial"/>
                <a:ea typeface="Arial"/>
                <a:cs typeface="Arial"/>
                <a:sym typeface="Arial"/>
              </a:rPr>
              <a:t>Servicio de Laboratorio</a:t>
            </a:r>
            <a:endParaRPr/>
          </a:p>
          <a:p>
            <a:pPr indent="0" lvl="0" marL="12700" marR="5080" rtl="0" algn="ctr">
              <a:lnSpc>
                <a:spcPct val="101800"/>
              </a:lnSpc>
              <a:spcBef>
                <a:spcPts val="5"/>
              </a:spcBef>
              <a:spcAft>
                <a:spcPts val="0"/>
              </a:spcAft>
              <a:buNone/>
            </a:pPr>
            <a:r>
              <a:rPr b="1" lang="es-ES" sz="4400">
                <a:solidFill>
                  <a:srgbClr val="FFFFFF"/>
                </a:solidFill>
                <a:latin typeface="Arial"/>
                <a:ea typeface="Arial"/>
                <a:cs typeface="Arial"/>
                <a:sym typeface="Arial"/>
              </a:rPr>
              <a:t>Hospital Central de Pilar</a:t>
            </a:r>
            <a:endParaRPr sz="4900">
              <a:solidFill>
                <a:schemeClr val="dk1"/>
              </a:solidFill>
              <a:latin typeface="Arial"/>
              <a:ea typeface="Arial"/>
              <a:cs typeface="Arial"/>
              <a:sym typeface="Arial"/>
            </a:endParaRPr>
          </a:p>
        </p:txBody>
      </p:sp>
      <p:grpSp>
        <p:nvGrpSpPr>
          <p:cNvPr id="55" name="Google Shape;55;p1"/>
          <p:cNvGrpSpPr/>
          <p:nvPr/>
        </p:nvGrpSpPr>
        <p:grpSpPr>
          <a:xfrm>
            <a:off x="8596263" y="10283732"/>
            <a:ext cx="2535656" cy="1025610"/>
            <a:chOff x="8514588" y="9636007"/>
            <a:chExt cx="2535656" cy="1025610"/>
          </a:xfrm>
        </p:grpSpPr>
        <p:pic>
          <p:nvPicPr>
            <p:cNvPr id="56" name="Google Shape;56;p1"/>
            <p:cNvPicPr preferRelativeResize="0"/>
            <p:nvPr/>
          </p:nvPicPr>
          <p:blipFill rotWithShape="1">
            <a:blip r:embed="rId5">
              <a:alphaModFix/>
            </a:blip>
            <a:srcRect b="0" l="0" r="0" t="0"/>
            <a:stretch/>
          </p:blipFill>
          <p:spPr>
            <a:xfrm>
              <a:off x="8514588" y="9636007"/>
              <a:ext cx="917209" cy="1017989"/>
            </a:xfrm>
            <a:prstGeom prst="rect">
              <a:avLst/>
            </a:prstGeom>
            <a:noFill/>
            <a:ln>
              <a:noFill/>
            </a:ln>
          </p:spPr>
        </p:pic>
        <p:pic>
          <p:nvPicPr>
            <p:cNvPr id="57" name="Google Shape;57;p1"/>
            <p:cNvPicPr preferRelativeResize="0"/>
            <p:nvPr/>
          </p:nvPicPr>
          <p:blipFill rotWithShape="1">
            <a:blip r:embed="rId6">
              <a:alphaModFix/>
            </a:blip>
            <a:srcRect b="0" l="0" r="0" t="0"/>
            <a:stretch/>
          </p:blipFill>
          <p:spPr>
            <a:xfrm>
              <a:off x="9459468" y="10146535"/>
              <a:ext cx="1590776" cy="515082"/>
            </a:xfrm>
            <a:prstGeom prst="rect">
              <a:avLst/>
            </a:prstGeom>
            <a:noFill/>
            <a:ln>
              <a:noFill/>
            </a:ln>
          </p:spPr>
        </p:pic>
      </p:grpSp>
      <p:sp>
        <p:nvSpPr>
          <p:cNvPr id="58" name="Google Shape;58;p1"/>
          <p:cNvSpPr txBox="1"/>
          <p:nvPr/>
        </p:nvSpPr>
        <p:spPr>
          <a:xfrm>
            <a:off x="9669979" y="10283737"/>
            <a:ext cx="1903800" cy="659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s-ES" sz="2100">
                <a:solidFill>
                  <a:srgbClr val="FFFFFF"/>
                </a:solidFill>
                <a:latin typeface="Arial"/>
                <a:ea typeface="Arial"/>
                <a:cs typeface="Arial"/>
                <a:sym typeface="Arial"/>
              </a:rPr>
              <a:t>Municipio Pilar</a:t>
            </a:r>
            <a:endParaRPr sz="21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pSp>
        <p:nvGrpSpPr>
          <p:cNvPr id="190" name="Google Shape;190;g2d4a475f1b2_0_0"/>
          <p:cNvGrpSpPr/>
          <p:nvPr/>
        </p:nvGrpSpPr>
        <p:grpSpPr>
          <a:xfrm>
            <a:off x="0" y="0"/>
            <a:ext cx="20104098" cy="1817845"/>
            <a:chOff x="0" y="0"/>
            <a:chExt cx="20104098" cy="1817845"/>
          </a:xfrm>
        </p:grpSpPr>
        <p:pic>
          <p:nvPicPr>
            <p:cNvPr id="191" name="Google Shape;191;g2d4a475f1b2_0_0"/>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192" name="Google Shape;192;g2d4a475f1b2_0_0"/>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193" name="Google Shape;193;g2d4a475f1b2_0_0"/>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194" name="Google Shape;194;g2d4a475f1b2_0_0"/>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195" name="Google Shape;195;g2d4a475f1b2_0_0"/>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196" name="Google Shape;196;g2d4a475f1b2_0_0"/>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sp>
        <p:nvSpPr>
          <p:cNvPr id="197" name="Google Shape;197;g2d4a475f1b2_0_0"/>
          <p:cNvSpPr txBox="1"/>
          <p:nvPr/>
        </p:nvSpPr>
        <p:spPr>
          <a:xfrm>
            <a:off x="1505875" y="2397100"/>
            <a:ext cx="15526500" cy="101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3500">
                <a:solidFill>
                  <a:schemeClr val="dk2"/>
                </a:solidFill>
                <a:latin typeface="Verdana"/>
                <a:ea typeface="Verdana"/>
                <a:cs typeface="Verdana"/>
                <a:sym typeface="Verdana"/>
              </a:rPr>
              <a:t>FÓRMULAS DE ESTIMACIÓN DEL FILTRADO GLOMERULAR</a:t>
            </a:r>
            <a:endParaRPr b="1" sz="3500">
              <a:solidFill>
                <a:schemeClr val="dk2"/>
              </a:solidFill>
              <a:latin typeface="Verdana"/>
              <a:ea typeface="Verdana"/>
              <a:cs typeface="Verdana"/>
              <a:sym typeface="Verdana"/>
            </a:endParaRPr>
          </a:p>
          <a:p>
            <a:pPr indent="0" lvl="0" marL="0" rtl="0" algn="l">
              <a:spcBef>
                <a:spcPts val="0"/>
              </a:spcBef>
              <a:spcAft>
                <a:spcPts val="0"/>
              </a:spcAft>
              <a:buNone/>
            </a:pPr>
            <a:r>
              <a:t/>
            </a:r>
            <a:endParaRPr sz="3000">
              <a:solidFill>
                <a:schemeClr val="dk1"/>
              </a:solidFill>
            </a:endParaRPr>
          </a:p>
        </p:txBody>
      </p:sp>
      <p:sp>
        <p:nvSpPr>
          <p:cNvPr id="198" name="Google Shape;198;g2d4a475f1b2_0_0"/>
          <p:cNvSpPr txBox="1"/>
          <p:nvPr/>
        </p:nvSpPr>
        <p:spPr>
          <a:xfrm>
            <a:off x="897175" y="3415000"/>
            <a:ext cx="176955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400"/>
              <a:t>Las ecuaciones de estimación del FG </a:t>
            </a:r>
            <a:r>
              <a:rPr b="1" lang="es-ES" sz="3400">
                <a:solidFill>
                  <a:srgbClr val="0B5394"/>
                </a:solidFill>
              </a:rPr>
              <a:t>son más exactas y precisas</a:t>
            </a:r>
            <a:r>
              <a:rPr lang="es-ES" sz="3400"/>
              <a:t> que la valoración del mismo a partir de la medida exclusiva de creatinina, ya que incluyen todas las variables, y además evitan la recolección de orinas de 24 hs.</a:t>
            </a:r>
            <a:endParaRPr sz="3400"/>
          </a:p>
          <a:p>
            <a:pPr indent="0" lvl="0" marL="0" rtl="0" algn="l">
              <a:spcBef>
                <a:spcPts val="0"/>
              </a:spcBef>
              <a:spcAft>
                <a:spcPts val="0"/>
              </a:spcAft>
              <a:buNone/>
            </a:pPr>
            <a:r>
              <a:t/>
            </a:r>
            <a:endParaRPr sz="3000"/>
          </a:p>
        </p:txBody>
      </p:sp>
      <p:pic>
        <p:nvPicPr>
          <p:cNvPr id="199" name="Google Shape;199;g2d4a475f1b2_0_0"/>
          <p:cNvPicPr preferRelativeResize="0"/>
          <p:nvPr/>
        </p:nvPicPr>
        <p:blipFill>
          <a:blip r:embed="rId6">
            <a:alphaModFix/>
          </a:blip>
          <a:stretch>
            <a:fillRect/>
          </a:stretch>
        </p:blipFill>
        <p:spPr>
          <a:xfrm>
            <a:off x="17302000" y="-26"/>
            <a:ext cx="2802100" cy="1817850"/>
          </a:xfrm>
          <a:prstGeom prst="rect">
            <a:avLst/>
          </a:prstGeom>
          <a:noFill/>
          <a:ln>
            <a:noFill/>
          </a:ln>
        </p:spPr>
      </p:pic>
      <p:graphicFrame>
        <p:nvGraphicFramePr>
          <p:cNvPr id="200" name="Google Shape;200;g2d4a475f1b2_0_0"/>
          <p:cNvGraphicFramePr/>
          <p:nvPr/>
        </p:nvGraphicFramePr>
        <p:xfrm>
          <a:off x="1130325" y="7798075"/>
          <a:ext cx="3000000" cy="3000000"/>
        </p:xfrm>
        <a:graphic>
          <a:graphicData uri="http://schemas.openxmlformats.org/drawingml/2006/table">
            <a:tbl>
              <a:tblPr>
                <a:noFill/>
                <a:tableStyleId>{D84CAFEC-72BF-4529-8CB1-BB7A17DC7E07}</a:tableStyleId>
              </a:tblPr>
              <a:tblGrid>
                <a:gridCol w="3302675"/>
                <a:gridCol w="4891425"/>
                <a:gridCol w="5147725"/>
                <a:gridCol w="4857275"/>
              </a:tblGrid>
              <a:tr h="381000">
                <a:tc>
                  <a:txBody>
                    <a:bodyPr/>
                    <a:lstStyle/>
                    <a:p>
                      <a:pPr indent="0" lvl="0" marL="0" rtl="0" algn="l">
                        <a:spcBef>
                          <a:spcPts val="0"/>
                        </a:spcBef>
                        <a:spcAft>
                          <a:spcPts val="0"/>
                        </a:spcAft>
                        <a:buNone/>
                      </a:pPr>
                      <a:r>
                        <a:rPr b="1" lang="es-ES" sz="3000"/>
                        <a:t>Crea </a:t>
                      </a:r>
                      <a:r>
                        <a:rPr b="1" lang="es-ES" sz="3000">
                          <a:highlight>
                            <a:srgbClr val="00FFFF"/>
                          </a:highlight>
                        </a:rPr>
                        <a:t>1.2 mg/dl</a:t>
                      </a:r>
                      <a:endParaRPr b="1" sz="3000">
                        <a:highlight>
                          <a:srgbClr val="00FFFF"/>
                        </a:highlight>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sz="3000"/>
                    </a:p>
                  </a:txBody>
                  <a:tcPr marT="91425" marB="91425" marR="91425" marL="91425"/>
                </a:tc>
                <a:tc>
                  <a:txBody>
                    <a:bodyPr/>
                    <a:lstStyle/>
                    <a:p>
                      <a:pPr indent="0" lvl="0" marL="0" rtl="0" algn="l">
                        <a:spcBef>
                          <a:spcPts val="0"/>
                        </a:spcBef>
                        <a:spcAft>
                          <a:spcPts val="0"/>
                        </a:spcAft>
                        <a:buNone/>
                      </a:pPr>
                      <a:r>
                        <a:rPr lang="es-ES" sz="3000"/>
                        <a:t>hombre raza negra 25 años</a:t>
                      </a:r>
                      <a:endParaRPr sz="3000"/>
                    </a:p>
                  </a:txBody>
                  <a:tcPr marT="91425" marB="91425" marR="91425" marL="91425"/>
                </a:tc>
                <a:tc>
                  <a:txBody>
                    <a:bodyPr/>
                    <a:lstStyle/>
                    <a:p>
                      <a:pPr indent="0" lvl="0" marL="0" rtl="0" algn="l">
                        <a:spcBef>
                          <a:spcPts val="0"/>
                        </a:spcBef>
                        <a:spcAft>
                          <a:spcPts val="0"/>
                        </a:spcAft>
                        <a:buNone/>
                      </a:pPr>
                      <a:r>
                        <a:rPr lang="es-ES" sz="3000"/>
                        <a:t>hombre raza blanca 55 años</a:t>
                      </a:r>
                      <a:endParaRPr sz="3000"/>
                    </a:p>
                  </a:txBody>
                  <a:tcPr marT="91425" marB="91425" marR="91425" marL="91425"/>
                </a:tc>
                <a:tc>
                  <a:txBody>
                    <a:bodyPr/>
                    <a:lstStyle/>
                    <a:p>
                      <a:pPr indent="0" lvl="0" marL="0" rtl="0" algn="l">
                        <a:spcBef>
                          <a:spcPts val="0"/>
                        </a:spcBef>
                        <a:spcAft>
                          <a:spcPts val="0"/>
                        </a:spcAft>
                        <a:buNone/>
                      </a:pPr>
                      <a:r>
                        <a:rPr lang="es-ES" sz="3000"/>
                        <a:t>mujer raza blanca 80 años</a:t>
                      </a:r>
                      <a:endParaRPr sz="3000"/>
                    </a:p>
                  </a:txBody>
                  <a:tcPr marT="91425" marB="91425" marR="91425" marL="91425"/>
                </a:tc>
              </a:tr>
              <a:tr h="381000">
                <a:tc>
                  <a:txBody>
                    <a:bodyPr/>
                    <a:lstStyle/>
                    <a:p>
                      <a:pPr indent="0" lvl="0" marL="0" rtl="0" algn="l">
                        <a:spcBef>
                          <a:spcPts val="0"/>
                        </a:spcBef>
                        <a:spcAft>
                          <a:spcPts val="0"/>
                        </a:spcAft>
                        <a:buNone/>
                      </a:pPr>
                      <a:r>
                        <a:rPr b="1" lang="es-ES" sz="3000"/>
                        <a:t>FGe</a:t>
                      </a:r>
                      <a:endParaRPr b="1" sz="3000"/>
                    </a:p>
                  </a:txBody>
                  <a:tcPr marT="91425" marB="91425" marR="91425" marL="91425"/>
                </a:tc>
                <a:tc>
                  <a:txBody>
                    <a:bodyPr/>
                    <a:lstStyle/>
                    <a:p>
                      <a:pPr indent="-85725" lvl="0" marL="0" rtl="0" algn="ctr">
                        <a:spcBef>
                          <a:spcPts val="0"/>
                        </a:spcBef>
                        <a:spcAft>
                          <a:spcPts val="0"/>
                        </a:spcAft>
                        <a:buNone/>
                      </a:pPr>
                      <a:r>
                        <a:rPr b="1" lang="es-ES" sz="3000"/>
                        <a:t>97 ml/min/1.73 m</a:t>
                      </a:r>
                      <a:r>
                        <a:rPr b="1" baseline="30000" lang="es-ES" sz="3400"/>
                        <a:t>2</a:t>
                      </a:r>
                      <a:endParaRPr b="1" baseline="30000" sz="3400"/>
                    </a:p>
                  </a:txBody>
                  <a:tcPr marT="91425" marB="91425" marR="91425" marL="91425"/>
                </a:tc>
                <a:tc>
                  <a:txBody>
                    <a:bodyPr/>
                    <a:lstStyle/>
                    <a:p>
                      <a:pPr indent="0" lvl="0" marL="0" rtl="0" algn="ctr">
                        <a:spcBef>
                          <a:spcPts val="0"/>
                        </a:spcBef>
                        <a:spcAft>
                          <a:spcPts val="0"/>
                        </a:spcAft>
                        <a:buNone/>
                      </a:pPr>
                      <a:r>
                        <a:rPr b="1" lang="es-ES" sz="3000"/>
                        <a:t>68</a:t>
                      </a:r>
                      <a:endParaRPr b="1" sz="3000"/>
                    </a:p>
                  </a:txBody>
                  <a:tcPr marT="91425" marB="91425" marR="91425" marL="91425"/>
                </a:tc>
                <a:tc>
                  <a:txBody>
                    <a:bodyPr/>
                    <a:lstStyle/>
                    <a:p>
                      <a:pPr indent="0" lvl="0" marL="0" rtl="0" algn="ctr">
                        <a:spcBef>
                          <a:spcPts val="0"/>
                        </a:spcBef>
                        <a:spcAft>
                          <a:spcPts val="0"/>
                        </a:spcAft>
                        <a:buNone/>
                      </a:pPr>
                      <a:r>
                        <a:rPr b="1" lang="es-ES" sz="3000"/>
                        <a:t>43</a:t>
                      </a:r>
                      <a:endParaRPr b="1" sz="3000"/>
                    </a:p>
                  </a:txBody>
                  <a:tcPr marT="91425" marB="91425" marR="91425" marL="91425"/>
                </a:tc>
              </a:tr>
              <a:tr h="424925">
                <a:tc>
                  <a:txBody>
                    <a:bodyPr/>
                    <a:lstStyle/>
                    <a:p>
                      <a:pPr indent="0" lvl="0" marL="0" rtl="0" algn="l">
                        <a:spcBef>
                          <a:spcPts val="0"/>
                        </a:spcBef>
                        <a:spcAft>
                          <a:spcPts val="0"/>
                        </a:spcAft>
                        <a:buNone/>
                      </a:pPr>
                      <a:r>
                        <a:rPr lang="es-ES" sz="3000"/>
                        <a:t>Función renal</a:t>
                      </a:r>
                      <a:endParaRPr sz="3000"/>
                    </a:p>
                  </a:txBody>
                  <a:tcPr marT="91425" marB="91425" marR="91425" marL="91425"/>
                </a:tc>
                <a:tc>
                  <a:txBody>
                    <a:bodyPr/>
                    <a:lstStyle/>
                    <a:p>
                      <a:pPr indent="0" lvl="0" marL="0" rtl="0" algn="l">
                        <a:spcBef>
                          <a:spcPts val="0"/>
                        </a:spcBef>
                        <a:spcAft>
                          <a:spcPts val="0"/>
                        </a:spcAft>
                        <a:buNone/>
                      </a:pPr>
                      <a:r>
                        <a:rPr lang="es-ES" sz="3000"/>
                        <a:t>Normal o Estadío 1 ERC</a:t>
                      </a:r>
                      <a:endParaRPr sz="3000"/>
                    </a:p>
                  </a:txBody>
                  <a:tcPr marT="91425" marB="91425" marR="91425" marL="91425"/>
                </a:tc>
                <a:tc>
                  <a:txBody>
                    <a:bodyPr/>
                    <a:lstStyle/>
                    <a:p>
                      <a:pPr indent="0" lvl="0" marL="0" rtl="0" algn="ctr">
                        <a:spcBef>
                          <a:spcPts val="0"/>
                        </a:spcBef>
                        <a:spcAft>
                          <a:spcPts val="0"/>
                        </a:spcAft>
                        <a:buNone/>
                      </a:pPr>
                      <a:r>
                        <a:rPr lang="es-ES" sz="3000"/>
                        <a:t>Estadío 2 de ERC</a:t>
                      </a:r>
                      <a:endParaRPr sz="3000"/>
                    </a:p>
                  </a:txBody>
                  <a:tcPr marT="91425" marB="91425" marR="91425" marL="91425"/>
                </a:tc>
                <a:tc>
                  <a:txBody>
                    <a:bodyPr/>
                    <a:lstStyle/>
                    <a:p>
                      <a:pPr indent="0" lvl="0" marL="0" rtl="0" algn="ctr">
                        <a:spcBef>
                          <a:spcPts val="0"/>
                        </a:spcBef>
                        <a:spcAft>
                          <a:spcPts val="0"/>
                        </a:spcAft>
                        <a:buNone/>
                      </a:pPr>
                      <a:r>
                        <a:rPr lang="es-ES" sz="3000"/>
                        <a:t>Estadío 3 de ERC</a:t>
                      </a:r>
                      <a:endParaRPr sz="3000"/>
                    </a:p>
                  </a:txBody>
                  <a:tcPr marT="91425" marB="91425" marR="91425" marL="91425"/>
                </a:tc>
              </a:tr>
            </a:tbl>
          </a:graphicData>
        </a:graphic>
      </p:graphicFrame>
      <p:pic>
        <p:nvPicPr>
          <p:cNvPr id="201" name="Google Shape;201;g2d4a475f1b2_0_0"/>
          <p:cNvPicPr preferRelativeResize="0"/>
          <p:nvPr/>
        </p:nvPicPr>
        <p:blipFill>
          <a:blip r:embed="rId7">
            <a:alphaModFix/>
          </a:blip>
          <a:stretch>
            <a:fillRect/>
          </a:stretch>
        </p:blipFill>
        <p:spPr>
          <a:xfrm>
            <a:off x="5439425" y="5803925"/>
            <a:ext cx="3132858" cy="2357150"/>
          </a:xfrm>
          <a:prstGeom prst="rect">
            <a:avLst/>
          </a:prstGeom>
          <a:noFill/>
          <a:ln>
            <a:noFill/>
          </a:ln>
        </p:spPr>
      </p:pic>
      <p:pic>
        <p:nvPicPr>
          <p:cNvPr id="202" name="Google Shape;202;g2d4a475f1b2_0_0"/>
          <p:cNvPicPr preferRelativeResize="0"/>
          <p:nvPr/>
        </p:nvPicPr>
        <p:blipFill>
          <a:blip r:embed="rId8">
            <a:alphaModFix/>
          </a:blip>
          <a:stretch>
            <a:fillRect/>
          </a:stretch>
        </p:blipFill>
        <p:spPr>
          <a:xfrm>
            <a:off x="10130600" y="5803928"/>
            <a:ext cx="3542150" cy="2357150"/>
          </a:xfrm>
          <a:prstGeom prst="rect">
            <a:avLst/>
          </a:prstGeom>
          <a:noFill/>
          <a:ln>
            <a:noFill/>
          </a:ln>
        </p:spPr>
      </p:pic>
      <p:pic>
        <p:nvPicPr>
          <p:cNvPr id="203" name="Google Shape;203;g2d4a475f1b2_0_0"/>
          <p:cNvPicPr preferRelativeResize="0"/>
          <p:nvPr/>
        </p:nvPicPr>
        <p:blipFill rotWithShape="1">
          <a:blip r:embed="rId9">
            <a:alphaModFix/>
          </a:blip>
          <a:srcRect b="9942" l="16235" r="9491" t="0"/>
          <a:stretch/>
        </p:blipFill>
        <p:spPr>
          <a:xfrm>
            <a:off x="15350681" y="5803925"/>
            <a:ext cx="3031320" cy="2357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pSp>
        <p:nvGrpSpPr>
          <p:cNvPr id="208" name="Google Shape;208;g22456dcaec8_0_21"/>
          <p:cNvGrpSpPr/>
          <p:nvPr/>
        </p:nvGrpSpPr>
        <p:grpSpPr>
          <a:xfrm>
            <a:off x="0" y="0"/>
            <a:ext cx="20104098" cy="1817845"/>
            <a:chOff x="0" y="0"/>
            <a:chExt cx="20104098" cy="1817845"/>
          </a:xfrm>
        </p:grpSpPr>
        <p:pic>
          <p:nvPicPr>
            <p:cNvPr id="209" name="Google Shape;209;g22456dcaec8_0_21"/>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210" name="Google Shape;210;g22456dcaec8_0_21"/>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211" name="Google Shape;211;g22456dcaec8_0_21"/>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212" name="Google Shape;212;g22456dcaec8_0_21"/>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213" name="Google Shape;213;g22456dcaec8_0_21"/>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214" name="Google Shape;214;g22456dcaec8_0_21"/>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pic>
        <p:nvPicPr>
          <p:cNvPr id="215" name="Google Shape;215;g22456dcaec8_0_21"/>
          <p:cNvPicPr preferRelativeResize="0"/>
          <p:nvPr/>
        </p:nvPicPr>
        <p:blipFill rotWithShape="1">
          <a:blip r:embed="rId6">
            <a:alphaModFix/>
          </a:blip>
          <a:srcRect b="0" l="0" r="0" t="0"/>
          <a:stretch/>
        </p:blipFill>
        <p:spPr>
          <a:xfrm>
            <a:off x="17887051" y="9845675"/>
            <a:ext cx="917209" cy="1017989"/>
          </a:xfrm>
          <a:prstGeom prst="rect">
            <a:avLst/>
          </a:prstGeom>
          <a:noFill/>
          <a:ln>
            <a:noFill/>
          </a:ln>
        </p:spPr>
      </p:pic>
      <p:sp>
        <p:nvSpPr>
          <p:cNvPr id="216" name="Google Shape;216;g22456dcaec8_0_21"/>
          <p:cNvSpPr txBox="1"/>
          <p:nvPr/>
        </p:nvSpPr>
        <p:spPr>
          <a:xfrm>
            <a:off x="1471700" y="2772950"/>
            <a:ext cx="15526500" cy="101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3500">
                <a:solidFill>
                  <a:schemeClr val="dk2"/>
                </a:solidFill>
                <a:latin typeface="Verdana"/>
                <a:ea typeface="Verdana"/>
                <a:cs typeface="Verdana"/>
                <a:sym typeface="Verdana"/>
              </a:rPr>
              <a:t>FÓRMULAS DE ESTIMACIÓN DEL FILTRADO GLOMERULAR</a:t>
            </a:r>
            <a:endParaRPr b="1" sz="3500">
              <a:solidFill>
                <a:schemeClr val="dk2"/>
              </a:solidFill>
              <a:latin typeface="Verdana"/>
              <a:ea typeface="Verdana"/>
              <a:cs typeface="Verdana"/>
              <a:sym typeface="Verdana"/>
            </a:endParaRPr>
          </a:p>
          <a:p>
            <a:pPr indent="0" lvl="0" marL="0" rtl="0" algn="l">
              <a:spcBef>
                <a:spcPts val="0"/>
              </a:spcBef>
              <a:spcAft>
                <a:spcPts val="0"/>
              </a:spcAft>
              <a:buNone/>
            </a:pPr>
            <a:r>
              <a:t/>
            </a:r>
            <a:endParaRPr sz="3000">
              <a:solidFill>
                <a:schemeClr val="dk1"/>
              </a:solidFill>
            </a:endParaRPr>
          </a:p>
        </p:txBody>
      </p:sp>
      <p:pic>
        <p:nvPicPr>
          <p:cNvPr id="217" name="Google Shape;217;g22456dcaec8_0_21"/>
          <p:cNvPicPr preferRelativeResize="0"/>
          <p:nvPr/>
        </p:nvPicPr>
        <p:blipFill>
          <a:blip r:embed="rId7">
            <a:alphaModFix/>
          </a:blip>
          <a:stretch>
            <a:fillRect/>
          </a:stretch>
        </p:blipFill>
        <p:spPr>
          <a:xfrm>
            <a:off x="17302000" y="-26"/>
            <a:ext cx="2802100" cy="1817850"/>
          </a:xfrm>
          <a:prstGeom prst="rect">
            <a:avLst/>
          </a:prstGeom>
          <a:noFill/>
          <a:ln>
            <a:noFill/>
          </a:ln>
        </p:spPr>
      </p:pic>
      <p:sp>
        <p:nvSpPr>
          <p:cNvPr id="218" name="Google Shape;218;g22456dcaec8_0_21"/>
          <p:cNvSpPr txBox="1"/>
          <p:nvPr/>
        </p:nvSpPr>
        <p:spPr>
          <a:xfrm>
            <a:off x="1604500" y="3991350"/>
            <a:ext cx="16128300" cy="552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700">
                <a:solidFill>
                  <a:schemeClr val="dk1"/>
                </a:solidFill>
              </a:rPr>
              <a:t>Entonces, según el consenso:</a:t>
            </a:r>
            <a:endParaRPr sz="3700">
              <a:solidFill>
                <a:schemeClr val="dk1"/>
              </a:solidFill>
            </a:endParaRPr>
          </a:p>
          <a:p>
            <a:pPr indent="0" lvl="0" marL="0" rtl="0" algn="l">
              <a:spcBef>
                <a:spcPts val="0"/>
              </a:spcBef>
              <a:spcAft>
                <a:spcPts val="0"/>
              </a:spcAft>
              <a:buNone/>
            </a:pPr>
            <a:r>
              <a:rPr b="1" lang="es-ES" sz="3200">
                <a:solidFill>
                  <a:schemeClr val="dk1"/>
                </a:solidFill>
              </a:rPr>
              <a:t>Programa Nacional de Abordaje Integral de enfermedades renales</a:t>
            </a:r>
            <a:r>
              <a:rPr lang="es-ES" sz="3200">
                <a:solidFill>
                  <a:schemeClr val="dk1"/>
                </a:solidFill>
              </a:rPr>
              <a:t> </a:t>
            </a:r>
            <a:endParaRPr sz="3200">
              <a:solidFill>
                <a:schemeClr val="dk1"/>
              </a:solidFill>
            </a:endParaRPr>
          </a:p>
          <a:p>
            <a:pPr indent="0" lvl="0" marL="0" rtl="0" algn="l">
              <a:spcBef>
                <a:spcPts val="0"/>
              </a:spcBef>
              <a:spcAft>
                <a:spcPts val="0"/>
              </a:spcAft>
              <a:buClr>
                <a:schemeClr val="dk1"/>
              </a:buClr>
              <a:buSzPts val="1100"/>
              <a:buFont typeface="Arial"/>
              <a:buNone/>
            </a:pPr>
            <a:r>
              <a:rPr lang="es-ES" sz="3200">
                <a:solidFill>
                  <a:schemeClr val="dk1"/>
                </a:solidFill>
              </a:rPr>
              <a:t>Min. Salud de la Nación - Resolución 1348 - junio 2023</a:t>
            </a:r>
            <a:endParaRPr sz="3200">
              <a:solidFill>
                <a:schemeClr val="dk1"/>
              </a:solidFill>
            </a:endParaRPr>
          </a:p>
          <a:p>
            <a:pPr indent="0" lvl="0" marL="0" rtl="0" algn="l">
              <a:spcBef>
                <a:spcPts val="0"/>
              </a:spcBef>
              <a:spcAft>
                <a:spcPts val="0"/>
              </a:spcAft>
              <a:buNone/>
            </a:pPr>
            <a:r>
              <a:t/>
            </a:r>
            <a:endParaRPr sz="4100">
              <a:solidFill>
                <a:schemeClr val="dk1"/>
              </a:solidFill>
            </a:endParaRPr>
          </a:p>
          <a:p>
            <a:pPr indent="-488950" lvl="0" marL="457200" rtl="0" algn="l">
              <a:spcBef>
                <a:spcPts val="0"/>
              </a:spcBef>
              <a:spcAft>
                <a:spcPts val="0"/>
              </a:spcAft>
              <a:buClr>
                <a:schemeClr val="dk1"/>
              </a:buClr>
              <a:buSzPts val="4100"/>
              <a:buChar char="●"/>
            </a:pPr>
            <a:r>
              <a:rPr lang="es-ES" sz="4100">
                <a:solidFill>
                  <a:schemeClr val="dk1"/>
                </a:solidFill>
              </a:rPr>
              <a:t>1) </a:t>
            </a:r>
            <a:r>
              <a:rPr b="1" lang="es-ES" sz="4100">
                <a:solidFill>
                  <a:schemeClr val="dk2"/>
                </a:solidFill>
              </a:rPr>
              <a:t>qué ecuación</a:t>
            </a:r>
            <a:r>
              <a:rPr lang="es-ES" sz="4100">
                <a:solidFill>
                  <a:schemeClr val="dk1"/>
                </a:solidFill>
              </a:rPr>
              <a:t> debo utilizar ?</a:t>
            </a:r>
            <a:endParaRPr sz="4100">
              <a:solidFill>
                <a:schemeClr val="dk1"/>
              </a:solidFill>
            </a:endParaRPr>
          </a:p>
          <a:p>
            <a:pPr indent="0" lvl="0" marL="457200" rtl="0" algn="l">
              <a:spcBef>
                <a:spcPts val="0"/>
              </a:spcBef>
              <a:spcAft>
                <a:spcPts val="0"/>
              </a:spcAft>
              <a:buNone/>
            </a:pPr>
            <a:r>
              <a:t/>
            </a:r>
            <a:endParaRPr sz="4100">
              <a:solidFill>
                <a:schemeClr val="dk1"/>
              </a:solidFill>
            </a:endParaRPr>
          </a:p>
          <a:p>
            <a:pPr indent="-488950" lvl="0" marL="457200" rtl="0" algn="l">
              <a:spcBef>
                <a:spcPts val="0"/>
              </a:spcBef>
              <a:spcAft>
                <a:spcPts val="0"/>
              </a:spcAft>
              <a:buClr>
                <a:schemeClr val="dk1"/>
              </a:buClr>
              <a:buSzPts val="4100"/>
              <a:buChar char="●"/>
            </a:pPr>
            <a:r>
              <a:rPr lang="es-ES" sz="4100">
                <a:solidFill>
                  <a:schemeClr val="dk1"/>
                </a:solidFill>
              </a:rPr>
              <a:t>2) </a:t>
            </a:r>
            <a:r>
              <a:rPr b="1" lang="es-ES" sz="4100">
                <a:solidFill>
                  <a:schemeClr val="dk2"/>
                </a:solidFill>
              </a:rPr>
              <a:t>cuándo</a:t>
            </a:r>
            <a:r>
              <a:rPr lang="es-ES" sz="4100">
                <a:solidFill>
                  <a:schemeClr val="dk1"/>
                </a:solidFill>
              </a:rPr>
              <a:t> debo informar el FGe ?</a:t>
            </a:r>
            <a:endParaRPr sz="4100">
              <a:solidFill>
                <a:schemeClr val="dk1"/>
              </a:solidFill>
            </a:endParaRPr>
          </a:p>
          <a:p>
            <a:pPr indent="0" lvl="0" marL="457200" rtl="0" algn="l">
              <a:spcBef>
                <a:spcPts val="0"/>
              </a:spcBef>
              <a:spcAft>
                <a:spcPts val="0"/>
              </a:spcAft>
              <a:buNone/>
            </a:pPr>
            <a:r>
              <a:t/>
            </a:r>
            <a:endParaRPr sz="4100">
              <a:solidFill>
                <a:schemeClr val="dk1"/>
              </a:solidFill>
            </a:endParaRPr>
          </a:p>
          <a:p>
            <a:pPr indent="-488950" lvl="0" marL="457200" rtl="0" algn="l">
              <a:spcBef>
                <a:spcPts val="0"/>
              </a:spcBef>
              <a:spcAft>
                <a:spcPts val="0"/>
              </a:spcAft>
              <a:buClr>
                <a:schemeClr val="dk1"/>
              </a:buClr>
              <a:buSzPts val="4100"/>
              <a:buChar char="●"/>
            </a:pPr>
            <a:r>
              <a:rPr lang="es-ES" sz="4100">
                <a:solidFill>
                  <a:schemeClr val="dk1"/>
                </a:solidFill>
              </a:rPr>
              <a:t>3) </a:t>
            </a:r>
            <a:r>
              <a:rPr b="1" lang="es-ES" sz="4100">
                <a:solidFill>
                  <a:schemeClr val="dk2"/>
                </a:solidFill>
              </a:rPr>
              <a:t>cómo</a:t>
            </a:r>
            <a:r>
              <a:rPr lang="es-ES" sz="4100">
                <a:solidFill>
                  <a:schemeClr val="dk1"/>
                </a:solidFill>
              </a:rPr>
              <a:t> debo informarlo?</a:t>
            </a:r>
            <a:endParaRPr sz="2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grpSp>
        <p:nvGrpSpPr>
          <p:cNvPr id="223" name="Google Shape;223;g224544bbc6f_0_79"/>
          <p:cNvGrpSpPr/>
          <p:nvPr/>
        </p:nvGrpSpPr>
        <p:grpSpPr>
          <a:xfrm>
            <a:off x="0" y="0"/>
            <a:ext cx="20104098" cy="1817845"/>
            <a:chOff x="0" y="0"/>
            <a:chExt cx="20104098" cy="1817845"/>
          </a:xfrm>
        </p:grpSpPr>
        <p:pic>
          <p:nvPicPr>
            <p:cNvPr id="224" name="Google Shape;224;g224544bbc6f_0_79"/>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225" name="Google Shape;225;g224544bbc6f_0_79"/>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226" name="Google Shape;226;g224544bbc6f_0_79"/>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227" name="Google Shape;227;g224544bbc6f_0_79"/>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228" name="Google Shape;228;g224544bbc6f_0_79"/>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229" name="Google Shape;229;g224544bbc6f_0_79"/>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sp>
        <p:nvSpPr>
          <p:cNvPr id="230" name="Google Shape;230;g224544bbc6f_0_79"/>
          <p:cNvSpPr txBox="1"/>
          <p:nvPr/>
        </p:nvSpPr>
        <p:spPr>
          <a:xfrm>
            <a:off x="190500" y="1981300"/>
            <a:ext cx="19716900" cy="7095900"/>
          </a:xfrm>
          <a:prstGeom prst="rect">
            <a:avLst/>
          </a:prstGeom>
          <a:noFill/>
          <a:ln>
            <a:noFill/>
          </a:ln>
        </p:spPr>
        <p:txBody>
          <a:bodyPr anchorCtr="0" anchor="t" bIns="91425" lIns="91425" spcFirstLastPara="1" rIns="91425" wrap="square" tIns="91425">
            <a:spAutoFit/>
          </a:bodyPr>
          <a:lstStyle/>
          <a:p>
            <a:pPr indent="-469900" lvl="0" marL="457200" rtl="0" algn="l">
              <a:spcBef>
                <a:spcPts val="0"/>
              </a:spcBef>
              <a:spcAft>
                <a:spcPts val="0"/>
              </a:spcAft>
              <a:buClr>
                <a:schemeClr val="lt1"/>
              </a:buClr>
              <a:buSzPts val="3800"/>
              <a:buChar char="●"/>
            </a:pPr>
            <a:r>
              <a:rPr b="1" lang="es-ES" sz="3800">
                <a:solidFill>
                  <a:schemeClr val="lt1"/>
                </a:solidFill>
                <a:highlight>
                  <a:schemeClr val="accent1"/>
                </a:highlight>
              </a:rPr>
              <a:t>1) qué ecuación debo utilizar ?</a:t>
            </a:r>
            <a:endParaRPr b="1" sz="3800">
              <a:solidFill>
                <a:schemeClr val="lt1"/>
              </a:solidFill>
              <a:highlight>
                <a:schemeClr val="accent1"/>
              </a:highlight>
            </a:endParaRPr>
          </a:p>
          <a:p>
            <a:pPr indent="0" lvl="0" marL="0" rtl="0" algn="l">
              <a:spcBef>
                <a:spcPts val="0"/>
              </a:spcBef>
              <a:spcAft>
                <a:spcPts val="0"/>
              </a:spcAft>
              <a:buClr>
                <a:schemeClr val="dk1"/>
              </a:buClr>
              <a:buSzPts val="1100"/>
              <a:buFont typeface="Arial"/>
              <a:buNone/>
            </a:pPr>
            <a:r>
              <a:t/>
            </a:r>
            <a:endParaRPr sz="3000">
              <a:solidFill>
                <a:schemeClr val="dk1"/>
              </a:solidFill>
            </a:endParaRPr>
          </a:p>
          <a:p>
            <a:pPr indent="0" lvl="0" marL="0" rtl="0" algn="l">
              <a:spcBef>
                <a:spcPts val="0"/>
              </a:spcBef>
              <a:spcAft>
                <a:spcPts val="0"/>
              </a:spcAft>
              <a:buClr>
                <a:schemeClr val="dk1"/>
              </a:buClr>
              <a:buSzPts val="1100"/>
              <a:buFont typeface="Arial"/>
              <a:buNone/>
            </a:pPr>
            <a:r>
              <a:rPr lang="es-ES" sz="3000">
                <a:solidFill>
                  <a:schemeClr val="dk1"/>
                </a:solidFill>
              </a:rPr>
              <a:t>		</a:t>
            </a:r>
            <a:r>
              <a:rPr b="1" lang="es-ES" sz="3000">
                <a:solidFill>
                  <a:srgbClr val="0B5394"/>
                </a:solidFill>
              </a:rPr>
              <a:t>DEPENDE del método de creatinina </a:t>
            </a:r>
            <a:r>
              <a:rPr lang="es-ES" sz="3000">
                <a:solidFill>
                  <a:schemeClr val="dk1"/>
                </a:solidFill>
              </a:rPr>
              <a:t>que se utiliza en el laboratorio; si es trazable o nó al IDMS (espectroscopía de masa con dilución isotópica)</a:t>
            </a:r>
            <a:endParaRPr sz="3000">
              <a:solidFill>
                <a:schemeClr val="dk1"/>
              </a:solidFill>
            </a:endParaRPr>
          </a:p>
          <a:p>
            <a:pPr indent="0" lvl="0" marL="0" rtl="0" algn="l">
              <a:spcBef>
                <a:spcPts val="0"/>
              </a:spcBef>
              <a:spcAft>
                <a:spcPts val="0"/>
              </a:spcAft>
              <a:buNone/>
            </a:pPr>
            <a:r>
              <a:rPr lang="es-ES" sz="3000">
                <a:solidFill>
                  <a:schemeClr val="dk1"/>
                </a:solidFill>
              </a:rPr>
              <a:t>			</a:t>
            </a:r>
            <a:endParaRPr sz="3000">
              <a:solidFill>
                <a:schemeClr val="dk1"/>
              </a:solidFill>
            </a:endParaRPr>
          </a:p>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rPr lang="es-ES" sz="3000">
                <a:solidFill>
                  <a:schemeClr val="dk1"/>
                </a:solidFill>
              </a:rPr>
              <a:t>si NO es trazable             MDRD-4    </a:t>
            </a:r>
            <a:endParaRPr sz="3000">
              <a:solidFill>
                <a:schemeClr val="dk1"/>
              </a:solidFill>
            </a:endParaRPr>
          </a:p>
          <a:p>
            <a:pPr indent="0" lvl="0" marL="0" rtl="0" algn="l">
              <a:spcBef>
                <a:spcPts val="0"/>
              </a:spcBef>
              <a:spcAft>
                <a:spcPts val="0"/>
              </a:spcAft>
              <a:buNone/>
            </a:pPr>
            <a:r>
              <a:rPr lang="es-ES" sz="1800">
                <a:solidFill>
                  <a:schemeClr val="dk1"/>
                </a:solidFill>
                <a:latin typeface="Georgia"/>
                <a:ea typeface="Georgia"/>
                <a:cs typeface="Georgia"/>
                <a:sym typeface="Georgia"/>
              </a:rPr>
              <a:t>                                                    </a:t>
            </a:r>
            <a:endParaRPr sz="18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s-ES" sz="1800">
                <a:solidFill>
                  <a:schemeClr val="dk1"/>
                </a:solidFill>
                <a:latin typeface="Georgia"/>
                <a:ea typeface="Georgia"/>
                <a:cs typeface="Georgia"/>
                <a:sym typeface="Georgia"/>
              </a:rPr>
              <a:t>                                                       Modification of Diet in Renal Disease </a:t>
            </a:r>
            <a:endParaRPr sz="3000">
              <a:solidFill>
                <a:schemeClr val="dk1"/>
              </a:solidFill>
            </a:endParaRPr>
          </a:p>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rPr lang="es-ES" sz="3000">
                <a:solidFill>
                  <a:schemeClr val="dk1"/>
                </a:solidFill>
              </a:rPr>
              <a:t>	si ES trazable             CKD-EPI         </a:t>
            </a:r>
            <a:endParaRPr sz="3000">
              <a:solidFill>
                <a:schemeClr val="dk1"/>
              </a:solidFill>
            </a:endParaRPr>
          </a:p>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rPr lang="es-ES" sz="1500">
                <a:solidFill>
                  <a:srgbClr val="505050"/>
                </a:solidFill>
              </a:rPr>
              <a:t>                                                                                                           </a:t>
            </a:r>
            <a:endParaRPr sz="3000">
              <a:solidFill>
                <a:schemeClr val="dk1"/>
              </a:solidFill>
            </a:endParaRPr>
          </a:p>
          <a:p>
            <a:pPr indent="0" lvl="0" marL="0" rtl="0" algn="l">
              <a:spcBef>
                <a:spcPts val="0"/>
              </a:spcBef>
              <a:spcAft>
                <a:spcPts val="0"/>
              </a:spcAft>
              <a:buClr>
                <a:schemeClr val="dk1"/>
              </a:buClr>
              <a:buSzPts val="1100"/>
              <a:buFont typeface="Arial"/>
              <a:buNone/>
            </a:pPr>
            <a:r>
              <a:t/>
            </a:r>
            <a:endParaRPr sz="3000">
              <a:solidFill>
                <a:schemeClr val="dk1"/>
              </a:solidFill>
            </a:endParaRPr>
          </a:p>
        </p:txBody>
      </p:sp>
      <p:pic>
        <p:nvPicPr>
          <p:cNvPr id="231" name="Google Shape;231;g224544bbc6f_0_79"/>
          <p:cNvPicPr preferRelativeResize="0"/>
          <p:nvPr/>
        </p:nvPicPr>
        <p:blipFill rotWithShape="1">
          <a:blip r:embed="rId6">
            <a:alphaModFix/>
          </a:blip>
          <a:srcRect b="18746" l="23194" r="39152" t="41520"/>
          <a:stretch/>
        </p:blipFill>
        <p:spPr>
          <a:xfrm>
            <a:off x="7363050" y="4080625"/>
            <a:ext cx="10616573" cy="5886451"/>
          </a:xfrm>
          <a:prstGeom prst="rect">
            <a:avLst/>
          </a:prstGeom>
          <a:noFill/>
          <a:ln>
            <a:noFill/>
          </a:ln>
        </p:spPr>
      </p:pic>
      <p:sp>
        <p:nvSpPr>
          <p:cNvPr id="232" name="Google Shape;232;g224544bbc6f_0_79"/>
          <p:cNvSpPr txBox="1"/>
          <p:nvPr/>
        </p:nvSpPr>
        <p:spPr>
          <a:xfrm>
            <a:off x="15735525" y="7448475"/>
            <a:ext cx="26670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2000">
                <a:solidFill>
                  <a:schemeClr val="dk1"/>
                </a:solidFill>
                <a:highlight>
                  <a:srgbClr val="00FFFF"/>
                </a:highlight>
                <a:latin typeface="Calibri"/>
                <a:ea typeface="Calibri"/>
                <a:cs typeface="Calibri"/>
                <a:sym typeface="Calibri"/>
              </a:rPr>
              <a:t>En 2021 se modificó esta ecuación, quitando el factor correspondiente a la raza, que es la actualmente recomendada.</a:t>
            </a:r>
            <a:endParaRPr sz="2000">
              <a:solidFill>
                <a:schemeClr val="dk1"/>
              </a:solidFill>
              <a:highlight>
                <a:srgbClr val="00FFFF"/>
              </a:highlight>
              <a:latin typeface="Calibri"/>
              <a:ea typeface="Calibri"/>
              <a:cs typeface="Calibri"/>
              <a:sym typeface="Calibri"/>
            </a:endParaRPr>
          </a:p>
        </p:txBody>
      </p:sp>
      <p:pic>
        <p:nvPicPr>
          <p:cNvPr id="233" name="Google Shape;233;g224544bbc6f_0_79"/>
          <p:cNvPicPr preferRelativeResize="0"/>
          <p:nvPr/>
        </p:nvPicPr>
        <p:blipFill>
          <a:blip r:embed="rId7">
            <a:alphaModFix/>
          </a:blip>
          <a:stretch>
            <a:fillRect/>
          </a:stretch>
        </p:blipFill>
        <p:spPr>
          <a:xfrm>
            <a:off x="17276333" y="20350"/>
            <a:ext cx="2827767" cy="1817850"/>
          </a:xfrm>
          <a:prstGeom prst="rect">
            <a:avLst/>
          </a:prstGeom>
          <a:noFill/>
          <a:ln>
            <a:noFill/>
          </a:ln>
        </p:spPr>
      </p:pic>
      <p:sp>
        <p:nvSpPr>
          <p:cNvPr id="234" name="Google Shape;234;g224544bbc6f_0_79"/>
          <p:cNvSpPr/>
          <p:nvPr/>
        </p:nvSpPr>
        <p:spPr>
          <a:xfrm>
            <a:off x="3429000" y="5006975"/>
            <a:ext cx="743100" cy="419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00FFFF"/>
              </a:highlight>
              <a:latin typeface="Calibri"/>
              <a:ea typeface="Calibri"/>
              <a:cs typeface="Calibri"/>
              <a:sym typeface="Calibri"/>
            </a:endParaRPr>
          </a:p>
        </p:txBody>
      </p:sp>
      <p:sp>
        <p:nvSpPr>
          <p:cNvPr id="235" name="Google Shape;235;g224544bbc6f_0_79"/>
          <p:cNvSpPr/>
          <p:nvPr/>
        </p:nvSpPr>
        <p:spPr>
          <a:xfrm>
            <a:off x="3429000" y="7258050"/>
            <a:ext cx="743100" cy="419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00FFFF"/>
              </a:highlight>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grpSp>
        <p:nvGrpSpPr>
          <p:cNvPr id="240" name="Google Shape;240;g2d4a475f1b2_0_34"/>
          <p:cNvGrpSpPr/>
          <p:nvPr/>
        </p:nvGrpSpPr>
        <p:grpSpPr>
          <a:xfrm>
            <a:off x="0" y="0"/>
            <a:ext cx="20104098" cy="1817845"/>
            <a:chOff x="0" y="0"/>
            <a:chExt cx="20104098" cy="1817845"/>
          </a:xfrm>
        </p:grpSpPr>
        <p:pic>
          <p:nvPicPr>
            <p:cNvPr id="241" name="Google Shape;241;g2d4a475f1b2_0_34"/>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242" name="Google Shape;242;g2d4a475f1b2_0_34"/>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243" name="Google Shape;243;g2d4a475f1b2_0_34"/>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244" name="Google Shape;244;g2d4a475f1b2_0_34"/>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245" name="Google Shape;245;g2d4a475f1b2_0_34"/>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246" name="Google Shape;246;g2d4a475f1b2_0_34"/>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sp>
        <p:nvSpPr>
          <p:cNvPr id="247" name="Google Shape;247;g2d4a475f1b2_0_34"/>
          <p:cNvSpPr txBox="1"/>
          <p:nvPr/>
        </p:nvSpPr>
        <p:spPr>
          <a:xfrm>
            <a:off x="188450" y="2032550"/>
            <a:ext cx="19716900" cy="2570400"/>
          </a:xfrm>
          <a:prstGeom prst="rect">
            <a:avLst/>
          </a:prstGeom>
          <a:noFill/>
          <a:ln>
            <a:noFill/>
          </a:ln>
        </p:spPr>
        <p:txBody>
          <a:bodyPr anchorCtr="0" anchor="t" bIns="91425" lIns="91425" spcFirstLastPara="1" rIns="91425" wrap="square" tIns="91425">
            <a:spAutoFit/>
          </a:bodyPr>
          <a:lstStyle/>
          <a:p>
            <a:pPr indent="-469900" lvl="0" marL="457200" rtl="0" algn="l">
              <a:spcBef>
                <a:spcPts val="0"/>
              </a:spcBef>
              <a:spcAft>
                <a:spcPts val="0"/>
              </a:spcAft>
              <a:buClr>
                <a:schemeClr val="lt1"/>
              </a:buClr>
              <a:buSzPts val="3800"/>
              <a:buChar char="●"/>
            </a:pPr>
            <a:r>
              <a:rPr b="1" lang="es-ES" sz="3800">
                <a:solidFill>
                  <a:schemeClr val="lt1"/>
                </a:solidFill>
                <a:highlight>
                  <a:schemeClr val="accent1"/>
                </a:highlight>
              </a:rPr>
              <a:t>1) qué ecuación debo utilizar ?   </a:t>
            </a:r>
            <a:r>
              <a:rPr b="1" lang="es-ES" sz="4900">
                <a:solidFill>
                  <a:srgbClr val="FFE599"/>
                </a:solidFill>
                <a:highlight>
                  <a:schemeClr val="accent1"/>
                </a:highlight>
              </a:rPr>
              <a:t>ATENCIÓN </a:t>
            </a:r>
            <a:r>
              <a:rPr b="1" lang="es-ES" sz="4900">
                <a:solidFill>
                  <a:srgbClr val="FFE599"/>
                </a:solidFill>
                <a:highlight>
                  <a:schemeClr val="accent1"/>
                </a:highlight>
              </a:rPr>
              <a:t>!!!</a:t>
            </a:r>
            <a:endParaRPr b="1" sz="4900">
              <a:solidFill>
                <a:srgbClr val="FFE599"/>
              </a:solidFill>
              <a:highlight>
                <a:schemeClr val="accent1"/>
              </a:highlight>
            </a:endParaRPr>
          </a:p>
          <a:p>
            <a:pPr indent="0" lvl="0" marL="0" rtl="0" algn="l">
              <a:spcBef>
                <a:spcPts val="0"/>
              </a:spcBef>
              <a:spcAft>
                <a:spcPts val="0"/>
              </a:spcAft>
              <a:buNone/>
            </a:pPr>
            <a:r>
              <a:t/>
            </a:r>
            <a:endParaRPr b="1" sz="3800">
              <a:solidFill>
                <a:schemeClr val="lt1"/>
              </a:solidFill>
              <a:highlight>
                <a:schemeClr val="accent1"/>
              </a:highlight>
            </a:endParaRPr>
          </a:p>
          <a:p>
            <a:pPr indent="0" lvl="0" marL="0" rtl="0" algn="l">
              <a:spcBef>
                <a:spcPts val="0"/>
              </a:spcBef>
              <a:spcAft>
                <a:spcPts val="0"/>
              </a:spcAft>
              <a:buNone/>
            </a:pPr>
            <a:r>
              <a:t/>
            </a:r>
            <a:endParaRPr b="1" sz="3800">
              <a:solidFill>
                <a:schemeClr val="lt1"/>
              </a:solidFill>
              <a:highlight>
                <a:schemeClr val="accent1"/>
              </a:highlight>
            </a:endParaRPr>
          </a:p>
          <a:p>
            <a:pPr indent="0" lvl="0" marL="0" rtl="0" algn="l">
              <a:spcBef>
                <a:spcPts val="0"/>
              </a:spcBef>
              <a:spcAft>
                <a:spcPts val="0"/>
              </a:spcAft>
              <a:buClr>
                <a:schemeClr val="dk1"/>
              </a:buClr>
              <a:buSzPts val="1100"/>
              <a:buFont typeface="Arial"/>
              <a:buNone/>
            </a:pPr>
            <a:r>
              <a:t/>
            </a:r>
            <a:endParaRPr b="1" sz="3000">
              <a:solidFill>
                <a:srgbClr val="0B5394"/>
              </a:solidFill>
            </a:endParaRPr>
          </a:p>
        </p:txBody>
      </p:sp>
      <p:pic>
        <p:nvPicPr>
          <p:cNvPr id="248" name="Google Shape;248;g2d4a475f1b2_0_34"/>
          <p:cNvPicPr preferRelativeResize="0"/>
          <p:nvPr/>
        </p:nvPicPr>
        <p:blipFill>
          <a:blip r:embed="rId6">
            <a:alphaModFix/>
          </a:blip>
          <a:stretch>
            <a:fillRect/>
          </a:stretch>
        </p:blipFill>
        <p:spPr>
          <a:xfrm>
            <a:off x="17276333" y="20350"/>
            <a:ext cx="2827767" cy="1817850"/>
          </a:xfrm>
          <a:prstGeom prst="rect">
            <a:avLst/>
          </a:prstGeom>
          <a:noFill/>
          <a:ln>
            <a:noFill/>
          </a:ln>
        </p:spPr>
      </p:pic>
      <p:sp>
        <p:nvSpPr>
          <p:cNvPr id="249" name="Google Shape;249;g2d4a475f1b2_0_34"/>
          <p:cNvSpPr txBox="1"/>
          <p:nvPr/>
        </p:nvSpPr>
        <p:spPr>
          <a:xfrm>
            <a:off x="1623475" y="3171250"/>
            <a:ext cx="15733500" cy="5725800"/>
          </a:xfrm>
          <a:prstGeom prst="rect">
            <a:avLst/>
          </a:prstGeom>
          <a:noFill/>
          <a:ln>
            <a:noFill/>
          </a:ln>
        </p:spPr>
        <p:txBody>
          <a:bodyPr anchorCtr="0" anchor="t" bIns="91425" lIns="91425" spcFirstLastPara="1" rIns="91425" wrap="square" tIns="91425">
            <a:spAutoFit/>
          </a:bodyPr>
          <a:lstStyle/>
          <a:p>
            <a:pPr indent="-419100" lvl="0" marL="457200" rtl="0" algn="just">
              <a:spcBef>
                <a:spcPts val="0"/>
              </a:spcBef>
              <a:spcAft>
                <a:spcPts val="0"/>
              </a:spcAft>
              <a:buClr>
                <a:schemeClr val="dk1"/>
              </a:buClr>
              <a:buSzPts val="3000"/>
              <a:buChar char="●"/>
            </a:pPr>
            <a:r>
              <a:rPr b="1" lang="es-ES" sz="3000">
                <a:solidFill>
                  <a:schemeClr val="dk1"/>
                </a:solidFill>
                <a:highlight>
                  <a:srgbClr val="00FFFF"/>
                </a:highlight>
              </a:rPr>
              <a:t>PACIENTES OBESOS: </a:t>
            </a:r>
            <a:r>
              <a:rPr lang="es-ES" sz="3000">
                <a:solidFill>
                  <a:schemeClr val="dk1"/>
                </a:solidFill>
                <a:highlight>
                  <a:schemeClr val="lt1"/>
                </a:highlight>
              </a:rPr>
              <a:t> Se recomienda utilizar la fórmula CKD-EPI, expresando los resultados en ml/min, sin corrección por superficie corporal</a:t>
            </a:r>
            <a:endParaRPr sz="3000">
              <a:solidFill>
                <a:schemeClr val="dk1"/>
              </a:solidFill>
              <a:highlight>
                <a:schemeClr val="lt1"/>
              </a:highlight>
            </a:endParaRPr>
          </a:p>
          <a:p>
            <a:pPr indent="0" lvl="0" marL="457200" rtl="0" algn="just">
              <a:spcBef>
                <a:spcPts val="0"/>
              </a:spcBef>
              <a:spcAft>
                <a:spcPts val="0"/>
              </a:spcAft>
              <a:buNone/>
            </a:pPr>
            <a:r>
              <a:t/>
            </a:r>
            <a:endParaRPr sz="3000">
              <a:solidFill>
                <a:schemeClr val="dk1"/>
              </a:solidFill>
              <a:highlight>
                <a:schemeClr val="lt1"/>
              </a:highlight>
            </a:endParaRPr>
          </a:p>
          <a:p>
            <a:pPr indent="0" lvl="0" marL="0" rtl="0" algn="just">
              <a:spcBef>
                <a:spcPts val="0"/>
              </a:spcBef>
              <a:spcAft>
                <a:spcPts val="0"/>
              </a:spcAft>
              <a:buNone/>
            </a:pPr>
            <a:r>
              <a:t/>
            </a:r>
            <a:endParaRPr sz="3000">
              <a:solidFill>
                <a:schemeClr val="dk1"/>
              </a:solidFill>
              <a:highlight>
                <a:srgbClr val="00FF00"/>
              </a:highlight>
            </a:endParaRPr>
          </a:p>
          <a:p>
            <a:pPr indent="-419100" lvl="0" marL="457200" rtl="0" algn="just">
              <a:spcBef>
                <a:spcPts val="0"/>
              </a:spcBef>
              <a:spcAft>
                <a:spcPts val="0"/>
              </a:spcAft>
              <a:buClr>
                <a:schemeClr val="dk1"/>
              </a:buClr>
              <a:buSzPts val="3000"/>
              <a:buChar char="●"/>
            </a:pPr>
            <a:r>
              <a:rPr b="1" lang="es-ES" sz="3000">
                <a:solidFill>
                  <a:schemeClr val="dk1"/>
                </a:solidFill>
                <a:highlight>
                  <a:srgbClr val="00FFFF"/>
                </a:highlight>
              </a:rPr>
              <a:t>MAYORES:</a:t>
            </a:r>
            <a:r>
              <a:rPr lang="es-ES" sz="3000">
                <a:solidFill>
                  <a:schemeClr val="dk1"/>
                </a:solidFill>
                <a:highlight>
                  <a:srgbClr val="00FFFF"/>
                </a:highlight>
              </a:rPr>
              <a:t> </a:t>
            </a:r>
            <a:r>
              <a:rPr lang="es-ES" sz="3000">
                <a:solidFill>
                  <a:schemeClr val="dk1"/>
                </a:solidFill>
                <a:highlight>
                  <a:schemeClr val="lt1"/>
                </a:highlight>
              </a:rPr>
              <a:t> para la población de alrededor de </a:t>
            </a:r>
            <a:r>
              <a:rPr b="1" lang="es-ES" sz="3000">
                <a:solidFill>
                  <a:schemeClr val="dk1"/>
                </a:solidFill>
                <a:highlight>
                  <a:schemeClr val="lt1"/>
                </a:highlight>
              </a:rPr>
              <a:t>70 años o mayor</a:t>
            </a:r>
            <a:r>
              <a:rPr lang="es-ES" sz="3000">
                <a:solidFill>
                  <a:schemeClr val="dk1"/>
                </a:solidFill>
                <a:highlight>
                  <a:schemeClr val="lt1"/>
                </a:highlight>
              </a:rPr>
              <a:t>, el uso de FGe mediante la fórmula CKD-EPI, es preferible a la de MDRD.</a:t>
            </a:r>
            <a:endParaRPr sz="3000">
              <a:solidFill>
                <a:schemeClr val="dk1"/>
              </a:solidFill>
              <a:highlight>
                <a:schemeClr val="lt1"/>
              </a:highlight>
            </a:endParaRPr>
          </a:p>
          <a:p>
            <a:pPr indent="0" lvl="0" marL="457200" rtl="0" algn="just">
              <a:spcBef>
                <a:spcPts val="0"/>
              </a:spcBef>
              <a:spcAft>
                <a:spcPts val="0"/>
              </a:spcAft>
              <a:buNone/>
            </a:pPr>
            <a:r>
              <a:t/>
            </a:r>
            <a:endParaRPr sz="3000">
              <a:solidFill>
                <a:schemeClr val="dk1"/>
              </a:solidFill>
              <a:highlight>
                <a:schemeClr val="lt1"/>
              </a:highlight>
            </a:endParaRPr>
          </a:p>
          <a:p>
            <a:pPr indent="0" lvl="0" marL="0" rtl="0" algn="just">
              <a:spcBef>
                <a:spcPts val="0"/>
              </a:spcBef>
              <a:spcAft>
                <a:spcPts val="0"/>
              </a:spcAft>
              <a:buNone/>
            </a:pPr>
            <a:r>
              <a:t/>
            </a:r>
            <a:endParaRPr sz="3000">
              <a:solidFill>
                <a:schemeClr val="dk1"/>
              </a:solidFill>
              <a:highlight>
                <a:schemeClr val="lt1"/>
              </a:highlight>
            </a:endParaRPr>
          </a:p>
          <a:p>
            <a:pPr indent="-419100" lvl="0" marL="457200" rtl="0" algn="just">
              <a:spcBef>
                <a:spcPts val="0"/>
              </a:spcBef>
              <a:spcAft>
                <a:spcPts val="0"/>
              </a:spcAft>
              <a:buClr>
                <a:schemeClr val="dk1"/>
              </a:buClr>
              <a:buSzPts val="3000"/>
              <a:buChar char="●"/>
            </a:pPr>
            <a:r>
              <a:rPr b="1" lang="es-ES" sz="3000">
                <a:solidFill>
                  <a:schemeClr val="dk1"/>
                </a:solidFill>
                <a:highlight>
                  <a:srgbClr val="00FFFF"/>
                </a:highlight>
              </a:rPr>
              <a:t>MENORES DE 18 AÑOS:</a:t>
            </a:r>
            <a:r>
              <a:rPr lang="es-ES" sz="3000">
                <a:solidFill>
                  <a:schemeClr val="dk1"/>
                </a:solidFill>
                <a:highlight>
                  <a:schemeClr val="lt1"/>
                </a:highlight>
              </a:rPr>
              <a:t> se debe utilizar la fórmula de Schwart (que tiene en cuenta la edad y la talla)</a:t>
            </a:r>
            <a:endParaRPr sz="3000">
              <a:solidFill>
                <a:schemeClr val="dk1"/>
              </a:solidFill>
              <a:highlight>
                <a:schemeClr val="lt1"/>
              </a:highlight>
            </a:endParaRPr>
          </a:p>
          <a:p>
            <a:pPr indent="0" lvl="0" marL="0" rtl="0" algn="just">
              <a:spcBef>
                <a:spcPts val="0"/>
              </a:spcBef>
              <a:spcAft>
                <a:spcPts val="0"/>
              </a:spcAft>
              <a:buNone/>
            </a:pPr>
            <a:r>
              <a:t/>
            </a:r>
            <a:endParaRPr sz="3000">
              <a:solidFill>
                <a:schemeClr val="dk1"/>
              </a:solidFill>
              <a:highlight>
                <a:schemeClr val="lt1"/>
              </a:highlight>
            </a:endParaRPr>
          </a:p>
          <a:p>
            <a:pPr indent="0" lvl="0" marL="457200" rtl="0" algn="just">
              <a:spcBef>
                <a:spcPts val="0"/>
              </a:spcBef>
              <a:spcAft>
                <a:spcPts val="0"/>
              </a:spcAft>
              <a:buNone/>
            </a:pPr>
            <a:r>
              <a:t/>
            </a:r>
            <a:endParaRPr sz="3000">
              <a:solidFill>
                <a:schemeClr val="dk1"/>
              </a:solidFill>
              <a:highlight>
                <a:schemeClr val="lt1"/>
              </a:highlight>
            </a:endParaRPr>
          </a:p>
        </p:txBody>
      </p:sp>
      <p:pic>
        <p:nvPicPr>
          <p:cNvPr id="250" name="Google Shape;250;g2d4a475f1b2_0_34"/>
          <p:cNvPicPr preferRelativeResize="0"/>
          <p:nvPr/>
        </p:nvPicPr>
        <p:blipFill>
          <a:blip r:embed="rId7">
            <a:alphaModFix/>
          </a:blip>
          <a:stretch>
            <a:fillRect/>
          </a:stretch>
        </p:blipFill>
        <p:spPr>
          <a:xfrm>
            <a:off x="6662600" y="7713203"/>
            <a:ext cx="5765550" cy="3332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grpSp>
        <p:nvGrpSpPr>
          <p:cNvPr id="255" name="Google Shape;255;g224544bbc6f_0_91"/>
          <p:cNvGrpSpPr/>
          <p:nvPr/>
        </p:nvGrpSpPr>
        <p:grpSpPr>
          <a:xfrm>
            <a:off x="0" y="0"/>
            <a:ext cx="20104098" cy="1817845"/>
            <a:chOff x="0" y="0"/>
            <a:chExt cx="20104098" cy="1817845"/>
          </a:xfrm>
        </p:grpSpPr>
        <p:pic>
          <p:nvPicPr>
            <p:cNvPr id="256" name="Google Shape;256;g224544bbc6f_0_91"/>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257" name="Google Shape;257;g224544bbc6f_0_91"/>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258" name="Google Shape;258;g224544bbc6f_0_91"/>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259" name="Google Shape;259;g224544bbc6f_0_91"/>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260" name="Google Shape;260;g224544bbc6f_0_91"/>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261" name="Google Shape;261;g224544bbc6f_0_91"/>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sp>
        <p:nvSpPr>
          <p:cNvPr id="262" name="Google Shape;262;g224544bbc6f_0_91"/>
          <p:cNvSpPr txBox="1"/>
          <p:nvPr/>
        </p:nvSpPr>
        <p:spPr>
          <a:xfrm>
            <a:off x="145900" y="1581250"/>
            <a:ext cx="19470600" cy="972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4000">
              <a:solidFill>
                <a:schemeClr val="lt1"/>
              </a:solidFill>
              <a:highlight>
                <a:schemeClr val="accent1"/>
              </a:highlight>
            </a:endParaRPr>
          </a:p>
          <a:p>
            <a:pPr indent="-482600" lvl="0" marL="457200" rtl="0" algn="l">
              <a:spcBef>
                <a:spcPts val="0"/>
              </a:spcBef>
              <a:spcAft>
                <a:spcPts val="0"/>
              </a:spcAft>
              <a:buClr>
                <a:schemeClr val="lt1"/>
              </a:buClr>
              <a:buSzPts val="4000"/>
              <a:buChar char="●"/>
            </a:pPr>
            <a:r>
              <a:rPr b="1" lang="es-ES" sz="4000">
                <a:solidFill>
                  <a:schemeClr val="lt1"/>
                </a:solidFill>
                <a:highlight>
                  <a:srgbClr val="C27BA0"/>
                </a:highlight>
              </a:rPr>
              <a:t>2) cuándo debo informar el FGe ?</a:t>
            </a:r>
            <a:endParaRPr b="1" sz="4000">
              <a:solidFill>
                <a:schemeClr val="lt1"/>
              </a:solidFill>
              <a:highlight>
                <a:srgbClr val="C27BA0"/>
              </a:highlight>
            </a:endParaRPr>
          </a:p>
          <a:p>
            <a:pPr indent="0" lvl="0" marL="0" rtl="0" algn="l">
              <a:spcBef>
                <a:spcPts val="0"/>
              </a:spcBef>
              <a:spcAft>
                <a:spcPts val="0"/>
              </a:spcAft>
              <a:buNone/>
            </a:pPr>
            <a:r>
              <a:t/>
            </a:r>
            <a:endParaRPr sz="3000">
              <a:solidFill>
                <a:schemeClr val="dk1"/>
              </a:solidFill>
            </a:endParaRPr>
          </a:p>
          <a:p>
            <a:pPr indent="0" lvl="0" marL="0" rtl="0" algn="ctr">
              <a:spcBef>
                <a:spcPts val="0"/>
              </a:spcBef>
              <a:spcAft>
                <a:spcPts val="0"/>
              </a:spcAft>
              <a:buNone/>
            </a:pPr>
            <a:r>
              <a:rPr b="1" lang="es-ES" sz="3000">
                <a:solidFill>
                  <a:schemeClr val="lt1"/>
                </a:solidFill>
                <a:highlight>
                  <a:srgbClr val="A64D79"/>
                </a:highlight>
              </a:rPr>
              <a:t>SIEMPRE</a:t>
            </a:r>
            <a:r>
              <a:rPr lang="es-ES" sz="3000">
                <a:solidFill>
                  <a:schemeClr val="lt1"/>
                </a:solidFill>
                <a:highlight>
                  <a:srgbClr val="A64D79"/>
                </a:highlight>
              </a:rPr>
              <a:t> QUE SE SOLICITE EL DOSAJE DE CREATININA</a:t>
            </a:r>
            <a:endParaRPr b="1" sz="3000">
              <a:solidFill>
                <a:schemeClr val="lt1"/>
              </a:solidFill>
              <a:highlight>
                <a:srgbClr val="A64D79"/>
              </a:highlight>
            </a:endParaRPr>
          </a:p>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rPr lang="es-ES" sz="3000">
                <a:solidFill>
                  <a:schemeClr val="lt1"/>
                </a:solidFill>
                <a:highlight>
                  <a:srgbClr val="A64D79"/>
                </a:highlight>
              </a:rPr>
              <a:t>ATENCION Y PRECAUCION EN LA EVALUACIÓN DE RESULTADOS EN:</a:t>
            </a:r>
            <a:r>
              <a:rPr lang="es-ES" sz="3000">
                <a:solidFill>
                  <a:schemeClr val="lt1"/>
                </a:solidFill>
                <a:highlight>
                  <a:srgbClr val="A64D79"/>
                </a:highlight>
              </a:rPr>
              <a:t> </a:t>
            </a:r>
            <a:endParaRPr sz="3000">
              <a:solidFill>
                <a:schemeClr val="lt1"/>
              </a:solidFill>
              <a:highlight>
                <a:srgbClr val="A64D79"/>
              </a:highlight>
            </a:endParaRPr>
          </a:p>
          <a:p>
            <a:pPr indent="0" lvl="0" marL="0" rtl="0" algn="l">
              <a:spcBef>
                <a:spcPts val="0"/>
              </a:spcBef>
              <a:spcAft>
                <a:spcPts val="0"/>
              </a:spcAft>
              <a:buNone/>
            </a:pPr>
            <a:r>
              <a:t/>
            </a:r>
            <a:endParaRPr sz="3000">
              <a:solidFill>
                <a:schemeClr val="dk1"/>
              </a:solidFill>
            </a:endParaRPr>
          </a:p>
          <a:p>
            <a:pPr indent="-419100" lvl="0" marL="457200" rtl="0" algn="l">
              <a:spcBef>
                <a:spcPts val="0"/>
              </a:spcBef>
              <a:spcAft>
                <a:spcPts val="0"/>
              </a:spcAft>
              <a:buClr>
                <a:schemeClr val="dk1"/>
              </a:buClr>
              <a:buSzPts val="3000"/>
              <a:buChar char="●"/>
            </a:pPr>
            <a:r>
              <a:rPr b="1" lang="es-ES" sz="3000">
                <a:solidFill>
                  <a:schemeClr val="dk1"/>
                </a:solidFill>
              </a:rPr>
              <a:t>pacientes con concentraciones “inestables” de creatinina:</a:t>
            </a:r>
            <a:endParaRPr b="1" sz="3000">
              <a:solidFill>
                <a:schemeClr val="dk1"/>
              </a:solidFill>
            </a:endParaRPr>
          </a:p>
          <a:p>
            <a:pPr indent="0" lvl="0" marL="457200" rtl="0" algn="l">
              <a:spcBef>
                <a:spcPts val="0"/>
              </a:spcBef>
              <a:spcAft>
                <a:spcPts val="0"/>
              </a:spcAft>
              <a:buNone/>
            </a:pPr>
            <a:r>
              <a:t/>
            </a:r>
            <a:endParaRPr b="1" sz="3000">
              <a:solidFill>
                <a:schemeClr val="dk1"/>
              </a:solidFill>
            </a:endParaRPr>
          </a:p>
          <a:p>
            <a:pPr indent="-419100" lvl="4" marL="2286000" rtl="0" algn="l">
              <a:spcBef>
                <a:spcPts val="0"/>
              </a:spcBef>
              <a:spcAft>
                <a:spcPts val="0"/>
              </a:spcAft>
              <a:buClr>
                <a:schemeClr val="dk1"/>
              </a:buClr>
              <a:buSzPts val="3000"/>
              <a:buChar char="○"/>
            </a:pPr>
            <a:r>
              <a:rPr lang="es-ES" sz="3000" u="sng">
                <a:solidFill>
                  <a:schemeClr val="lt1"/>
                </a:solidFill>
                <a:highlight>
                  <a:srgbClr val="C27BA0"/>
                </a:highlight>
              </a:rPr>
              <a:t>embarazadas</a:t>
            </a:r>
            <a:r>
              <a:rPr lang="es-ES" sz="3000">
                <a:solidFill>
                  <a:schemeClr val="lt1"/>
                </a:solidFill>
                <a:highlight>
                  <a:srgbClr val="C27BA0"/>
                </a:highlight>
              </a:rPr>
              <a:t>:</a:t>
            </a:r>
            <a:r>
              <a:rPr lang="es-ES" sz="3000">
                <a:solidFill>
                  <a:schemeClr val="lt1"/>
                </a:solidFill>
              </a:rPr>
              <a:t> </a:t>
            </a:r>
            <a:r>
              <a:rPr b="1" lang="es-ES" sz="3000">
                <a:solidFill>
                  <a:schemeClr val="dk1"/>
                </a:solidFill>
              </a:rPr>
              <a:t>sólo medir Crea plasmática</a:t>
            </a:r>
            <a:r>
              <a:rPr lang="es-ES" sz="3000">
                <a:solidFill>
                  <a:schemeClr val="dk1"/>
                </a:solidFill>
              </a:rPr>
              <a:t>, no se recomienda ni clearence ni FGe. </a:t>
            </a:r>
            <a:endParaRPr sz="3000">
              <a:solidFill>
                <a:schemeClr val="dk1"/>
              </a:solidFill>
            </a:endParaRPr>
          </a:p>
          <a:p>
            <a:pPr indent="-419100" lvl="4" marL="2286000" rtl="0" algn="l">
              <a:spcBef>
                <a:spcPts val="0"/>
              </a:spcBef>
              <a:spcAft>
                <a:spcPts val="0"/>
              </a:spcAft>
              <a:buClr>
                <a:schemeClr val="dk1"/>
              </a:buClr>
              <a:buSzPts val="3000"/>
              <a:buChar char="○"/>
            </a:pPr>
            <a:r>
              <a:rPr lang="es-ES" sz="3000">
                <a:solidFill>
                  <a:schemeClr val="dk1"/>
                </a:solidFill>
              </a:rPr>
              <a:t>Un valor superior a 0,80 mg/dl, se considera anormalmente elevado.</a:t>
            </a:r>
            <a:endParaRPr sz="3000">
              <a:solidFill>
                <a:schemeClr val="dk1"/>
              </a:solidFill>
            </a:endParaRPr>
          </a:p>
          <a:p>
            <a:pPr indent="0" lvl="0" marL="0" rtl="0" algn="l">
              <a:spcBef>
                <a:spcPts val="0"/>
              </a:spcBef>
              <a:spcAft>
                <a:spcPts val="0"/>
              </a:spcAft>
              <a:buNone/>
            </a:pPr>
            <a:r>
              <a:rPr lang="es-ES" sz="3000">
                <a:solidFill>
                  <a:schemeClr val="dk1"/>
                </a:solidFill>
              </a:rPr>
              <a:t>             </a:t>
            </a:r>
            <a:r>
              <a:rPr lang="es-ES" sz="3000">
                <a:solidFill>
                  <a:schemeClr val="dk1"/>
                </a:solidFill>
              </a:rPr>
              <a:t>La </a:t>
            </a:r>
            <a:r>
              <a:rPr b="1" lang="es-ES" sz="3000">
                <a:solidFill>
                  <a:schemeClr val="dk1"/>
                </a:solidFill>
              </a:rPr>
              <a:t>hiperfiltración</a:t>
            </a:r>
            <a:r>
              <a:rPr lang="es-ES" sz="3000">
                <a:solidFill>
                  <a:schemeClr val="dk1"/>
                </a:solidFill>
              </a:rPr>
              <a:t> propia del embarazo normal, nos obliga a definir los valores normales o de referencia del FG y de la Crea plasmática para esta población.</a:t>
            </a:r>
            <a:endParaRPr sz="3000">
              <a:solidFill>
                <a:schemeClr val="dk1"/>
              </a:solidFill>
            </a:endParaRPr>
          </a:p>
          <a:p>
            <a:pPr indent="0" lvl="0" marL="0" rtl="0" algn="l">
              <a:spcBef>
                <a:spcPts val="0"/>
              </a:spcBef>
              <a:spcAft>
                <a:spcPts val="0"/>
              </a:spcAft>
              <a:buClr>
                <a:schemeClr val="dk1"/>
              </a:buClr>
              <a:buSzPts val="1100"/>
              <a:buFont typeface="Arial"/>
              <a:buNone/>
            </a:pPr>
            <a:r>
              <a:rPr lang="es-ES" sz="3000">
                <a:solidFill>
                  <a:schemeClr val="dk1"/>
                </a:solidFill>
              </a:rPr>
              <a:t>La caída de Crea plasmática en un promedio de 0,40 mg/dl, no refleja solo el aumento del FG inducido por el embarazo, sino, que también ocurre debido a </a:t>
            </a:r>
            <a:r>
              <a:rPr b="1" lang="es-ES" sz="3000">
                <a:solidFill>
                  <a:schemeClr val="dk1"/>
                </a:solidFill>
              </a:rPr>
              <a:t>hemodilución</a:t>
            </a:r>
            <a:r>
              <a:rPr lang="es-ES" sz="3000">
                <a:solidFill>
                  <a:schemeClr val="dk1"/>
                </a:solidFill>
              </a:rPr>
              <a:t> por la expansión del volumen plasmático.</a:t>
            </a:r>
            <a:endParaRPr sz="3000">
              <a:solidFill>
                <a:schemeClr val="dk1"/>
              </a:solidFill>
            </a:endParaRPr>
          </a:p>
          <a:p>
            <a:pPr indent="0" lvl="0" marL="0" rtl="0" algn="l">
              <a:spcBef>
                <a:spcPts val="0"/>
              </a:spcBef>
              <a:spcAft>
                <a:spcPts val="0"/>
              </a:spcAft>
              <a:buClr>
                <a:schemeClr val="dk1"/>
              </a:buClr>
              <a:buSzPts val="1100"/>
              <a:buFont typeface="Arial"/>
              <a:buNone/>
            </a:pPr>
            <a:r>
              <a:t/>
            </a:r>
            <a:endParaRPr sz="3000">
              <a:solidFill>
                <a:schemeClr val="dk1"/>
              </a:solidFill>
            </a:endParaRPr>
          </a:p>
          <a:p>
            <a:pPr indent="-419100" lvl="4" marL="2286000" rtl="0" algn="l">
              <a:spcBef>
                <a:spcPts val="0"/>
              </a:spcBef>
              <a:spcAft>
                <a:spcPts val="0"/>
              </a:spcAft>
              <a:buClr>
                <a:schemeClr val="dk1"/>
              </a:buClr>
              <a:buSzPts val="3000"/>
              <a:buChar char="○"/>
            </a:pPr>
            <a:r>
              <a:rPr lang="es-ES" sz="3000" u="sng">
                <a:solidFill>
                  <a:schemeClr val="lt1"/>
                </a:solidFill>
                <a:highlight>
                  <a:srgbClr val="C27BA0"/>
                </a:highlight>
              </a:rPr>
              <a:t>pacientes internados</a:t>
            </a:r>
            <a:r>
              <a:rPr lang="es-ES" sz="3000">
                <a:solidFill>
                  <a:schemeClr val="lt1"/>
                </a:solidFill>
                <a:highlight>
                  <a:srgbClr val="C27BA0"/>
                </a:highlight>
              </a:rPr>
              <a:t>: </a:t>
            </a:r>
            <a:r>
              <a:rPr lang="es-ES" sz="3000">
                <a:solidFill>
                  <a:schemeClr val="lt1"/>
                </a:solidFill>
              </a:rPr>
              <a:t>c</a:t>
            </a:r>
            <a:r>
              <a:rPr lang="es-ES" sz="3000">
                <a:solidFill>
                  <a:schemeClr val="dk1"/>
                </a:solidFill>
              </a:rPr>
              <a:t>c</a:t>
            </a:r>
            <a:r>
              <a:rPr lang="es-ES" sz="3000">
                <a:solidFill>
                  <a:schemeClr val="dk1"/>
                </a:solidFill>
              </a:rPr>
              <a:t>on hepatopatías graves, edemas o ascitis que pueden variar el IMC y el valor de la creatinina muy rápidamente, dependiendo del estado de hidratación y nutrición del individuo.</a:t>
            </a:r>
            <a:endParaRPr sz="3000">
              <a:solidFill>
                <a:schemeClr val="dk1"/>
              </a:solidFill>
            </a:endParaRPr>
          </a:p>
          <a:p>
            <a:pPr indent="0" lvl="0" marL="0" rtl="0" algn="l">
              <a:spcBef>
                <a:spcPts val="0"/>
              </a:spcBef>
              <a:spcAft>
                <a:spcPts val="0"/>
              </a:spcAft>
              <a:buNone/>
            </a:pPr>
            <a:r>
              <a:t/>
            </a:r>
            <a:endParaRPr sz="3000">
              <a:solidFill>
                <a:schemeClr val="dk1"/>
              </a:solidFill>
              <a:highlight>
                <a:srgbClr val="00FF00"/>
              </a:highlight>
            </a:endParaRPr>
          </a:p>
        </p:txBody>
      </p:sp>
      <p:pic>
        <p:nvPicPr>
          <p:cNvPr id="263" name="Google Shape;263;g224544bbc6f_0_91"/>
          <p:cNvPicPr preferRelativeResize="0"/>
          <p:nvPr/>
        </p:nvPicPr>
        <p:blipFill>
          <a:blip r:embed="rId6">
            <a:alphaModFix/>
          </a:blip>
          <a:stretch>
            <a:fillRect/>
          </a:stretch>
        </p:blipFill>
        <p:spPr>
          <a:xfrm>
            <a:off x="18303863" y="-22525"/>
            <a:ext cx="1800225" cy="1800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grpSp>
        <p:nvGrpSpPr>
          <p:cNvPr id="268" name="Google Shape;268;g2d3d88bbfbc_0_70"/>
          <p:cNvGrpSpPr/>
          <p:nvPr/>
        </p:nvGrpSpPr>
        <p:grpSpPr>
          <a:xfrm>
            <a:off x="0" y="0"/>
            <a:ext cx="20104098" cy="1817845"/>
            <a:chOff x="0" y="0"/>
            <a:chExt cx="20104098" cy="1817845"/>
          </a:xfrm>
        </p:grpSpPr>
        <p:pic>
          <p:nvPicPr>
            <p:cNvPr id="269" name="Google Shape;269;g2d3d88bbfbc_0_70"/>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270" name="Google Shape;270;g2d3d88bbfbc_0_70"/>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271" name="Google Shape;271;g2d3d88bbfbc_0_70"/>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272" name="Google Shape;272;g2d3d88bbfbc_0_70"/>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273" name="Google Shape;273;g2d3d88bbfbc_0_70"/>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274" name="Google Shape;274;g2d3d88bbfbc_0_70"/>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pic>
        <p:nvPicPr>
          <p:cNvPr id="275" name="Google Shape;275;g2d3d88bbfbc_0_70"/>
          <p:cNvPicPr preferRelativeResize="0"/>
          <p:nvPr/>
        </p:nvPicPr>
        <p:blipFill rotWithShape="1">
          <a:blip r:embed="rId6">
            <a:alphaModFix/>
          </a:blip>
          <a:srcRect b="0" l="0" r="0" t="0"/>
          <a:stretch/>
        </p:blipFill>
        <p:spPr>
          <a:xfrm>
            <a:off x="17887051" y="9845675"/>
            <a:ext cx="917209" cy="1017989"/>
          </a:xfrm>
          <a:prstGeom prst="rect">
            <a:avLst/>
          </a:prstGeom>
          <a:noFill/>
          <a:ln>
            <a:noFill/>
          </a:ln>
        </p:spPr>
      </p:pic>
      <p:sp>
        <p:nvSpPr>
          <p:cNvPr id="276" name="Google Shape;276;g2d3d88bbfbc_0_70"/>
          <p:cNvSpPr txBox="1"/>
          <p:nvPr/>
        </p:nvSpPr>
        <p:spPr>
          <a:xfrm>
            <a:off x="295150" y="2363288"/>
            <a:ext cx="19111800" cy="695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4000">
              <a:solidFill>
                <a:schemeClr val="lt1"/>
              </a:solidFill>
              <a:highlight>
                <a:schemeClr val="accent1"/>
              </a:highlight>
            </a:endParaRPr>
          </a:p>
          <a:p>
            <a:pPr indent="-482600" lvl="0" marL="457200" rtl="0" algn="l">
              <a:spcBef>
                <a:spcPts val="0"/>
              </a:spcBef>
              <a:spcAft>
                <a:spcPts val="0"/>
              </a:spcAft>
              <a:buClr>
                <a:schemeClr val="lt1"/>
              </a:buClr>
              <a:buSzPts val="4000"/>
              <a:buChar char="●"/>
            </a:pPr>
            <a:r>
              <a:rPr b="1" lang="es-ES" sz="4000">
                <a:solidFill>
                  <a:schemeClr val="lt1"/>
                </a:solidFill>
                <a:highlight>
                  <a:srgbClr val="C27BA0"/>
                </a:highlight>
              </a:rPr>
              <a:t>2) cuándo debo informar el FGe ?</a:t>
            </a:r>
            <a:endParaRPr b="1" sz="4000">
              <a:solidFill>
                <a:schemeClr val="lt1"/>
              </a:solidFill>
              <a:highlight>
                <a:srgbClr val="C27BA0"/>
              </a:highlight>
            </a:endParaRPr>
          </a:p>
          <a:p>
            <a:pPr indent="0" lvl="0" marL="0" rtl="0" algn="l">
              <a:spcBef>
                <a:spcPts val="0"/>
              </a:spcBef>
              <a:spcAft>
                <a:spcPts val="0"/>
              </a:spcAft>
              <a:buNone/>
            </a:pPr>
            <a:r>
              <a:t/>
            </a:r>
            <a:endParaRPr sz="3000">
              <a:solidFill>
                <a:schemeClr val="dk1"/>
              </a:solidFill>
            </a:endParaRPr>
          </a:p>
          <a:p>
            <a:pPr indent="0" lvl="0" marL="0" rtl="0" algn="ctr">
              <a:spcBef>
                <a:spcPts val="0"/>
              </a:spcBef>
              <a:spcAft>
                <a:spcPts val="0"/>
              </a:spcAft>
              <a:buNone/>
            </a:pPr>
            <a:r>
              <a:rPr b="1" lang="es-ES" sz="3000">
                <a:solidFill>
                  <a:schemeClr val="lt1"/>
                </a:solidFill>
                <a:highlight>
                  <a:srgbClr val="A64D79"/>
                </a:highlight>
              </a:rPr>
              <a:t>SIEMPRE</a:t>
            </a:r>
            <a:r>
              <a:rPr lang="es-ES" sz="3000">
                <a:solidFill>
                  <a:schemeClr val="lt1"/>
                </a:solidFill>
                <a:highlight>
                  <a:srgbClr val="A64D79"/>
                </a:highlight>
              </a:rPr>
              <a:t> QUE SE SOLICITE EL DOSAJE DE CREATININA </a:t>
            </a:r>
            <a:endParaRPr b="1" sz="3000">
              <a:solidFill>
                <a:schemeClr val="lt1"/>
              </a:solidFill>
              <a:highlight>
                <a:srgbClr val="A64D79"/>
              </a:highlight>
            </a:endParaRPr>
          </a:p>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rPr lang="es-ES" sz="3000">
                <a:solidFill>
                  <a:schemeClr val="lt1"/>
                </a:solidFill>
                <a:highlight>
                  <a:srgbClr val="A64D79"/>
                </a:highlight>
              </a:rPr>
              <a:t>ATENCION Y PRECAUCION EN LA EVALUACIÓN DE RESULTADOS EN: </a:t>
            </a:r>
            <a:endParaRPr sz="3000">
              <a:solidFill>
                <a:schemeClr val="dk1"/>
              </a:solidFill>
              <a:highlight>
                <a:srgbClr val="A64D79"/>
              </a:highlight>
            </a:endParaRPr>
          </a:p>
          <a:p>
            <a:pPr indent="0" lvl="0" marL="0" rtl="0" algn="l">
              <a:spcBef>
                <a:spcPts val="0"/>
              </a:spcBef>
              <a:spcAft>
                <a:spcPts val="0"/>
              </a:spcAft>
              <a:buNone/>
            </a:pPr>
            <a:r>
              <a:t/>
            </a:r>
            <a:endParaRPr sz="3000">
              <a:solidFill>
                <a:schemeClr val="dk1"/>
              </a:solidFill>
              <a:highlight>
                <a:srgbClr val="A64D79"/>
              </a:highlight>
            </a:endParaRPr>
          </a:p>
          <a:p>
            <a:pPr indent="0" lvl="0" marL="0" rtl="0" algn="l">
              <a:spcBef>
                <a:spcPts val="0"/>
              </a:spcBef>
              <a:spcAft>
                <a:spcPts val="0"/>
              </a:spcAft>
              <a:buNone/>
            </a:pPr>
            <a:r>
              <a:t/>
            </a:r>
            <a:endParaRPr sz="3000">
              <a:solidFill>
                <a:schemeClr val="dk1"/>
              </a:solidFill>
              <a:highlight>
                <a:srgbClr val="A64D79"/>
              </a:highlight>
            </a:endParaRPr>
          </a:p>
          <a:p>
            <a:pPr indent="-419100" lvl="0" marL="457200" rtl="0" algn="l">
              <a:spcBef>
                <a:spcPts val="0"/>
              </a:spcBef>
              <a:spcAft>
                <a:spcPts val="0"/>
              </a:spcAft>
              <a:buClr>
                <a:schemeClr val="dk1"/>
              </a:buClr>
              <a:buSzPts val="3000"/>
              <a:buChar char="●"/>
            </a:pPr>
            <a:r>
              <a:rPr lang="es-ES" sz="3000">
                <a:solidFill>
                  <a:schemeClr val="dk1"/>
                </a:solidFill>
                <a:highlight>
                  <a:srgbClr val="D5A6BD"/>
                </a:highlight>
              </a:rPr>
              <a:t>personas con </a:t>
            </a:r>
            <a:r>
              <a:rPr b="1" lang="es-ES" sz="3000">
                <a:solidFill>
                  <a:schemeClr val="dk1"/>
                </a:solidFill>
                <a:highlight>
                  <a:srgbClr val="D5A6BD"/>
                </a:highlight>
              </a:rPr>
              <a:t>cambios extremos en su masa muscular ó en la dieta</a:t>
            </a:r>
            <a:r>
              <a:rPr lang="es-ES" sz="3000">
                <a:solidFill>
                  <a:schemeClr val="dk1"/>
                </a:solidFill>
                <a:highlight>
                  <a:srgbClr val="D5A6BD"/>
                </a:highlight>
              </a:rPr>
              <a:t> </a:t>
            </a:r>
            <a:r>
              <a:rPr lang="es-ES" sz="3000">
                <a:solidFill>
                  <a:srgbClr val="C27BA0"/>
                </a:solidFill>
              </a:rPr>
              <a:t>: </a:t>
            </a:r>
            <a:r>
              <a:rPr lang="es-ES" sz="3000">
                <a:solidFill>
                  <a:schemeClr val="dk1"/>
                </a:solidFill>
              </a:rPr>
              <a:t>amputados, parapléjicos, desórdenes neuromusculares</a:t>
            </a:r>
            <a:r>
              <a:rPr lang="es-ES" sz="3000">
                <a:solidFill>
                  <a:schemeClr val="dk1"/>
                </a:solidFill>
              </a:rPr>
              <a:t>, pacientes con IMC menor a 18,5 o mayor a 40 kg/m</a:t>
            </a:r>
            <a:r>
              <a:rPr baseline="30000" lang="es-ES" sz="3000">
                <a:solidFill>
                  <a:schemeClr val="dk1"/>
                </a:solidFill>
              </a:rPr>
              <a:t>2, </a:t>
            </a:r>
            <a:r>
              <a:rPr lang="es-ES" sz="3000">
                <a:solidFill>
                  <a:schemeClr val="dk1"/>
                </a:solidFill>
              </a:rPr>
              <a:t>, en v</a:t>
            </a:r>
            <a:r>
              <a:rPr lang="es-ES" sz="3000">
                <a:solidFill>
                  <a:schemeClr val="dk1"/>
                </a:solidFill>
              </a:rPr>
              <a:t>egetarianos o suplementados con creatinas</a:t>
            </a:r>
            <a:endParaRPr sz="3000">
              <a:solidFill>
                <a:schemeClr val="dk1"/>
              </a:solidFill>
            </a:endParaRPr>
          </a:p>
          <a:p>
            <a:pPr indent="0" lvl="0" marL="457200" rtl="0" algn="l">
              <a:spcBef>
                <a:spcPts val="0"/>
              </a:spcBef>
              <a:spcAft>
                <a:spcPts val="0"/>
              </a:spcAft>
              <a:buNone/>
            </a:pPr>
            <a:r>
              <a:t/>
            </a:r>
            <a:endParaRPr sz="3000">
              <a:solidFill>
                <a:schemeClr val="dk1"/>
              </a:solidFill>
            </a:endParaRPr>
          </a:p>
          <a:p>
            <a:pPr indent="-419100" lvl="0" marL="457200" rtl="0" algn="l">
              <a:spcBef>
                <a:spcPts val="0"/>
              </a:spcBef>
              <a:spcAft>
                <a:spcPts val="0"/>
              </a:spcAft>
              <a:buClr>
                <a:schemeClr val="dk1"/>
              </a:buClr>
              <a:buSzPts val="3000"/>
              <a:buChar char="●"/>
            </a:pPr>
            <a:r>
              <a:rPr lang="es-ES" sz="3000">
                <a:solidFill>
                  <a:schemeClr val="dk1"/>
                </a:solidFill>
                <a:highlight>
                  <a:srgbClr val="D5A6BD"/>
                </a:highlight>
              </a:rPr>
              <a:t>pacientes con </a:t>
            </a:r>
            <a:r>
              <a:rPr b="1" lang="es-ES" sz="3000">
                <a:solidFill>
                  <a:schemeClr val="dk1"/>
                </a:solidFill>
                <a:highlight>
                  <a:srgbClr val="D5A6BD"/>
                </a:highlight>
              </a:rPr>
              <a:t>enfermedades consuntivas</a:t>
            </a:r>
            <a:r>
              <a:rPr lang="es-ES" sz="3000">
                <a:solidFill>
                  <a:schemeClr val="dk1"/>
                </a:solidFill>
                <a:highlight>
                  <a:srgbClr val="D5A6BD"/>
                </a:highlight>
              </a:rPr>
              <a:t> </a:t>
            </a:r>
            <a:r>
              <a:rPr lang="es-ES" sz="3000">
                <a:solidFill>
                  <a:schemeClr val="dk1"/>
                </a:solidFill>
              </a:rPr>
              <a:t>que disminuyen el IMC (TBC, HIV, cáncer)</a:t>
            </a:r>
            <a:endParaRPr sz="3000">
              <a:solidFill>
                <a:schemeClr val="dk1"/>
              </a:solidFill>
            </a:endParaRPr>
          </a:p>
          <a:p>
            <a:pPr indent="0" lvl="0" marL="0" rtl="0" algn="l">
              <a:spcBef>
                <a:spcPts val="0"/>
              </a:spcBef>
              <a:spcAft>
                <a:spcPts val="0"/>
              </a:spcAft>
              <a:buNone/>
            </a:pPr>
            <a:r>
              <a:t/>
            </a:r>
            <a:endParaRPr sz="3000">
              <a:solidFill>
                <a:schemeClr val="dk1"/>
              </a:solidFill>
              <a:highlight>
                <a:srgbClr val="00FF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pSp>
        <p:nvGrpSpPr>
          <p:cNvPr id="281" name="Google Shape;281;g224544bbc6f_0_107"/>
          <p:cNvGrpSpPr/>
          <p:nvPr/>
        </p:nvGrpSpPr>
        <p:grpSpPr>
          <a:xfrm>
            <a:off x="0" y="0"/>
            <a:ext cx="20104098" cy="1817845"/>
            <a:chOff x="0" y="0"/>
            <a:chExt cx="20104098" cy="1817845"/>
          </a:xfrm>
        </p:grpSpPr>
        <p:pic>
          <p:nvPicPr>
            <p:cNvPr id="282" name="Google Shape;282;g224544bbc6f_0_107"/>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283" name="Google Shape;283;g224544bbc6f_0_107"/>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284" name="Google Shape;284;g224544bbc6f_0_107"/>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285" name="Google Shape;285;g224544bbc6f_0_107"/>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286" name="Google Shape;286;g224544bbc6f_0_107"/>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287" name="Google Shape;287;g224544bbc6f_0_107"/>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sp>
        <p:nvSpPr>
          <p:cNvPr id="288" name="Google Shape;288;g224544bbc6f_0_107"/>
          <p:cNvSpPr txBox="1"/>
          <p:nvPr/>
        </p:nvSpPr>
        <p:spPr>
          <a:xfrm>
            <a:off x="390550" y="1906126"/>
            <a:ext cx="19323000" cy="8696700"/>
          </a:xfrm>
          <a:prstGeom prst="rect">
            <a:avLst/>
          </a:prstGeom>
          <a:noFill/>
          <a:ln>
            <a:noFill/>
          </a:ln>
        </p:spPr>
        <p:txBody>
          <a:bodyPr anchorCtr="0" anchor="t" bIns="91425" lIns="91425" spcFirstLastPara="1" rIns="91425" wrap="square" tIns="91425">
            <a:spAutoFit/>
          </a:bodyPr>
          <a:lstStyle/>
          <a:p>
            <a:pPr indent="-469900" lvl="0" marL="457200" rtl="0" algn="l">
              <a:spcBef>
                <a:spcPts val="0"/>
              </a:spcBef>
              <a:spcAft>
                <a:spcPts val="0"/>
              </a:spcAft>
              <a:buClr>
                <a:schemeClr val="lt1"/>
              </a:buClr>
              <a:buSzPts val="3800"/>
              <a:buChar char="●"/>
            </a:pPr>
            <a:r>
              <a:rPr b="1" lang="es-ES" sz="3800">
                <a:solidFill>
                  <a:schemeClr val="lt1"/>
                </a:solidFill>
                <a:highlight>
                  <a:srgbClr val="38761D"/>
                </a:highlight>
              </a:rPr>
              <a:t>3) </a:t>
            </a:r>
            <a:r>
              <a:rPr b="1" lang="es-ES" sz="3800">
                <a:solidFill>
                  <a:schemeClr val="lt1"/>
                </a:solidFill>
                <a:highlight>
                  <a:srgbClr val="38761D"/>
                </a:highlight>
              </a:rPr>
              <a:t>cómo debo informarlo?</a:t>
            </a:r>
            <a:endParaRPr b="1" sz="3800">
              <a:solidFill>
                <a:schemeClr val="lt1"/>
              </a:solidFill>
              <a:highlight>
                <a:srgbClr val="38761D"/>
              </a:highlight>
            </a:endParaRPr>
          </a:p>
          <a:p>
            <a:pPr indent="0" lvl="0" marL="0" rtl="0" algn="l">
              <a:spcBef>
                <a:spcPts val="0"/>
              </a:spcBef>
              <a:spcAft>
                <a:spcPts val="0"/>
              </a:spcAft>
              <a:buNone/>
            </a:pPr>
            <a:r>
              <a:t/>
            </a:r>
            <a:endParaRPr sz="3300">
              <a:solidFill>
                <a:schemeClr val="dk1"/>
              </a:solidFill>
            </a:endParaRPr>
          </a:p>
          <a:p>
            <a:pPr indent="-438150" lvl="0" marL="1371600" rtl="0" algn="l">
              <a:spcBef>
                <a:spcPts val="0"/>
              </a:spcBef>
              <a:spcAft>
                <a:spcPts val="0"/>
              </a:spcAft>
              <a:buClr>
                <a:schemeClr val="dk1"/>
              </a:buClr>
              <a:buSzPts val="3300"/>
              <a:buChar char="●"/>
            </a:pPr>
            <a:r>
              <a:rPr lang="es-ES" sz="3300">
                <a:solidFill>
                  <a:schemeClr val="dk1"/>
                </a:solidFill>
                <a:highlight>
                  <a:srgbClr val="93C47D"/>
                </a:highlight>
              </a:rPr>
              <a:t>valor de creatinina plasmática ó sérica</a:t>
            </a:r>
            <a:r>
              <a:rPr lang="es-ES" sz="3300">
                <a:solidFill>
                  <a:schemeClr val="dk1"/>
                </a:solidFill>
              </a:rPr>
              <a:t>, con su método y trazabilidad, en mg/dl con 2 decimales</a:t>
            </a:r>
            <a:endParaRPr sz="3300">
              <a:solidFill>
                <a:schemeClr val="dk1"/>
              </a:solidFill>
            </a:endParaRPr>
          </a:p>
          <a:p>
            <a:pPr indent="0" lvl="0" marL="0" rtl="0" algn="l">
              <a:spcBef>
                <a:spcPts val="0"/>
              </a:spcBef>
              <a:spcAft>
                <a:spcPts val="0"/>
              </a:spcAft>
              <a:buNone/>
            </a:pPr>
            <a:r>
              <a:t/>
            </a:r>
            <a:endParaRPr sz="3300">
              <a:solidFill>
                <a:schemeClr val="dk1"/>
              </a:solidFill>
            </a:endParaRPr>
          </a:p>
          <a:p>
            <a:pPr indent="-438150" lvl="0" marL="1371600" rtl="0" algn="l">
              <a:spcBef>
                <a:spcPts val="0"/>
              </a:spcBef>
              <a:spcAft>
                <a:spcPts val="0"/>
              </a:spcAft>
              <a:buClr>
                <a:schemeClr val="dk1"/>
              </a:buClr>
              <a:buSzPts val="3300"/>
              <a:buChar char="●"/>
            </a:pPr>
            <a:r>
              <a:rPr lang="es-ES" sz="3300">
                <a:solidFill>
                  <a:schemeClr val="dk1"/>
                </a:solidFill>
                <a:highlight>
                  <a:srgbClr val="93C47D"/>
                </a:highlight>
              </a:rPr>
              <a:t>resultado del </a:t>
            </a:r>
            <a:r>
              <a:rPr lang="es-ES" sz="3300">
                <a:solidFill>
                  <a:schemeClr val="dk1"/>
                </a:solidFill>
                <a:highlight>
                  <a:srgbClr val="93C47D"/>
                </a:highlight>
              </a:rPr>
              <a:t>filtrado glomerular estimado:</a:t>
            </a:r>
            <a:r>
              <a:rPr lang="es-ES" sz="3300">
                <a:solidFill>
                  <a:schemeClr val="dk1"/>
                </a:solidFill>
              </a:rPr>
              <a:t> indicando la ecuación utilizada, en ml/min/1.73 m</a:t>
            </a:r>
            <a:r>
              <a:rPr baseline="30000" lang="es-ES" sz="3300">
                <a:solidFill>
                  <a:schemeClr val="dk1"/>
                </a:solidFill>
              </a:rPr>
              <a:t>2</a:t>
            </a:r>
            <a:endParaRPr baseline="30000" sz="3300">
              <a:solidFill>
                <a:schemeClr val="dk1"/>
              </a:solidFill>
            </a:endParaRPr>
          </a:p>
          <a:p>
            <a:pPr indent="0" lvl="0" marL="0" rtl="0" algn="l">
              <a:spcBef>
                <a:spcPts val="0"/>
              </a:spcBef>
              <a:spcAft>
                <a:spcPts val="0"/>
              </a:spcAft>
              <a:buNone/>
            </a:pPr>
            <a:r>
              <a:t/>
            </a:r>
            <a:endParaRPr sz="3300">
              <a:solidFill>
                <a:schemeClr val="dk1"/>
              </a:solidFill>
            </a:endParaRPr>
          </a:p>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t/>
            </a:r>
            <a:endParaRPr sz="3000">
              <a:solidFill>
                <a:schemeClr val="dk1"/>
              </a:solidFill>
            </a:endParaRPr>
          </a:p>
          <a:p>
            <a:pPr indent="-444500" lvl="0" marL="1371600" rtl="0" algn="l">
              <a:spcBef>
                <a:spcPts val="0"/>
              </a:spcBef>
              <a:spcAft>
                <a:spcPts val="0"/>
              </a:spcAft>
              <a:buClr>
                <a:schemeClr val="dk1"/>
              </a:buClr>
              <a:buSzPts val="3400"/>
              <a:buChar char="●"/>
            </a:pPr>
            <a:r>
              <a:rPr lang="es-ES" sz="3400">
                <a:solidFill>
                  <a:schemeClr val="dk1"/>
                </a:solidFill>
                <a:highlight>
                  <a:srgbClr val="93C47D"/>
                </a:highlight>
              </a:rPr>
              <a:t>comentario armonizado: </a:t>
            </a:r>
            <a:endParaRPr sz="3400">
              <a:solidFill>
                <a:schemeClr val="dk1"/>
              </a:solidFill>
              <a:highlight>
                <a:srgbClr val="93C47D"/>
              </a:highlight>
            </a:endParaRPr>
          </a:p>
          <a:p>
            <a:pPr indent="457200" lvl="0" marL="457200" rtl="0" algn="l">
              <a:spcBef>
                <a:spcPts val="0"/>
              </a:spcBef>
              <a:spcAft>
                <a:spcPts val="0"/>
              </a:spcAft>
              <a:buNone/>
            </a:pPr>
            <a:r>
              <a:t/>
            </a:r>
            <a:endParaRPr sz="3400">
              <a:solidFill>
                <a:schemeClr val="dk1"/>
              </a:solidFill>
            </a:endParaRPr>
          </a:p>
          <a:p>
            <a:pPr indent="457200" lvl="0" marL="457200" rtl="0" algn="l">
              <a:spcBef>
                <a:spcPts val="0"/>
              </a:spcBef>
              <a:spcAft>
                <a:spcPts val="0"/>
              </a:spcAft>
              <a:buNone/>
            </a:pPr>
            <a:r>
              <a:rPr i="1" lang="es-ES" sz="3000">
                <a:solidFill>
                  <a:schemeClr val="dk1"/>
                </a:solidFill>
              </a:rPr>
              <a:t> </a:t>
            </a:r>
            <a:r>
              <a:rPr i="1" lang="es-ES" sz="3300">
                <a:solidFill>
                  <a:schemeClr val="dk1"/>
                </a:solidFill>
              </a:rPr>
              <a:t>Este resultado estima la filtración glomerular en personas con seguimiento ambulatorio. No debería ser considerado en personas con IMC extremos (&lt; 18.5 o &gt; 40 kg/m</a:t>
            </a:r>
            <a:r>
              <a:rPr baseline="30000" i="1" lang="es-ES" sz="3300">
                <a:solidFill>
                  <a:schemeClr val="dk1"/>
                </a:solidFill>
              </a:rPr>
              <a:t>2</a:t>
            </a:r>
            <a:r>
              <a:rPr i="1" lang="es-ES" sz="3300">
                <a:solidFill>
                  <a:schemeClr val="dk1"/>
                </a:solidFill>
              </a:rPr>
              <a:t>) ni en personas menores de 18 años, embarazadas, internados o sospecha de curso actual de lesión renal aguda. Se sugiere referencia al especialista en nefrología con FGe &lt; 45 ml/min/1,73 m</a:t>
            </a:r>
            <a:r>
              <a:rPr baseline="30000" i="1" lang="es-ES" sz="3300">
                <a:solidFill>
                  <a:schemeClr val="dk1"/>
                </a:solidFill>
              </a:rPr>
              <a:t>2.</a:t>
            </a:r>
            <a:endParaRPr baseline="30000" i="1" sz="3300">
              <a:solidFill>
                <a:schemeClr val="dk1"/>
              </a:solidFill>
            </a:endParaRPr>
          </a:p>
        </p:txBody>
      </p:sp>
      <p:graphicFrame>
        <p:nvGraphicFramePr>
          <p:cNvPr id="289" name="Google Shape;289;g224544bbc6f_0_107"/>
          <p:cNvGraphicFramePr/>
          <p:nvPr/>
        </p:nvGraphicFramePr>
        <p:xfrm>
          <a:off x="687450" y="4824325"/>
          <a:ext cx="3000000" cy="3000000"/>
        </p:xfrm>
        <a:graphic>
          <a:graphicData uri="http://schemas.openxmlformats.org/drawingml/2006/table">
            <a:tbl>
              <a:tblPr>
                <a:noFill/>
                <a:tableStyleId>{D84CAFEC-72BF-4529-8CB1-BB7A17DC7E07}</a:tableStyleId>
              </a:tblPr>
              <a:tblGrid>
                <a:gridCol w="9854725"/>
                <a:gridCol w="9239725"/>
              </a:tblGrid>
              <a:tr h="381000">
                <a:tc>
                  <a:txBody>
                    <a:bodyPr/>
                    <a:lstStyle/>
                    <a:p>
                      <a:pPr indent="0" lvl="0" marL="0" rtl="0" algn="l">
                        <a:spcBef>
                          <a:spcPts val="0"/>
                        </a:spcBef>
                        <a:spcAft>
                          <a:spcPts val="0"/>
                        </a:spcAft>
                        <a:buNone/>
                      </a:pPr>
                      <a:r>
                        <a:rPr b="1" lang="es-ES" sz="3000">
                          <a:solidFill>
                            <a:schemeClr val="dk2"/>
                          </a:solidFill>
                        </a:rPr>
                        <a:t>FGe x MDRD4</a:t>
                      </a:r>
                      <a:endParaRPr b="1" sz="3000">
                        <a:solidFill>
                          <a:schemeClr val="dk2"/>
                        </a:solidFill>
                      </a:endParaRPr>
                    </a:p>
                  </a:txBody>
                  <a:tcPr marT="91425" marB="91425" marR="91425" marL="91425"/>
                </a:tc>
                <a:tc>
                  <a:txBody>
                    <a:bodyPr/>
                    <a:lstStyle/>
                    <a:p>
                      <a:pPr indent="0" lvl="0" marL="0" rtl="0" algn="l">
                        <a:spcBef>
                          <a:spcPts val="0"/>
                        </a:spcBef>
                        <a:spcAft>
                          <a:spcPts val="0"/>
                        </a:spcAft>
                        <a:buNone/>
                      </a:pPr>
                      <a:r>
                        <a:rPr b="1" lang="es-ES" sz="3000">
                          <a:solidFill>
                            <a:schemeClr val="dk2"/>
                          </a:solidFill>
                        </a:rPr>
                        <a:t>FGe x CKD-EPI</a:t>
                      </a:r>
                      <a:endParaRPr b="1" sz="3000">
                        <a:solidFill>
                          <a:schemeClr val="dk2"/>
                        </a:solidFill>
                      </a:endParaRPr>
                    </a:p>
                  </a:txBody>
                  <a:tcPr marT="91425" marB="91425" marR="91425" marL="91425"/>
                </a:tc>
              </a:tr>
              <a:tr h="381000">
                <a:tc>
                  <a:txBody>
                    <a:bodyPr/>
                    <a:lstStyle/>
                    <a:p>
                      <a:pPr indent="0" lvl="0" marL="0" rtl="0" algn="l">
                        <a:spcBef>
                          <a:spcPts val="0"/>
                        </a:spcBef>
                        <a:spcAft>
                          <a:spcPts val="0"/>
                        </a:spcAft>
                        <a:buNone/>
                      </a:pPr>
                      <a:r>
                        <a:rPr lang="es-ES" sz="3000">
                          <a:solidFill>
                            <a:schemeClr val="dk1"/>
                          </a:solidFill>
                        </a:rPr>
                        <a:t>resultado de la fórmula </a:t>
                      </a:r>
                      <a:r>
                        <a:rPr lang="es-ES" sz="3000"/>
                        <a:t>si es menor de 60 ml/min/1,73 m</a:t>
                      </a:r>
                      <a:r>
                        <a:rPr baseline="30000" lang="es-ES" sz="3000"/>
                        <a:t>2 </a:t>
                      </a:r>
                      <a:endParaRPr sz="3000"/>
                    </a:p>
                  </a:txBody>
                  <a:tcPr marT="91425" marB="91425" marR="91425" marL="91425"/>
                </a:tc>
                <a:tc>
                  <a:txBody>
                    <a:bodyPr/>
                    <a:lstStyle/>
                    <a:p>
                      <a:pPr indent="0" lvl="0" marL="0" rtl="0" algn="l">
                        <a:spcBef>
                          <a:spcPts val="0"/>
                        </a:spcBef>
                        <a:spcAft>
                          <a:spcPts val="0"/>
                        </a:spcAft>
                        <a:buNone/>
                      </a:pPr>
                      <a:r>
                        <a:rPr lang="es-ES" sz="3000"/>
                        <a:t> valor de fórmula si es menor de 90 ml/min/1,73 m</a:t>
                      </a:r>
                      <a:r>
                        <a:rPr baseline="30000" lang="es-ES" sz="3300"/>
                        <a:t>2</a:t>
                      </a:r>
                      <a:endParaRPr baseline="30000" sz="3300"/>
                    </a:p>
                  </a:txBody>
                  <a:tcPr marT="91425" marB="91425" marR="91425" marL="91425"/>
                </a:tc>
              </a:tr>
              <a:tr h="381000">
                <a:tc>
                  <a:txBody>
                    <a:bodyPr/>
                    <a:lstStyle/>
                    <a:p>
                      <a:pPr indent="0" lvl="0" marL="0" rtl="0" algn="l">
                        <a:spcBef>
                          <a:spcPts val="0"/>
                        </a:spcBef>
                        <a:spcAft>
                          <a:spcPts val="0"/>
                        </a:spcAft>
                        <a:buNone/>
                      </a:pPr>
                      <a:r>
                        <a:rPr lang="es-ES" sz="3000"/>
                        <a:t>ó mayor o igual a 60 </a:t>
                      </a:r>
                      <a:endParaRPr sz="3000"/>
                    </a:p>
                  </a:txBody>
                  <a:tcPr marT="91425" marB="91425" marR="91425" marL="91425"/>
                </a:tc>
                <a:tc>
                  <a:txBody>
                    <a:bodyPr/>
                    <a:lstStyle/>
                    <a:p>
                      <a:pPr indent="0" lvl="0" marL="0" rtl="0" algn="l">
                        <a:spcBef>
                          <a:spcPts val="0"/>
                        </a:spcBef>
                        <a:spcAft>
                          <a:spcPts val="0"/>
                        </a:spcAft>
                        <a:buNone/>
                      </a:pPr>
                      <a:r>
                        <a:rPr lang="es-ES" sz="3000"/>
                        <a:t>ó mayor o igual a 90</a:t>
                      </a:r>
                      <a:endParaRPr sz="3000"/>
                    </a:p>
                  </a:txBody>
                  <a:tcPr marT="91425" marB="91425" marR="91425" marL="91425"/>
                </a:tc>
              </a:tr>
            </a:tbl>
          </a:graphicData>
        </a:graphic>
      </p:graphicFrame>
      <p:pic>
        <p:nvPicPr>
          <p:cNvPr id="290" name="Google Shape;290;g224544bbc6f_0_107"/>
          <p:cNvPicPr preferRelativeResize="0"/>
          <p:nvPr/>
        </p:nvPicPr>
        <p:blipFill>
          <a:blip r:embed="rId6">
            <a:alphaModFix/>
          </a:blip>
          <a:stretch>
            <a:fillRect/>
          </a:stretch>
        </p:blipFill>
        <p:spPr>
          <a:xfrm>
            <a:off x="16991775" y="-31325"/>
            <a:ext cx="3112325" cy="181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pSp>
        <p:nvGrpSpPr>
          <p:cNvPr id="295" name="Google Shape;295;g224544bbc6f_0_119"/>
          <p:cNvGrpSpPr/>
          <p:nvPr/>
        </p:nvGrpSpPr>
        <p:grpSpPr>
          <a:xfrm>
            <a:off x="0" y="0"/>
            <a:ext cx="20104098" cy="1817845"/>
            <a:chOff x="0" y="0"/>
            <a:chExt cx="20104098" cy="1817845"/>
          </a:xfrm>
        </p:grpSpPr>
        <p:pic>
          <p:nvPicPr>
            <p:cNvPr id="296" name="Google Shape;296;g224544bbc6f_0_119"/>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297" name="Google Shape;297;g224544bbc6f_0_119"/>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298" name="Google Shape;298;g224544bbc6f_0_119"/>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299" name="Google Shape;299;g224544bbc6f_0_119"/>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300" name="Google Shape;300;g224544bbc6f_0_119"/>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301" name="Google Shape;301;g224544bbc6f_0_119"/>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0" rtl="0" algn="l">
              <a:lnSpc>
                <a:spcPct val="100000"/>
              </a:lnSpc>
              <a:spcBef>
                <a:spcPts val="0"/>
              </a:spcBef>
              <a:spcAft>
                <a:spcPts val="0"/>
              </a:spcAft>
              <a:buNone/>
            </a:pPr>
            <a:r>
              <a:rPr lang="es-ES" sz="3200"/>
              <a:t>Laboratorio - HCP</a:t>
            </a:r>
            <a:endParaRPr sz="3200"/>
          </a:p>
        </p:txBody>
      </p:sp>
      <p:pic>
        <p:nvPicPr>
          <p:cNvPr id="302" name="Google Shape;302;g224544bbc6f_0_119"/>
          <p:cNvPicPr preferRelativeResize="0"/>
          <p:nvPr/>
        </p:nvPicPr>
        <p:blipFill rotWithShape="1">
          <a:blip r:embed="rId6">
            <a:alphaModFix/>
          </a:blip>
          <a:srcRect b="0" l="0" r="0" t="0"/>
          <a:stretch/>
        </p:blipFill>
        <p:spPr>
          <a:xfrm>
            <a:off x="17887051" y="9845675"/>
            <a:ext cx="917209" cy="1017989"/>
          </a:xfrm>
          <a:prstGeom prst="rect">
            <a:avLst/>
          </a:prstGeom>
          <a:noFill/>
          <a:ln>
            <a:noFill/>
          </a:ln>
        </p:spPr>
      </p:pic>
      <p:pic>
        <p:nvPicPr>
          <p:cNvPr id="303" name="Google Shape;303;g224544bbc6f_0_119"/>
          <p:cNvPicPr preferRelativeResize="0"/>
          <p:nvPr/>
        </p:nvPicPr>
        <p:blipFill>
          <a:blip r:embed="rId7">
            <a:alphaModFix/>
          </a:blip>
          <a:stretch>
            <a:fillRect/>
          </a:stretch>
        </p:blipFill>
        <p:spPr>
          <a:xfrm>
            <a:off x="17301225" y="39400"/>
            <a:ext cx="2724150" cy="1676400"/>
          </a:xfrm>
          <a:prstGeom prst="rect">
            <a:avLst/>
          </a:prstGeom>
          <a:noFill/>
          <a:ln>
            <a:noFill/>
          </a:ln>
        </p:spPr>
      </p:pic>
      <p:sp>
        <p:nvSpPr>
          <p:cNvPr id="304" name="Google Shape;304;g224544bbc6f_0_119"/>
          <p:cNvSpPr txBox="1"/>
          <p:nvPr/>
        </p:nvSpPr>
        <p:spPr>
          <a:xfrm>
            <a:off x="759325" y="2479888"/>
            <a:ext cx="17400300" cy="4463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6800">
                <a:solidFill>
                  <a:schemeClr val="dk2"/>
                </a:solidFill>
                <a:latin typeface="Verdana"/>
                <a:ea typeface="Verdana"/>
                <a:cs typeface="Verdana"/>
                <a:sym typeface="Verdana"/>
              </a:rPr>
              <a:t>LABORATORIO</a:t>
            </a:r>
            <a:endParaRPr sz="5000">
              <a:solidFill>
                <a:schemeClr val="dk1"/>
              </a:solidFill>
            </a:endParaRPr>
          </a:p>
          <a:p>
            <a:pPr indent="0" lvl="0" marL="0" rtl="0" algn="l">
              <a:spcBef>
                <a:spcPts val="0"/>
              </a:spcBef>
              <a:spcAft>
                <a:spcPts val="0"/>
              </a:spcAft>
              <a:buNone/>
            </a:pPr>
            <a:r>
              <a:t/>
            </a:r>
            <a:endParaRPr sz="3600">
              <a:solidFill>
                <a:schemeClr val="dk1"/>
              </a:solidFill>
            </a:endParaRPr>
          </a:p>
          <a:p>
            <a:pPr indent="0" lvl="0" marL="0" rtl="0" algn="just">
              <a:spcBef>
                <a:spcPts val="0"/>
              </a:spcBef>
              <a:spcAft>
                <a:spcPts val="0"/>
              </a:spcAft>
              <a:buNone/>
            </a:pPr>
            <a:r>
              <a:rPr lang="es-ES" sz="3600">
                <a:solidFill>
                  <a:schemeClr val="dk1"/>
                </a:solidFill>
              </a:rPr>
              <a:t>Siendo el valor de creatinina, el único dato </a:t>
            </a:r>
            <a:r>
              <a:rPr b="1" lang="es-ES" sz="3600">
                <a:solidFill>
                  <a:schemeClr val="dk1"/>
                </a:solidFill>
              </a:rPr>
              <a:t>medible</a:t>
            </a:r>
            <a:r>
              <a:rPr lang="es-ES" sz="3600">
                <a:solidFill>
                  <a:schemeClr val="dk1"/>
                </a:solidFill>
              </a:rPr>
              <a:t> que se introduce en las fórmulas de estimación del FG, debemos asegurar que el desempeño analítico de esa medición sea tal que no produzca un error que pueda inferir un mal diagnóstico o clasificación de la ERC.</a:t>
            </a:r>
            <a:endParaRPr sz="3600">
              <a:solidFill>
                <a:schemeClr val="dk1"/>
              </a:solidFill>
            </a:endParaRPr>
          </a:p>
          <a:p>
            <a:pPr indent="0" lvl="0" marL="0" rtl="0" algn="just">
              <a:spcBef>
                <a:spcPts val="0"/>
              </a:spcBef>
              <a:spcAft>
                <a:spcPts val="0"/>
              </a:spcAft>
              <a:buNone/>
            </a:pPr>
            <a:r>
              <a:t/>
            </a:r>
            <a:endParaRPr sz="3000">
              <a:solidFill>
                <a:schemeClr val="dk1"/>
              </a:solidFill>
            </a:endParaRPr>
          </a:p>
        </p:txBody>
      </p:sp>
      <p:sp>
        <p:nvSpPr>
          <p:cNvPr id="305" name="Google Shape;305;g224544bbc6f_0_119"/>
          <p:cNvSpPr txBox="1"/>
          <p:nvPr/>
        </p:nvSpPr>
        <p:spPr>
          <a:xfrm>
            <a:off x="2887150" y="7826675"/>
            <a:ext cx="3987300" cy="201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5000">
              <a:solidFill>
                <a:schemeClr val="lt1"/>
              </a:solidFill>
              <a:highlight>
                <a:schemeClr val="accent1"/>
              </a:highlight>
              <a:latin typeface="Calibri"/>
              <a:ea typeface="Calibri"/>
              <a:cs typeface="Calibri"/>
              <a:sym typeface="Calibri"/>
            </a:endParaRPr>
          </a:p>
        </p:txBody>
      </p:sp>
      <p:sp>
        <p:nvSpPr>
          <p:cNvPr id="306" name="Google Shape;306;g224544bbc6f_0_119"/>
          <p:cNvSpPr txBox="1"/>
          <p:nvPr/>
        </p:nvSpPr>
        <p:spPr>
          <a:xfrm>
            <a:off x="11846075" y="7718750"/>
            <a:ext cx="4281000" cy="201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5000">
              <a:solidFill>
                <a:schemeClr val="lt1"/>
              </a:solidFill>
              <a:highlight>
                <a:schemeClr val="accent1"/>
              </a:highlight>
              <a:latin typeface="Calibri"/>
              <a:ea typeface="Calibri"/>
              <a:cs typeface="Calibri"/>
              <a:sym typeface="Calibri"/>
            </a:endParaRPr>
          </a:p>
        </p:txBody>
      </p:sp>
      <p:sp>
        <p:nvSpPr>
          <p:cNvPr id="307" name="Google Shape;307;g224544bbc6f_0_119"/>
          <p:cNvSpPr/>
          <p:nvPr/>
        </p:nvSpPr>
        <p:spPr>
          <a:xfrm>
            <a:off x="7776775" y="7226350"/>
            <a:ext cx="3365400" cy="1676400"/>
          </a:xfrm>
          <a:prstGeom prst="leftRightUpArrow">
            <a:avLst>
              <a:gd fmla="val 25000" name="adj1"/>
              <a:gd fmla="val 25000" name="adj2"/>
              <a:gd fmla="val 25000" name="adj3"/>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08" name="Google Shape;308;g224544bbc6f_0_119"/>
          <p:cNvSpPr/>
          <p:nvPr/>
        </p:nvSpPr>
        <p:spPr>
          <a:xfrm>
            <a:off x="2026150" y="7482625"/>
            <a:ext cx="3987300" cy="2169600"/>
          </a:xfrm>
          <a:prstGeom prst="rect">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ES" sz="5000">
                <a:solidFill>
                  <a:schemeClr val="lt1"/>
                </a:solidFill>
                <a:highlight>
                  <a:srgbClr val="0B5394"/>
                </a:highlight>
                <a:latin typeface="Calibri"/>
                <a:ea typeface="Calibri"/>
                <a:cs typeface="Calibri"/>
                <a:sym typeface="Calibri"/>
              </a:rPr>
              <a:t>EVALUACIÓN DEL MÉTODO</a:t>
            </a:r>
            <a:endParaRPr>
              <a:highlight>
                <a:srgbClr val="0B5394"/>
              </a:highlight>
              <a:latin typeface="Calibri"/>
              <a:ea typeface="Calibri"/>
              <a:cs typeface="Calibri"/>
              <a:sym typeface="Calibri"/>
            </a:endParaRPr>
          </a:p>
        </p:txBody>
      </p:sp>
      <p:sp>
        <p:nvSpPr>
          <p:cNvPr id="309" name="Google Shape;309;g224544bbc6f_0_119"/>
          <p:cNvSpPr/>
          <p:nvPr/>
        </p:nvSpPr>
        <p:spPr>
          <a:xfrm>
            <a:off x="12283125" y="7226350"/>
            <a:ext cx="5018100" cy="2287800"/>
          </a:xfrm>
          <a:prstGeom prst="rect">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ES" sz="5000">
                <a:solidFill>
                  <a:schemeClr val="lt1"/>
                </a:solidFill>
                <a:highlight>
                  <a:srgbClr val="0B5394"/>
                </a:highlight>
                <a:latin typeface="Calibri"/>
                <a:ea typeface="Calibri"/>
                <a:cs typeface="Calibri"/>
                <a:sym typeface="Calibri"/>
              </a:rPr>
              <a:t>EVALUACIÓN DEL </a:t>
            </a:r>
            <a:r>
              <a:rPr lang="es-ES" sz="5000">
                <a:solidFill>
                  <a:schemeClr val="lt1"/>
                </a:solidFill>
                <a:highlight>
                  <a:srgbClr val="0B5394"/>
                </a:highlight>
                <a:latin typeface="Calibri"/>
                <a:ea typeface="Calibri"/>
                <a:cs typeface="Calibri"/>
                <a:sym typeface="Calibri"/>
              </a:rPr>
              <a:t>DESEMPEÑO ANALÍTICO</a:t>
            </a:r>
            <a:endParaRPr>
              <a:highlight>
                <a:srgbClr val="0B5394"/>
              </a:highlight>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grpSp>
        <p:nvGrpSpPr>
          <p:cNvPr id="314" name="Google Shape;314;g2d3d88bbfbc_0_83"/>
          <p:cNvGrpSpPr/>
          <p:nvPr/>
        </p:nvGrpSpPr>
        <p:grpSpPr>
          <a:xfrm>
            <a:off x="0" y="0"/>
            <a:ext cx="20104098" cy="1817845"/>
            <a:chOff x="0" y="0"/>
            <a:chExt cx="20104098" cy="1817845"/>
          </a:xfrm>
        </p:grpSpPr>
        <p:pic>
          <p:nvPicPr>
            <p:cNvPr id="315" name="Google Shape;315;g2d3d88bbfbc_0_83"/>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316" name="Google Shape;316;g2d3d88bbfbc_0_83"/>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317" name="Google Shape;317;g2d3d88bbfbc_0_83"/>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318" name="Google Shape;318;g2d3d88bbfbc_0_83"/>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319" name="Google Shape;319;g2d3d88bbfbc_0_83"/>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320" name="Google Shape;320;g2d3d88bbfbc_0_83"/>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0" rtl="0" algn="l">
              <a:lnSpc>
                <a:spcPct val="100000"/>
              </a:lnSpc>
              <a:spcBef>
                <a:spcPts val="0"/>
              </a:spcBef>
              <a:spcAft>
                <a:spcPts val="0"/>
              </a:spcAft>
              <a:buNone/>
            </a:pPr>
            <a:r>
              <a:rPr lang="es-ES" sz="3200"/>
              <a:t>Laboratorio - HCP</a:t>
            </a:r>
            <a:endParaRPr sz="3200"/>
          </a:p>
        </p:txBody>
      </p:sp>
      <p:pic>
        <p:nvPicPr>
          <p:cNvPr id="321" name="Google Shape;321;g2d3d88bbfbc_0_83"/>
          <p:cNvPicPr preferRelativeResize="0"/>
          <p:nvPr/>
        </p:nvPicPr>
        <p:blipFill rotWithShape="1">
          <a:blip r:embed="rId6">
            <a:alphaModFix/>
          </a:blip>
          <a:srcRect b="0" l="0" r="0" t="0"/>
          <a:stretch/>
        </p:blipFill>
        <p:spPr>
          <a:xfrm>
            <a:off x="18621651" y="9931100"/>
            <a:ext cx="917209" cy="1017989"/>
          </a:xfrm>
          <a:prstGeom prst="rect">
            <a:avLst/>
          </a:prstGeom>
          <a:noFill/>
          <a:ln>
            <a:noFill/>
          </a:ln>
        </p:spPr>
      </p:pic>
      <p:sp>
        <p:nvSpPr>
          <p:cNvPr id="322" name="Google Shape;322;g2d3d88bbfbc_0_83"/>
          <p:cNvSpPr txBox="1"/>
          <p:nvPr/>
        </p:nvSpPr>
        <p:spPr>
          <a:xfrm>
            <a:off x="0" y="2126575"/>
            <a:ext cx="20025300" cy="798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4000">
                <a:solidFill>
                  <a:schemeClr val="dk2"/>
                </a:solidFill>
                <a:latin typeface="Verdana"/>
                <a:ea typeface="Verdana"/>
                <a:cs typeface="Verdana"/>
                <a:sym typeface="Verdana"/>
              </a:rPr>
              <a:t>EVALUACIÓN DEL MÉTODO</a:t>
            </a:r>
            <a:endParaRPr b="1" sz="4000">
              <a:solidFill>
                <a:schemeClr val="dk2"/>
              </a:solidFill>
              <a:latin typeface="Verdana"/>
              <a:ea typeface="Verdana"/>
              <a:cs typeface="Verdana"/>
              <a:sym typeface="Verdana"/>
            </a:endParaRPr>
          </a:p>
          <a:p>
            <a:pPr indent="0" lvl="0" marL="0" rtl="0" algn="just">
              <a:spcBef>
                <a:spcPts val="0"/>
              </a:spcBef>
              <a:spcAft>
                <a:spcPts val="0"/>
              </a:spcAft>
              <a:buNone/>
            </a:pPr>
            <a:r>
              <a:t/>
            </a:r>
            <a:endParaRPr sz="3100"/>
          </a:p>
          <a:p>
            <a:pPr indent="0" lvl="0" marL="0" rtl="0" algn="just">
              <a:spcBef>
                <a:spcPts val="0"/>
              </a:spcBef>
              <a:spcAft>
                <a:spcPts val="0"/>
              </a:spcAft>
              <a:buNone/>
            </a:pPr>
            <a:r>
              <a:rPr lang="es-ES" sz="3100"/>
              <a:t>El método </a:t>
            </a:r>
            <a:r>
              <a:rPr b="1" lang="es-ES" sz="3100"/>
              <a:t>colorimétrico de Jaffe de punto final</a:t>
            </a:r>
            <a:r>
              <a:rPr lang="es-ES" sz="3100"/>
              <a:t> es un método colorimétrico muy inespecífico, dado que, además de la </a:t>
            </a:r>
            <a:r>
              <a:rPr lang="es-ES" sz="3100"/>
              <a:t>creatinina</a:t>
            </a:r>
            <a:r>
              <a:rPr lang="es-ES" sz="3100"/>
              <a:t>, reaccionan otros i</a:t>
            </a:r>
            <a:r>
              <a:rPr lang="es-ES" sz="3100" u="sng"/>
              <a:t>nterferentes</a:t>
            </a:r>
            <a:r>
              <a:rPr lang="es-ES" sz="3100"/>
              <a:t> positivos (proteínas, glucosa, ácido ascórbico, cuerpos cetónicos, piruvato, guanidina, cefalosporina) y negativos (hemoglobina, bilirrubina) alterando el valor real de la creatinina.</a:t>
            </a:r>
            <a:endParaRPr sz="3100"/>
          </a:p>
          <a:p>
            <a:pPr indent="0" lvl="0" marL="0" rtl="0" algn="just">
              <a:spcBef>
                <a:spcPts val="0"/>
              </a:spcBef>
              <a:spcAft>
                <a:spcPts val="0"/>
              </a:spcAft>
              <a:buNone/>
            </a:pPr>
            <a:r>
              <a:t/>
            </a:r>
            <a:endParaRPr sz="3100"/>
          </a:p>
          <a:p>
            <a:pPr indent="0" lvl="0" marL="0" rtl="0" algn="just">
              <a:spcBef>
                <a:spcPts val="0"/>
              </a:spcBef>
              <a:spcAft>
                <a:spcPts val="0"/>
              </a:spcAft>
              <a:buNone/>
            </a:pPr>
            <a:r>
              <a:rPr lang="es-ES" sz="3100"/>
              <a:t>El método de </a:t>
            </a:r>
            <a:r>
              <a:rPr b="1" lang="es-ES" sz="3300">
                <a:solidFill>
                  <a:schemeClr val="dk2"/>
                </a:solidFill>
                <a:highlight>
                  <a:schemeClr val="lt1"/>
                </a:highlight>
              </a:rPr>
              <a:t>Jaffe cinético </a:t>
            </a:r>
            <a:r>
              <a:rPr lang="es-ES" sz="3100"/>
              <a:t>minimiza los interferentes positivos, aunque no los elimina. Este método, con </a:t>
            </a:r>
            <a:r>
              <a:rPr lang="es-ES" sz="3100" u="sng"/>
              <a:t>compensación</a:t>
            </a:r>
            <a:r>
              <a:rPr lang="es-ES" sz="3100"/>
              <a:t>, realiza una corrección constante para descontar los interferentes positivos, atribuibles fundamentalmente a las proteínas, bilirrubina y cetonas. Este factor de corrección presupone una interferencia </a:t>
            </a:r>
            <a:r>
              <a:rPr lang="es-ES" sz="3100" u="sng"/>
              <a:t>constante</a:t>
            </a:r>
            <a:r>
              <a:rPr lang="es-ES" sz="3100"/>
              <a:t>, no real en algunas patologías o poblaciones como niños, ancianos, embarazadas y pacientes oncológicos, lo que constituye, en estos casos, un error por defecto en los resultados de la creatinina.</a:t>
            </a:r>
            <a:endParaRPr sz="3100"/>
          </a:p>
          <a:p>
            <a:pPr indent="0" lvl="0" marL="0" rtl="0" algn="just">
              <a:spcBef>
                <a:spcPts val="0"/>
              </a:spcBef>
              <a:spcAft>
                <a:spcPts val="0"/>
              </a:spcAft>
              <a:buNone/>
            </a:pPr>
            <a:r>
              <a:t/>
            </a:r>
            <a:endParaRPr sz="3100"/>
          </a:p>
          <a:p>
            <a:pPr indent="0" lvl="0" marL="0" rtl="0" algn="just">
              <a:spcBef>
                <a:spcPts val="0"/>
              </a:spcBef>
              <a:spcAft>
                <a:spcPts val="0"/>
              </a:spcAft>
              <a:buNone/>
            </a:pPr>
            <a:r>
              <a:rPr lang="es-ES" sz="3100"/>
              <a:t>Los métodos </a:t>
            </a:r>
            <a:r>
              <a:rPr b="1" lang="es-ES" sz="3100"/>
              <a:t>enzimáticos </a:t>
            </a:r>
            <a:r>
              <a:rPr lang="es-ES" sz="3100"/>
              <a:t>presentan mayor especificidad analítica y exactitud que los de Jaffe cinético, precisamente por basarse en una reacción Ag-Ac, específico para el dosaje de creatinina; por otra parte, correlacionan mejor con IDMS, considerado el método de referencia de primer orden.</a:t>
            </a:r>
            <a:endParaRPr sz="3100"/>
          </a:p>
        </p:txBody>
      </p:sp>
      <p:pic>
        <p:nvPicPr>
          <p:cNvPr id="323" name="Google Shape;323;g2d3d88bbfbc_0_83"/>
          <p:cNvPicPr preferRelativeResize="0"/>
          <p:nvPr/>
        </p:nvPicPr>
        <p:blipFill>
          <a:blip r:embed="rId7">
            <a:alphaModFix/>
          </a:blip>
          <a:stretch>
            <a:fillRect/>
          </a:stretch>
        </p:blipFill>
        <p:spPr>
          <a:xfrm>
            <a:off x="17301225" y="39400"/>
            <a:ext cx="2724150" cy="1676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grpSp>
        <p:nvGrpSpPr>
          <p:cNvPr id="328" name="Google Shape;328;g2d30d7d84de_0_18"/>
          <p:cNvGrpSpPr/>
          <p:nvPr/>
        </p:nvGrpSpPr>
        <p:grpSpPr>
          <a:xfrm>
            <a:off x="-64625" y="15000"/>
            <a:ext cx="20104098" cy="1817845"/>
            <a:chOff x="0" y="0"/>
            <a:chExt cx="20104098" cy="1817845"/>
          </a:xfrm>
        </p:grpSpPr>
        <p:pic>
          <p:nvPicPr>
            <p:cNvPr id="329" name="Google Shape;329;g2d30d7d84de_0_18"/>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330" name="Google Shape;330;g2d30d7d84de_0_18"/>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331" name="Google Shape;331;g2d30d7d84de_0_18"/>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332" name="Google Shape;332;g2d30d7d84de_0_18"/>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333" name="Google Shape;333;g2d30d7d84de_0_18"/>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334" name="Google Shape;334;g2d30d7d84de_0_18"/>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pic>
        <p:nvPicPr>
          <p:cNvPr id="335" name="Google Shape;335;g2d30d7d84de_0_18"/>
          <p:cNvPicPr preferRelativeResize="0"/>
          <p:nvPr/>
        </p:nvPicPr>
        <p:blipFill rotWithShape="1">
          <a:blip r:embed="rId6">
            <a:alphaModFix/>
          </a:blip>
          <a:srcRect b="0" l="0" r="0" t="0"/>
          <a:stretch/>
        </p:blipFill>
        <p:spPr>
          <a:xfrm>
            <a:off x="17887051" y="9845675"/>
            <a:ext cx="917209" cy="1017989"/>
          </a:xfrm>
          <a:prstGeom prst="rect">
            <a:avLst/>
          </a:prstGeom>
          <a:noFill/>
          <a:ln>
            <a:noFill/>
          </a:ln>
        </p:spPr>
      </p:pic>
      <p:sp>
        <p:nvSpPr>
          <p:cNvPr id="336" name="Google Shape;336;g2d30d7d84de_0_18"/>
          <p:cNvSpPr txBox="1"/>
          <p:nvPr/>
        </p:nvSpPr>
        <p:spPr>
          <a:xfrm>
            <a:off x="713325" y="2343500"/>
            <a:ext cx="18525000" cy="841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4000">
                <a:solidFill>
                  <a:schemeClr val="dk2"/>
                </a:solidFill>
                <a:latin typeface="Verdana"/>
                <a:ea typeface="Verdana"/>
                <a:cs typeface="Verdana"/>
                <a:sym typeface="Verdana"/>
              </a:rPr>
              <a:t>DESEMPEÑO ANALÍTICO</a:t>
            </a:r>
            <a:endParaRPr b="1" sz="4000">
              <a:solidFill>
                <a:schemeClr val="dk2"/>
              </a:solidFill>
              <a:latin typeface="Verdana"/>
              <a:ea typeface="Verdana"/>
              <a:cs typeface="Verdana"/>
              <a:sym typeface="Verdana"/>
            </a:endParaRPr>
          </a:p>
          <a:p>
            <a:pPr indent="0" lvl="0" marL="0" rtl="0" algn="l">
              <a:spcBef>
                <a:spcPts val="0"/>
              </a:spcBef>
              <a:spcAft>
                <a:spcPts val="0"/>
              </a:spcAft>
              <a:buNone/>
            </a:pPr>
            <a:r>
              <a:t/>
            </a:r>
            <a:endParaRPr sz="3300">
              <a:solidFill>
                <a:schemeClr val="dk1"/>
              </a:solidFill>
            </a:endParaRPr>
          </a:p>
          <a:p>
            <a:pPr indent="0" lvl="0" marL="0" rtl="0" algn="l">
              <a:spcBef>
                <a:spcPts val="0"/>
              </a:spcBef>
              <a:spcAft>
                <a:spcPts val="0"/>
              </a:spcAft>
              <a:buNone/>
            </a:pPr>
            <a:r>
              <a:rPr lang="es-ES" sz="3300">
                <a:solidFill>
                  <a:schemeClr val="dk1"/>
                </a:solidFill>
              </a:rPr>
              <a:t>Toda medición, o proceso de medición, conlleva a un error o incertidumbre en el valor.</a:t>
            </a:r>
            <a:endParaRPr sz="3300">
              <a:solidFill>
                <a:schemeClr val="dk1"/>
              </a:solidFill>
            </a:endParaRPr>
          </a:p>
          <a:p>
            <a:pPr indent="0" lvl="0" marL="0" rtl="0" algn="l">
              <a:spcBef>
                <a:spcPts val="0"/>
              </a:spcBef>
              <a:spcAft>
                <a:spcPts val="0"/>
              </a:spcAft>
              <a:buNone/>
            </a:pPr>
            <a:r>
              <a:t/>
            </a:r>
            <a:endParaRPr sz="3300">
              <a:solidFill>
                <a:schemeClr val="dk1"/>
              </a:solidFill>
            </a:endParaRPr>
          </a:p>
          <a:p>
            <a:pPr indent="0" lvl="0" marL="0" rtl="0" algn="l">
              <a:spcBef>
                <a:spcPts val="0"/>
              </a:spcBef>
              <a:spcAft>
                <a:spcPts val="0"/>
              </a:spcAft>
              <a:buNone/>
            </a:pPr>
            <a:r>
              <a:rPr lang="es-ES" sz="3300">
                <a:solidFill>
                  <a:schemeClr val="dk1"/>
                </a:solidFill>
              </a:rPr>
              <a:t>ENTONCES: Cuál es el </a:t>
            </a:r>
            <a:r>
              <a:rPr b="1" lang="es-ES" sz="3300">
                <a:solidFill>
                  <a:schemeClr val="dk1"/>
                </a:solidFill>
              </a:rPr>
              <a:t>ERROR </a:t>
            </a:r>
            <a:r>
              <a:rPr b="1" lang="es-ES" sz="3300">
                <a:solidFill>
                  <a:schemeClr val="dk1"/>
                </a:solidFill>
              </a:rPr>
              <a:t>MÁXIMO</a:t>
            </a:r>
            <a:r>
              <a:rPr b="1" lang="es-ES" sz="3300">
                <a:solidFill>
                  <a:schemeClr val="dk1"/>
                </a:solidFill>
              </a:rPr>
              <a:t> RECOMENDABLE</a:t>
            </a:r>
            <a:r>
              <a:rPr lang="es-ES" sz="3300">
                <a:solidFill>
                  <a:schemeClr val="dk1"/>
                </a:solidFill>
              </a:rPr>
              <a:t> que se le permite a la creatinina para poder incluirlo en la fórmula?</a:t>
            </a:r>
            <a:endParaRPr sz="3300">
              <a:solidFill>
                <a:schemeClr val="dk1"/>
              </a:solidFill>
            </a:endParaRPr>
          </a:p>
          <a:p>
            <a:pPr indent="0" lvl="0" marL="0" rtl="0" algn="l">
              <a:spcBef>
                <a:spcPts val="0"/>
              </a:spcBef>
              <a:spcAft>
                <a:spcPts val="0"/>
              </a:spcAft>
              <a:buNone/>
            </a:pPr>
            <a:r>
              <a:t/>
            </a:r>
            <a:endParaRPr sz="3300">
              <a:solidFill>
                <a:schemeClr val="dk1"/>
              </a:solidFill>
            </a:endParaRPr>
          </a:p>
          <a:p>
            <a:pPr indent="0" lvl="0" marL="0" rtl="0" algn="ctr">
              <a:spcBef>
                <a:spcPts val="0"/>
              </a:spcBef>
              <a:spcAft>
                <a:spcPts val="0"/>
              </a:spcAft>
              <a:buNone/>
            </a:pPr>
            <a:r>
              <a:rPr b="1" lang="es-ES" sz="3300">
                <a:solidFill>
                  <a:schemeClr val="dk1"/>
                </a:solidFill>
                <a:highlight>
                  <a:srgbClr val="00FFFF"/>
                </a:highlight>
              </a:rPr>
              <a:t>ERROR MAXIMO TOTAL : 8 % </a:t>
            </a:r>
            <a:endParaRPr b="1" sz="3300">
              <a:solidFill>
                <a:schemeClr val="dk1"/>
              </a:solidFill>
              <a:highlight>
                <a:srgbClr val="00FFFF"/>
              </a:highlight>
            </a:endParaRPr>
          </a:p>
          <a:p>
            <a:pPr indent="0" lvl="0" marL="0" rtl="0" algn="l">
              <a:spcBef>
                <a:spcPts val="0"/>
              </a:spcBef>
              <a:spcAft>
                <a:spcPts val="0"/>
              </a:spcAft>
              <a:buNone/>
            </a:pPr>
            <a:r>
              <a:t/>
            </a:r>
            <a:endParaRPr sz="3300">
              <a:solidFill>
                <a:schemeClr val="dk1"/>
              </a:solidFill>
              <a:highlight>
                <a:srgbClr val="00FF00"/>
              </a:highlight>
            </a:endParaRPr>
          </a:p>
          <a:p>
            <a:pPr indent="0" lvl="0" marL="0" rtl="0" algn="l">
              <a:spcBef>
                <a:spcPts val="0"/>
              </a:spcBef>
              <a:spcAft>
                <a:spcPts val="0"/>
              </a:spcAft>
              <a:buClr>
                <a:schemeClr val="dk1"/>
              </a:buClr>
              <a:buSzPts val="1100"/>
              <a:buFont typeface="Arial"/>
              <a:buNone/>
            </a:pPr>
            <a:r>
              <a:rPr lang="es-ES" sz="3300">
                <a:solidFill>
                  <a:schemeClr val="dk1"/>
                </a:solidFill>
              </a:rPr>
              <a:t>Con este valor de ERROR TOTAL aseguramos un </a:t>
            </a:r>
            <a:r>
              <a:rPr b="1" lang="es-ES" sz="3300">
                <a:solidFill>
                  <a:schemeClr val="dk1"/>
                </a:solidFill>
              </a:rPr>
              <a:t>error máximo del 10 % en la ESTIMACIÓN DEL FILTRADO GLOMERULAR</a:t>
            </a:r>
            <a:r>
              <a:rPr lang="es-ES" sz="3300">
                <a:solidFill>
                  <a:schemeClr val="dk1"/>
                </a:solidFill>
              </a:rPr>
              <a:t> (valor aceptado internacionalmente y que coincide con los datos de la variabilidad biológica de esta determinación).</a:t>
            </a:r>
            <a:endParaRPr sz="3300">
              <a:solidFill>
                <a:schemeClr val="dk1"/>
              </a:solidFill>
            </a:endParaRPr>
          </a:p>
          <a:p>
            <a:pPr indent="0" lvl="0" marL="0" rtl="0" algn="l">
              <a:spcBef>
                <a:spcPts val="0"/>
              </a:spcBef>
              <a:spcAft>
                <a:spcPts val="0"/>
              </a:spcAft>
              <a:buClr>
                <a:schemeClr val="dk1"/>
              </a:buClr>
              <a:buSzPts val="1100"/>
              <a:buFont typeface="Arial"/>
              <a:buNone/>
            </a:pPr>
            <a:r>
              <a:t/>
            </a:r>
            <a:endParaRPr sz="3300">
              <a:solidFill>
                <a:schemeClr val="dk1"/>
              </a:solidFill>
            </a:endParaRPr>
          </a:p>
          <a:p>
            <a:pPr indent="0" lvl="0" marL="0" rtl="0" algn="l">
              <a:spcBef>
                <a:spcPts val="0"/>
              </a:spcBef>
              <a:spcAft>
                <a:spcPts val="0"/>
              </a:spcAft>
              <a:buClr>
                <a:schemeClr val="dk1"/>
              </a:buClr>
              <a:buSzPts val="1100"/>
              <a:buFont typeface="Arial"/>
              <a:buNone/>
            </a:pPr>
            <a:r>
              <a:rPr lang="es-ES" sz="3300">
                <a:solidFill>
                  <a:schemeClr val="dk1"/>
                </a:solidFill>
                <a:highlight>
                  <a:srgbClr val="00FFFF"/>
                </a:highlight>
              </a:rPr>
              <a:t>Si un laboratorio tiene un desempeño analítico con un </a:t>
            </a:r>
            <a:r>
              <a:rPr b="1" lang="es-ES" sz="3300">
                <a:solidFill>
                  <a:schemeClr val="dk1"/>
                </a:solidFill>
                <a:highlight>
                  <a:srgbClr val="00FFFF"/>
                </a:highlight>
              </a:rPr>
              <a:t>ET mayor a 11</a:t>
            </a:r>
            <a:r>
              <a:rPr lang="es-ES" sz="3300">
                <a:solidFill>
                  <a:schemeClr val="dk1"/>
                </a:solidFill>
                <a:highlight>
                  <a:srgbClr val="00FFFF"/>
                </a:highlight>
              </a:rPr>
              <a:t>, </a:t>
            </a:r>
            <a:r>
              <a:rPr b="1" lang="es-ES" sz="3300">
                <a:solidFill>
                  <a:schemeClr val="dk1"/>
                </a:solidFill>
                <a:highlight>
                  <a:srgbClr val="00FFFF"/>
                </a:highlight>
              </a:rPr>
              <a:t>NO PODRIA</a:t>
            </a:r>
            <a:r>
              <a:rPr lang="es-ES" sz="3300">
                <a:solidFill>
                  <a:schemeClr val="dk1"/>
                </a:solidFill>
                <a:highlight>
                  <a:srgbClr val="00FFFF"/>
                </a:highlight>
              </a:rPr>
              <a:t> utilizar las fórmulas de estimación del FG.</a:t>
            </a:r>
            <a:endParaRPr sz="3600">
              <a:solidFill>
                <a:schemeClr val="dk1"/>
              </a:solidFill>
              <a:highlight>
                <a:srgbClr val="00FFFF"/>
              </a:highlight>
            </a:endParaRPr>
          </a:p>
          <a:p>
            <a:pPr indent="0" lvl="0" marL="0" rtl="0" algn="l">
              <a:spcBef>
                <a:spcPts val="0"/>
              </a:spcBef>
              <a:spcAft>
                <a:spcPts val="0"/>
              </a:spcAft>
              <a:buNone/>
            </a:pPr>
            <a:r>
              <a:t/>
            </a:r>
            <a:endParaRPr sz="3300">
              <a:solidFill>
                <a:schemeClr val="dk1"/>
              </a:solidFill>
            </a:endParaRPr>
          </a:p>
        </p:txBody>
      </p:sp>
      <p:pic>
        <p:nvPicPr>
          <p:cNvPr id="337" name="Google Shape;337;g2d30d7d84de_0_18"/>
          <p:cNvPicPr preferRelativeResize="0"/>
          <p:nvPr/>
        </p:nvPicPr>
        <p:blipFill>
          <a:blip r:embed="rId7">
            <a:alphaModFix/>
          </a:blip>
          <a:stretch>
            <a:fillRect/>
          </a:stretch>
        </p:blipFill>
        <p:spPr>
          <a:xfrm>
            <a:off x="17637113" y="-15000"/>
            <a:ext cx="2466975" cy="1847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grpSp>
        <p:nvGrpSpPr>
          <p:cNvPr id="63" name="Google Shape;63;p3"/>
          <p:cNvGrpSpPr/>
          <p:nvPr/>
        </p:nvGrpSpPr>
        <p:grpSpPr>
          <a:xfrm>
            <a:off x="0" y="0"/>
            <a:ext cx="20104098" cy="1817845"/>
            <a:chOff x="0" y="0"/>
            <a:chExt cx="20104098" cy="1817845"/>
          </a:xfrm>
        </p:grpSpPr>
        <p:pic>
          <p:nvPicPr>
            <p:cNvPr id="64" name="Google Shape;64;p3"/>
            <p:cNvPicPr preferRelativeResize="0"/>
            <p:nvPr/>
          </p:nvPicPr>
          <p:blipFill rotWithShape="1">
            <a:blip r:embed="rId3">
              <a:alphaModFix/>
            </a:blip>
            <a:srcRect b="0" l="0" r="0" t="0"/>
            <a:stretch/>
          </p:blipFill>
          <p:spPr>
            <a:xfrm>
              <a:off x="0" y="0"/>
              <a:ext cx="4279283" cy="1817845"/>
            </a:xfrm>
            <a:prstGeom prst="rect">
              <a:avLst/>
            </a:prstGeom>
            <a:noFill/>
            <a:ln>
              <a:noFill/>
            </a:ln>
          </p:spPr>
        </p:pic>
        <p:pic>
          <p:nvPicPr>
            <p:cNvPr id="65" name="Google Shape;65;p3"/>
            <p:cNvPicPr preferRelativeResize="0"/>
            <p:nvPr/>
          </p:nvPicPr>
          <p:blipFill rotWithShape="1">
            <a:blip r:embed="rId4">
              <a:alphaModFix/>
            </a:blip>
            <a:srcRect b="0" l="0" r="0" t="0"/>
            <a:stretch/>
          </p:blipFill>
          <p:spPr>
            <a:xfrm>
              <a:off x="4154423" y="0"/>
              <a:ext cx="4289846" cy="1817845"/>
            </a:xfrm>
            <a:prstGeom prst="rect">
              <a:avLst/>
            </a:prstGeom>
            <a:noFill/>
            <a:ln>
              <a:noFill/>
            </a:ln>
          </p:spPr>
        </p:pic>
        <p:pic>
          <p:nvPicPr>
            <p:cNvPr id="66" name="Google Shape;66;p3"/>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67" name="Google Shape;67;p3"/>
            <p:cNvPicPr preferRelativeResize="0"/>
            <p:nvPr/>
          </p:nvPicPr>
          <p:blipFill rotWithShape="1">
            <a:blip r:embed="rId4">
              <a:alphaModFix/>
            </a:blip>
            <a:srcRect b="0" l="0" r="0" t="0"/>
            <a:stretch/>
          </p:blipFill>
          <p:spPr>
            <a:xfrm>
              <a:off x="12452603" y="0"/>
              <a:ext cx="4291160" cy="1817845"/>
            </a:xfrm>
            <a:prstGeom prst="rect">
              <a:avLst/>
            </a:prstGeom>
            <a:noFill/>
            <a:ln>
              <a:noFill/>
            </a:ln>
          </p:spPr>
        </p:pic>
        <p:pic>
          <p:nvPicPr>
            <p:cNvPr id="68" name="Google Shape;68;p3"/>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69" name="Google Shape;69;p3"/>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0" rtl="0" algn="l">
              <a:lnSpc>
                <a:spcPct val="100000"/>
              </a:lnSpc>
              <a:spcBef>
                <a:spcPts val="0"/>
              </a:spcBef>
              <a:spcAft>
                <a:spcPts val="0"/>
              </a:spcAft>
              <a:buNone/>
            </a:pPr>
            <a:r>
              <a:rPr lang="es-ES" sz="3200"/>
              <a:t>Laboratorio - HCP</a:t>
            </a:r>
            <a:endParaRPr sz="3200"/>
          </a:p>
        </p:txBody>
      </p:sp>
      <p:sp>
        <p:nvSpPr>
          <p:cNvPr id="70" name="Google Shape;70;p3"/>
          <p:cNvSpPr txBox="1"/>
          <p:nvPr/>
        </p:nvSpPr>
        <p:spPr>
          <a:xfrm>
            <a:off x="257200" y="1976825"/>
            <a:ext cx="19589700" cy="892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4000">
                <a:solidFill>
                  <a:srgbClr val="0B5394"/>
                </a:solidFill>
                <a:latin typeface="Verdana"/>
                <a:ea typeface="Verdana"/>
                <a:cs typeface="Verdana"/>
                <a:sym typeface="Verdana"/>
              </a:rPr>
              <a:t>ENFERMEDAD RENAL </a:t>
            </a:r>
            <a:r>
              <a:rPr b="1" lang="es-ES" sz="4000">
                <a:solidFill>
                  <a:srgbClr val="0B5394"/>
                </a:solidFill>
                <a:latin typeface="Verdana"/>
                <a:ea typeface="Verdana"/>
                <a:cs typeface="Verdana"/>
                <a:sym typeface="Verdana"/>
              </a:rPr>
              <a:t>CRÓNICA</a:t>
            </a:r>
            <a:endParaRPr sz="4000">
              <a:solidFill>
                <a:srgbClr val="0B5394"/>
              </a:solidFill>
              <a:latin typeface="Verdana"/>
              <a:ea typeface="Verdana"/>
              <a:cs typeface="Verdana"/>
              <a:sym typeface="Verdana"/>
            </a:endParaRPr>
          </a:p>
          <a:p>
            <a:pPr indent="0" lvl="0" marL="0" rtl="0" algn="l">
              <a:spcBef>
                <a:spcPts val="0"/>
              </a:spcBef>
              <a:spcAft>
                <a:spcPts val="0"/>
              </a:spcAft>
              <a:buNone/>
            </a:pPr>
            <a:r>
              <a:t/>
            </a:r>
            <a:endParaRPr sz="3500">
              <a:solidFill>
                <a:schemeClr val="dk1"/>
              </a:solidFill>
            </a:endParaRPr>
          </a:p>
          <a:p>
            <a:pPr indent="0" lvl="0" marL="0" rtl="0" algn="l">
              <a:spcBef>
                <a:spcPts val="0"/>
              </a:spcBef>
              <a:spcAft>
                <a:spcPts val="0"/>
              </a:spcAft>
              <a:buNone/>
            </a:pPr>
            <a:r>
              <a:rPr b="1" lang="es-ES" sz="4000">
                <a:solidFill>
                  <a:schemeClr val="dk1"/>
                </a:solidFill>
              </a:rPr>
              <a:t>Definición</a:t>
            </a:r>
            <a:r>
              <a:rPr lang="es-ES" sz="4000">
                <a:solidFill>
                  <a:schemeClr val="dk1"/>
                </a:solidFill>
              </a:rPr>
              <a:t>:</a:t>
            </a:r>
            <a:r>
              <a:rPr lang="es-ES" sz="3200">
                <a:solidFill>
                  <a:schemeClr val="dk1"/>
                </a:solidFill>
              </a:rPr>
              <a:t> alteración de la función renal persistente al menos durante 3 meses.</a:t>
            </a:r>
            <a:endParaRPr sz="3200">
              <a:solidFill>
                <a:schemeClr val="dk1"/>
              </a:solidFill>
            </a:endParaRPr>
          </a:p>
          <a:p>
            <a:pPr indent="0" lvl="0" marL="0" rtl="0" algn="l">
              <a:spcBef>
                <a:spcPts val="0"/>
              </a:spcBef>
              <a:spcAft>
                <a:spcPts val="0"/>
              </a:spcAft>
              <a:buNone/>
            </a:pPr>
            <a:r>
              <a:rPr b="1" lang="es-ES" sz="3700">
                <a:solidFill>
                  <a:schemeClr val="dk1"/>
                </a:solidFill>
              </a:rPr>
              <a:t>Progresión</a:t>
            </a:r>
            <a:r>
              <a:rPr lang="es-ES" sz="3700">
                <a:solidFill>
                  <a:schemeClr val="dk1"/>
                </a:solidFill>
              </a:rPr>
              <a:t>:</a:t>
            </a:r>
            <a:r>
              <a:rPr lang="es-ES" sz="3200">
                <a:solidFill>
                  <a:schemeClr val="dk1"/>
                </a:solidFill>
              </a:rPr>
              <a:t> descenso sostenido del FG mayor a 5 ml/min/</a:t>
            </a:r>
            <a:r>
              <a:rPr lang="es-ES" sz="3200">
                <a:solidFill>
                  <a:schemeClr val="dk1"/>
                </a:solidFill>
              </a:rPr>
              <a:t>1</a:t>
            </a:r>
            <a:r>
              <a:rPr lang="es-ES" sz="3200">
                <a:solidFill>
                  <a:schemeClr val="dk1"/>
                </a:solidFill>
              </a:rPr>
              <a:t>.73 m</a:t>
            </a:r>
            <a:r>
              <a:rPr baseline="30000" lang="es-ES" sz="2800">
                <a:solidFill>
                  <a:schemeClr val="dk1"/>
                </a:solidFill>
              </a:rPr>
              <a:t>2</a:t>
            </a:r>
            <a:r>
              <a:rPr baseline="30000" lang="es-ES" sz="3600">
                <a:solidFill>
                  <a:schemeClr val="dk1"/>
                </a:solidFill>
              </a:rPr>
              <a:t> </a:t>
            </a:r>
            <a:r>
              <a:rPr lang="es-ES" sz="3200">
                <a:solidFill>
                  <a:schemeClr val="dk1"/>
                </a:solidFill>
              </a:rPr>
              <a:t>al año, ó cambio de categoría en la tabla de clasificación.</a:t>
            </a:r>
            <a:endParaRPr sz="3200">
              <a:solidFill>
                <a:schemeClr val="dk1"/>
              </a:solidFill>
            </a:endParaRPr>
          </a:p>
          <a:p>
            <a:pPr indent="0" lvl="0" marL="0" rtl="0" algn="l">
              <a:spcBef>
                <a:spcPts val="0"/>
              </a:spcBef>
              <a:spcAft>
                <a:spcPts val="0"/>
              </a:spcAft>
              <a:buNone/>
            </a:pPr>
            <a:r>
              <a:t/>
            </a:r>
            <a:endParaRPr sz="3200">
              <a:solidFill>
                <a:srgbClr val="FF0000"/>
              </a:solidFill>
            </a:endParaRPr>
          </a:p>
          <a:p>
            <a:pPr indent="0" lvl="0" marL="0" rtl="0" algn="just">
              <a:spcBef>
                <a:spcPts val="0"/>
              </a:spcBef>
              <a:spcAft>
                <a:spcPts val="0"/>
              </a:spcAft>
              <a:buNone/>
            </a:pPr>
            <a:r>
              <a:rPr lang="es-ES" sz="3200">
                <a:solidFill>
                  <a:schemeClr val="dk1"/>
                </a:solidFill>
              </a:rPr>
              <a:t>La presencia de ERC se ha relacionado con un riesgo elevado de insuficiencia renal crónica terminal, enfermedad cardiovascular (hipertrofia del ventrículo izquierdo, aterosclerosis con cardiopatía isquémica y calcificaciones vasculares) y muerte. </a:t>
            </a:r>
            <a:endParaRPr sz="3200">
              <a:solidFill>
                <a:schemeClr val="dk1"/>
              </a:solidFill>
            </a:endParaRPr>
          </a:p>
          <a:p>
            <a:pPr indent="0" lvl="0" marL="0" rtl="0" algn="just">
              <a:spcBef>
                <a:spcPts val="0"/>
              </a:spcBef>
              <a:spcAft>
                <a:spcPts val="0"/>
              </a:spcAft>
              <a:buNone/>
            </a:pPr>
            <a:r>
              <a:t/>
            </a:r>
            <a:endParaRPr sz="3200">
              <a:solidFill>
                <a:schemeClr val="dk1"/>
              </a:solidFill>
            </a:endParaRPr>
          </a:p>
          <a:p>
            <a:pPr indent="0" lvl="0" marL="0" rtl="0" algn="just">
              <a:spcBef>
                <a:spcPts val="0"/>
              </a:spcBef>
              <a:spcAft>
                <a:spcPts val="0"/>
              </a:spcAft>
              <a:buNone/>
            </a:pPr>
            <a:r>
              <a:rPr lang="es-ES" sz="3200">
                <a:solidFill>
                  <a:schemeClr val="lt1"/>
                </a:solidFill>
                <a:highlight>
                  <a:srgbClr val="1155CC"/>
                </a:highlight>
              </a:rPr>
              <a:t>Por eso es importante:  </a:t>
            </a:r>
            <a:endParaRPr sz="3200">
              <a:solidFill>
                <a:schemeClr val="lt1"/>
              </a:solidFill>
              <a:highlight>
                <a:srgbClr val="1155CC"/>
              </a:highlight>
            </a:endParaRPr>
          </a:p>
          <a:p>
            <a:pPr indent="-431800" lvl="0" marL="4572000" rtl="0" algn="just">
              <a:spcBef>
                <a:spcPts val="0"/>
              </a:spcBef>
              <a:spcAft>
                <a:spcPts val="0"/>
              </a:spcAft>
              <a:buClr>
                <a:schemeClr val="lt1"/>
              </a:buClr>
              <a:buSzPts val="3200"/>
              <a:buChar char="●"/>
            </a:pPr>
            <a:r>
              <a:rPr lang="es-ES" sz="3200">
                <a:solidFill>
                  <a:schemeClr val="lt1"/>
                </a:solidFill>
                <a:highlight>
                  <a:srgbClr val="1155CC"/>
                </a:highlight>
              </a:rPr>
              <a:t>la detección precoz, </a:t>
            </a:r>
            <a:endParaRPr sz="3200">
              <a:solidFill>
                <a:schemeClr val="lt1"/>
              </a:solidFill>
              <a:highlight>
                <a:srgbClr val="1155CC"/>
              </a:highlight>
            </a:endParaRPr>
          </a:p>
          <a:p>
            <a:pPr indent="-431800" lvl="0" marL="4572000" rtl="0" algn="just">
              <a:spcBef>
                <a:spcPts val="0"/>
              </a:spcBef>
              <a:spcAft>
                <a:spcPts val="0"/>
              </a:spcAft>
              <a:buClr>
                <a:schemeClr val="lt1"/>
              </a:buClr>
              <a:buSzPts val="3200"/>
              <a:buChar char="●"/>
            </a:pPr>
            <a:r>
              <a:rPr lang="es-ES" sz="3200">
                <a:solidFill>
                  <a:schemeClr val="lt1"/>
                </a:solidFill>
                <a:highlight>
                  <a:srgbClr val="1155CC"/>
                </a:highlight>
              </a:rPr>
              <a:t>el monitoreo de su progresión, </a:t>
            </a:r>
            <a:endParaRPr sz="3200">
              <a:solidFill>
                <a:schemeClr val="lt1"/>
              </a:solidFill>
              <a:highlight>
                <a:srgbClr val="1155CC"/>
              </a:highlight>
            </a:endParaRPr>
          </a:p>
          <a:p>
            <a:pPr indent="-431800" lvl="0" marL="4572000" rtl="0" algn="just">
              <a:spcBef>
                <a:spcPts val="0"/>
              </a:spcBef>
              <a:spcAft>
                <a:spcPts val="0"/>
              </a:spcAft>
              <a:buClr>
                <a:schemeClr val="lt1"/>
              </a:buClr>
              <a:buSzPts val="3200"/>
              <a:buChar char="●"/>
            </a:pPr>
            <a:r>
              <a:rPr lang="es-ES" sz="3200">
                <a:solidFill>
                  <a:schemeClr val="lt1"/>
                </a:solidFill>
                <a:highlight>
                  <a:srgbClr val="1155CC"/>
                </a:highlight>
              </a:rPr>
              <a:t>la prevención de sus complicaciones, </a:t>
            </a:r>
            <a:endParaRPr sz="3200">
              <a:solidFill>
                <a:schemeClr val="lt1"/>
              </a:solidFill>
              <a:highlight>
                <a:srgbClr val="1155CC"/>
              </a:highlight>
            </a:endParaRPr>
          </a:p>
          <a:p>
            <a:pPr indent="-431800" lvl="0" marL="4572000" rtl="0" algn="just">
              <a:spcBef>
                <a:spcPts val="0"/>
              </a:spcBef>
              <a:spcAft>
                <a:spcPts val="0"/>
              </a:spcAft>
              <a:buClr>
                <a:schemeClr val="lt1"/>
              </a:buClr>
              <a:buSzPts val="3200"/>
              <a:buChar char="●"/>
            </a:pPr>
            <a:r>
              <a:rPr lang="es-ES" sz="3200">
                <a:solidFill>
                  <a:schemeClr val="lt1"/>
                </a:solidFill>
                <a:highlight>
                  <a:srgbClr val="1155CC"/>
                </a:highlight>
              </a:rPr>
              <a:t>el ajuste de dosis de fármacos de eliminación renal y  </a:t>
            </a:r>
            <a:endParaRPr sz="3200">
              <a:solidFill>
                <a:schemeClr val="lt1"/>
              </a:solidFill>
              <a:highlight>
                <a:srgbClr val="1155CC"/>
              </a:highlight>
            </a:endParaRPr>
          </a:p>
          <a:p>
            <a:pPr indent="-431800" lvl="0" marL="4572000" rtl="0" algn="just">
              <a:spcBef>
                <a:spcPts val="0"/>
              </a:spcBef>
              <a:spcAft>
                <a:spcPts val="0"/>
              </a:spcAft>
              <a:buClr>
                <a:schemeClr val="lt1"/>
              </a:buClr>
              <a:buSzPts val="3200"/>
              <a:buChar char="●"/>
            </a:pPr>
            <a:r>
              <a:rPr lang="es-ES" sz="3200">
                <a:solidFill>
                  <a:schemeClr val="lt1"/>
                </a:solidFill>
                <a:highlight>
                  <a:srgbClr val="1155CC"/>
                </a:highlight>
              </a:rPr>
              <a:t>evitar la administración de fármacos nefrotóxicos que puedan desencadenar un cuadro agudo.</a:t>
            </a:r>
            <a:endParaRPr sz="3200">
              <a:solidFill>
                <a:schemeClr val="dk1"/>
              </a:solidFill>
            </a:endParaRPr>
          </a:p>
        </p:txBody>
      </p:sp>
      <p:pic>
        <p:nvPicPr>
          <p:cNvPr id="71" name="Google Shape;71;p3"/>
          <p:cNvPicPr preferRelativeResize="0"/>
          <p:nvPr/>
        </p:nvPicPr>
        <p:blipFill>
          <a:blip r:embed="rId6">
            <a:alphaModFix/>
          </a:blip>
          <a:stretch>
            <a:fillRect/>
          </a:stretch>
        </p:blipFill>
        <p:spPr>
          <a:xfrm>
            <a:off x="18127275" y="0"/>
            <a:ext cx="1976826" cy="19768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grpSp>
        <p:nvGrpSpPr>
          <p:cNvPr id="342" name="Google Shape;342;g224544bbc6f_0_132"/>
          <p:cNvGrpSpPr/>
          <p:nvPr/>
        </p:nvGrpSpPr>
        <p:grpSpPr>
          <a:xfrm>
            <a:off x="0" y="0"/>
            <a:ext cx="20104098" cy="1817845"/>
            <a:chOff x="0" y="0"/>
            <a:chExt cx="20104098" cy="1817845"/>
          </a:xfrm>
        </p:grpSpPr>
        <p:pic>
          <p:nvPicPr>
            <p:cNvPr id="343" name="Google Shape;343;g224544bbc6f_0_132"/>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344" name="Google Shape;344;g224544bbc6f_0_132"/>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345" name="Google Shape;345;g224544bbc6f_0_132"/>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346" name="Google Shape;346;g224544bbc6f_0_132"/>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347" name="Google Shape;347;g224544bbc6f_0_132"/>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348" name="Google Shape;348;g224544bbc6f_0_132"/>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sp>
        <p:nvSpPr>
          <p:cNvPr id="349" name="Google Shape;349;g224544bbc6f_0_132"/>
          <p:cNvSpPr txBox="1"/>
          <p:nvPr/>
        </p:nvSpPr>
        <p:spPr>
          <a:xfrm>
            <a:off x="860500" y="2134650"/>
            <a:ext cx="18408300" cy="375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3300">
                <a:solidFill>
                  <a:schemeClr val="dk1"/>
                </a:solidFill>
              </a:rPr>
              <a:t>Cómo calculamos el ET de la determinación de creatinina en el laboratorio?</a:t>
            </a:r>
            <a:endParaRPr b="1" sz="3300">
              <a:solidFill>
                <a:schemeClr val="dk1"/>
              </a:solidFill>
            </a:endParaRPr>
          </a:p>
          <a:p>
            <a:pPr indent="0" lvl="0" marL="0" rtl="0" algn="l">
              <a:spcBef>
                <a:spcPts val="0"/>
              </a:spcBef>
              <a:spcAft>
                <a:spcPts val="0"/>
              </a:spcAft>
              <a:buNone/>
            </a:pPr>
            <a:r>
              <a:rPr lang="es-ES" sz="3300">
                <a:solidFill>
                  <a:schemeClr val="dk1"/>
                </a:solidFill>
              </a:rPr>
              <a:t>es decir, cómo evaluamos las condiciones de los sistemas analíticos que utilizamos diariamente, para que puedan ser utilizados en las fórmulas de FGe</a:t>
            </a:r>
            <a:endParaRPr sz="3300">
              <a:solidFill>
                <a:schemeClr val="dk1"/>
              </a:solidFill>
            </a:endParaRPr>
          </a:p>
          <a:p>
            <a:pPr indent="0" lvl="0" marL="0" rtl="0" algn="l">
              <a:spcBef>
                <a:spcPts val="0"/>
              </a:spcBef>
              <a:spcAft>
                <a:spcPts val="0"/>
              </a:spcAft>
              <a:buNone/>
            </a:pPr>
            <a:r>
              <a:t/>
            </a:r>
            <a:endParaRPr sz="3300">
              <a:solidFill>
                <a:schemeClr val="dk1"/>
              </a:solidFill>
            </a:endParaRPr>
          </a:p>
          <a:p>
            <a:pPr indent="0" lvl="0" marL="0" rtl="0" algn="l">
              <a:spcBef>
                <a:spcPts val="0"/>
              </a:spcBef>
              <a:spcAft>
                <a:spcPts val="0"/>
              </a:spcAft>
              <a:buNone/>
            </a:pPr>
            <a:r>
              <a:t/>
            </a:r>
            <a:endParaRPr sz="2900">
              <a:solidFill>
                <a:schemeClr val="dk1"/>
              </a:solidFill>
            </a:endParaRPr>
          </a:p>
          <a:p>
            <a:pPr indent="0" lvl="0" marL="0" rtl="0" algn="l">
              <a:spcBef>
                <a:spcPts val="0"/>
              </a:spcBef>
              <a:spcAft>
                <a:spcPts val="0"/>
              </a:spcAft>
              <a:buNone/>
            </a:pPr>
            <a:r>
              <a:rPr b="1" lang="es-ES" sz="4200">
                <a:solidFill>
                  <a:schemeClr val="dk2"/>
                </a:solidFill>
              </a:rPr>
              <a:t>Cálculo del ET (%)</a:t>
            </a:r>
            <a:r>
              <a:rPr lang="es-ES" sz="2900">
                <a:solidFill>
                  <a:schemeClr val="dk1"/>
                </a:solidFill>
              </a:rPr>
              <a:t>=</a:t>
            </a:r>
            <a:r>
              <a:rPr b="1" lang="es-ES" sz="3500">
                <a:solidFill>
                  <a:schemeClr val="dk1"/>
                </a:solidFill>
              </a:rPr>
              <a:t> </a:t>
            </a:r>
            <a:r>
              <a:rPr b="1" lang="es-ES" sz="4100">
                <a:solidFill>
                  <a:srgbClr val="CC0000"/>
                </a:solidFill>
              </a:rPr>
              <a:t>Sesgo (%) + 1,65 * CVa (%)</a:t>
            </a:r>
            <a:endParaRPr b="1" sz="3500">
              <a:solidFill>
                <a:srgbClr val="CC0000"/>
              </a:solidFill>
            </a:endParaRPr>
          </a:p>
          <a:p>
            <a:pPr indent="0" lvl="0" marL="0" rtl="0" algn="l">
              <a:spcBef>
                <a:spcPts val="0"/>
              </a:spcBef>
              <a:spcAft>
                <a:spcPts val="0"/>
              </a:spcAft>
              <a:buNone/>
            </a:pPr>
            <a:r>
              <a:t/>
            </a:r>
            <a:endParaRPr sz="2900">
              <a:solidFill>
                <a:schemeClr val="dk1"/>
              </a:solidFill>
            </a:endParaRPr>
          </a:p>
        </p:txBody>
      </p:sp>
      <p:pic>
        <p:nvPicPr>
          <p:cNvPr id="350" name="Google Shape;350;g224544bbc6f_0_132"/>
          <p:cNvPicPr preferRelativeResize="0"/>
          <p:nvPr/>
        </p:nvPicPr>
        <p:blipFill>
          <a:blip r:embed="rId6">
            <a:alphaModFix/>
          </a:blip>
          <a:stretch>
            <a:fillRect/>
          </a:stretch>
        </p:blipFill>
        <p:spPr>
          <a:xfrm>
            <a:off x="17484713" y="37375"/>
            <a:ext cx="2619375" cy="1743075"/>
          </a:xfrm>
          <a:prstGeom prst="rect">
            <a:avLst/>
          </a:prstGeom>
          <a:noFill/>
          <a:ln>
            <a:noFill/>
          </a:ln>
        </p:spPr>
      </p:pic>
      <p:sp>
        <p:nvSpPr>
          <p:cNvPr id="351" name="Google Shape;351;g224544bbc6f_0_132"/>
          <p:cNvSpPr txBox="1"/>
          <p:nvPr/>
        </p:nvSpPr>
        <p:spPr>
          <a:xfrm>
            <a:off x="963600" y="6840775"/>
            <a:ext cx="8090700" cy="318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3900">
                <a:solidFill>
                  <a:schemeClr val="dk1"/>
                </a:solidFill>
              </a:rPr>
              <a:t>Sesgo%</a:t>
            </a:r>
            <a:endParaRPr sz="3900">
              <a:solidFill>
                <a:schemeClr val="dk1"/>
              </a:solidFill>
            </a:endParaRPr>
          </a:p>
          <a:p>
            <a:pPr indent="0" lvl="0" marL="0" rtl="0" algn="ctr">
              <a:spcBef>
                <a:spcPts val="0"/>
              </a:spcBef>
              <a:spcAft>
                <a:spcPts val="0"/>
              </a:spcAft>
              <a:buNone/>
            </a:pPr>
            <a:r>
              <a:rPr lang="es-ES" sz="3900">
                <a:solidFill>
                  <a:schemeClr val="dk1"/>
                </a:solidFill>
              </a:rPr>
              <a:t>es la medida de cuánto se aproximan los resultados al valor verdadero, es decir de la </a:t>
            </a:r>
            <a:r>
              <a:rPr b="1" lang="es-ES" sz="3900">
                <a:solidFill>
                  <a:srgbClr val="CC0000"/>
                </a:solidFill>
              </a:rPr>
              <a:t>EXACTITUD</a:t>
            </a:r>
            <a:r>
              <a:rPr lang="es-ES" sz="3900">
                <a:solidFill>
                  <a:schemeClr val="dk1"/>
                </a:solidFill>
              </a:rPr>
              <a:t> de la medida</a:t>
            </a:r>
            <a:endParaRPr sz="2600"/>
          </a:p>
        </p:txBody>
      </p:sp>
      <p:sp>
        <p:nvSpPr>
          <p:cNvPr id="352" name="Google Shape;352;g224544bbc6f_0_132"/>
          <p:cNvSpPr txBox="1"/>
          <p:nvPr/>
        </p:nvSpPr>
        <p:spPr>
          <a:xfrm>
            <a:off x="11036025" y="6920050"/>
            <a:ext cx="8456400" cy="318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3900">
                <a:solidFill>
                  <a:schemeClr val="dk1"/>
                </a:solidFill>
              </a:rPr>
              <a:t>CVa %</a:t>
            </a:r>
            <a:endParaRPr sz="3900">
              <a:solidFill>
                <a:schemeClr val="dk1"/>
              </a:solidFill>
            </a:endParaRPr>
          </a:p>
          <a:p>
            <a:pPr indent="0" lvl="0" marL="0" rtl="0" algn="ctr">
              <a:spcBef>
                <a:spcPts val="0"/>
              </a:spcBef>
              <a:spcAft>
                <a:spcPts val="0"/>
              </a:spcAft>
              <a:buNone/>
            </a:pPr>
            <a:r>
              <a:rPr lang="es-ES" sz="3900">
                <a:solidFill>
                  <a:schemeClr val="dk1"/>
                </a:solidFill>
              </a:rPr>
              <a:t>es la medida de cuánto se aproximan los resultados entre sí al repetir una muestra, es decir, da idea de la </a:t>
            </a:r>
            <a:r>
              <a:rPr b="1" lang="es-ES" sz="3900">
                <a:solidFill>
                  <a:srgbClr val="CC0000"/>
                </a:solidFill>
              </a:rPr>
              <a:t>PRECISIÓN</a:t>
            </a:r>
            <a:r>
              <a:rPr lang="es-ES" sz="3900">
                <a:solidFill>
                  <a:srgbClr val="CC0000"/>
                </a:solidFill>
              </a:rPr>
              <a:t> </a:t>
            </a:r>
            <a:endParaRPr sz="3900">
              <a:solidFill>
                <a:srgbClr val="CC0000"/>
              </a:solidFill>
            </a:endParaRPr>
          </a:p>
        </p:txBody>
      </p:sp>
      <p:sp>
        <p:nvSpPr>
          <p:cNvPr id="353" name="Google Shape;353;g224544bbc6f_0_132"/>
          <p:cNvSpPr/>
          <p:nvPr/>
        </p:nvSpPr>
        <p:spPr>
          <a:xfrm rot="9437003">
            <a:off x="5411966" y="5880496"/>
            <a:ext cx="1845026" cy="444278"/>
          </a:xfrm>
          <a:prstGeom prs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54" name="Google Shape;354;g224544bbc6f_0_132"/>
          <p:cNvSpPr/>
          <p:nvPr/>
        </p:nvSpPr>
        <p:spPr>
          <a:xfrm rot="1779978">
            <a:off x="11788454" y="5968961"/>
            <a:ext cx="1845043" cy="444330"/>
          </a:xfrm>
          <a:prstGeom prs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grpSp>
        <p:nvGrpSpPr>
          <p:cNvPr id="359" name="Google Shape;359;g2d452c91a7d_0_0"/>
          <p:cNvGrpSpPr/>
          <p:nvPr/>
        </p:nvGrpSpPr>
        <p:grpSpPr>
          <a:xfrm>
            <a:off x="0" y="0"/>
            <a:ext cx="20104098" cy="1817845"/>
            <a:chOff x="0" y="0"/>
            <a:chExt cx="20104098" cy="1817845"/>
          </a:xfrm>
        </p:grpSpPr>
        <p:pic>
          <p:nvPicPr>
            <p:cNvPr id="360" name="Google Shape;360;g2d452c91a7d_0_0"/>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361" name="Google Shape;361;g2d452c91a7d_0_0"/>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362" name="Google Shape;362;g2d452c91a7d_0_0"/>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363" name="Google Shape;363;g2d452c91a7d_0_0"/>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364" name="Google Shape;364;g2d452c91a7d_0_0"/>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365" name="Google Shape;365;g2d452c91a7d_0_0"/>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pic>
        <p:nvPicPr>
          <p:cNvPr id="366" name="Google Shape;366;g2d452c91a7d_0_0"/>
          <p:cNvPicPr preferRelativeResize="0"/>
          <p:nvPr/>
        </p:nvPicPr>
        <p:blipFill rotWithShape="1">
          <a:blip r:embed="rId6">
            <a:alphaModFix/>
          </a:blip>
          <a:srcRect b="0" l="0" r="0" t="0"/>
          <a:stretch/>
        </p:blipFill>
        <p:spPr>
          <a:xfrm>
            <a:off x="17887051" y="9845675"/>
            <a:ext cx="917209" cy="1017989"/>
          </a:xfrm>
          <a:prstGeom prst="rect">
            <a:avLst/>
          </a:prstGeom>
          <a:noFill/>
          <a:ln>
            <a:noFill/>
          </a:ln>
        </p:spPr>
      </p:pic>
      <p:pic>
        <p:nvPicPr>
          <p:cNvPr id="367" name="Google Shape;367;g2d452c91a7d_0_0"/>
          <p:cNvPicPr preferRelativeResize="0"/>
          <p:nvPr/>
        </p:nvPicPr>
        <p:blipFill>
          <a:blip r:embed="rId7">
            <a:alphaModFix/>
          </a:blip>
          <a:stretch>
            <a:fillRect/>
          </a:stretch>
        </p:blipFill>
        <p:spPr>
          <a:xfrm>
            <a:off x="17326450" y="131920"/>
            <a:ext cx="2705100" cy="1685925"/>
          </a:xfrm>
          <a:prstGeom prst="rect">
            <a:avLst/>
          </a:prstGeom>
          <a:noFill/>
          <a:ln>
            <a:noFill/>
          </a:ln>
        </p:spPr>
      </p:pic>
      <p:pic>
        <p:nvPicPr>
          <p:cNvPr id="368" name="Google Shape;368;g2d452c91a7d_0_0"/>
          <p:cNvPicPr preferRelativeResize="0"/>
          <p:nvPr/>
        </p:nvPicPr>
        <p:blipFill rotWithShape="1">
          <a:blip r:embed="rId8">
            <a:alphaModFix/>
          </a:blip>
          <a:srcRect b="0" l="8844" r="8959" t="0"/>
          <a:stretch/>
        </p:blipFill>
        <p:spPr>
          <a:xfrm>
            <a:off x="5315597" y="2143300"/>
            <a:ext cx="8154577" cy="90458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grpSp>
        <p:nvGrpSpPr>
          <p:cNvPr id="373" name="Google Shape;373;g2d4be4aab71_0_0"/>
          <p:cNvGrpSpPr/>
          <p:nvPr/>
        </p:nvGrpSpPr>
        <p:grpSpPr>
          <a:xfrm>
            <a:off x="0" y="0"/>
            <a:ext cx="20104098" cy="1817845"/>
            <a:chOff x="0" y="0"/>
            <a:chExt cx="20104098" cy="1817845"/>
          </a:xfrm>
        </p:grpSpPr>
        <p:pic>
          <p:nvPicPr>
            <p:cNvPr id="374" name="Google Shape;374;g2d4be4aab71_0_0"/>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375" name="Google Shape;375;g2d4be4aab71_0_0"/>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376" name="Google Shape;376;g2d4be4aab71_0_0"/>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377" name="Google Shape;377;g2d4be4aab71_0_0"/>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378" name="Google Shape;378;g2d4be4aab71_0_0"/>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379" name="Google Shape;379;g2d4be4aab71_0_0"/>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pic>
        <p:nvPicPr>
          <p:cNvPr id="380" name="Google Shape;380;g2d4be4aab71_0_0"/>
          <p:cNvPicPr preferRelativeResize="0"/>
          <p:nvPr/>
        </p:nvPicPr>
        <p:blipFill rotWithShape="1">
          <a:blip r:embed="rId6">
            <a:alphaModFix/>
          </a:blip>
          <a:srcRect b="0" l="0" r="0" t="0"/>
          <a:stretch/>
        </p:blipFill>
        <p:spPr>
          <a:xfrm>
            <a:off x="17887051" y="9845675"/>
            <a:ext cx="917209" cy="1017989"/>
          </a:xfrm>
          <a:prstGeom prst="rect">
            <a:avLst/>
          </a:prstGeom>
          <a:noFill/>
          <a:ln>
            <a:noFill/>
          </a:ln>
        </p:spPr>
      </p:pic>
      <p:pic>
        <p:nvPicPr>
          <p:cNvPr id="381" name="Google Shape;381;g2d4be4aab71_0_0"/>
          <p:cNvPicPr preferRelativeResize="0"/>
          <p:nvPr/>
        </p:nvPicPr>
        <p:blipFill>
          <a:blip r:embed="rId7">
            <a:alphaModFix/>
          </a:blip>
          <a:stretch>
            <a:fillRect/>
          </a:stretch>
        </p:blipFill>
        <p:spPr>
          <a:xfrm>
            <a:off x="17326450" y="131920"/>
            <a:ext cx="2705100" cy="1685925"/>
          </a:xfrm>
          <a:prstGeom prst="rect">
            <a:avLst/>
          </a:prstGeom>
          <a:noFill/>
          <a:ln>
            <a:noFill/>
          </a:ln>
        </p:spPr>
      </p:pic>
      <p:pic>
        <p:nvPicPr>
          <p:cNvPr id="382" name="Google Shape;382;g2d4be4aab71_0_0"/>
          <p:cNvPicPr preferRelativeResize="0"/>
          <p:nvPr/>
        </p:nvPicPr>
        <p:blipFill rotWithShape="1">
          <a:blip r:embed="rId8">
            <a:alphaModFix/>
          </a:blip>
          <a:srcRect b="0" l="8844" r="8959" t="0"/>
          <a:stretch/>
        </p:blipFill>
        <p:spPr>
          <a:xfrm>
            <a:off x="292200" y="3796975"/>
            <a:ext cx="4576625" cy="5076826"/>
          </a:xfrm>
          <a:prstGeom prst="rect">
            <a:avLst/>
          </a:prstGeom>
          <a:noFill/>
          <a:ln>
            <a:noFill/>
          </a:ln>
        </p:spPr>
      </p:pic>
      <p:sp>
        <p:nvSpPr>
          <p:cNvPr id="383" name="Google Shape;383;g2d4be4aab71_0_0"/>
          <p:cNvSpPr txBox="1"/>
          <p:nvPr/>
        </p:nvSpPr>
        <p:spPr>
          <a:xfrm>
            <a:off x="5042588" y="2158150"/>
            <a:ext cx="10335600" cy="1708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3900">
                <a:solidFill>
                  <a:schemeClr val="dk1"/>
                </a:solidFill>
              </a:rPr>
              <a:t>PRECISIÓN</a:t>
            </a:r>
            <a:endParaRPr b="1" sz="3900">
              <a:solidFill>
                <a:schemeClr val="dk1"/>
              </a:solidFill>
            </a:endParaRPr>
          </a:p>
          <a:p>
            <a:pPr indent="0" lvl="0" marL="0" rtl="0" algn="l">
              <a:spcBef>
                <a:spcPts val="0"/>
              </a:spcBef>
              <a:spcAft>
                <a:spcPts val="0"/>
              </a:spcAft>
              <a:buNone/>
            </a:pPr>
            <a:r>
              <a:t/>
            </a:r>
            <a:endParaRPr sz="2700">
              <a:solidFill>
                <a:schemeClr val="dk1"/>
              </a:solidFill>
            </a:endParaRPr>
          </a:p>
          <a:p>
            <a:pPr indent="0" lvl="0" marL="0" rtl="0" algn="ctr">
              <a:spcBef>
                <a:spcPts val="0"/>
              </a:spcBef>
              <a:spcAft>
                <a:spcPts val="0"/>
              </a:spcAft>
              <a:buNone/>
            </a:pPr>
            <a:r>
              <a:rPr lang="es-ES" sz="3300">
                <a:solidFill>
                  <a:schemeClr val="dk1"/>
                </a:solidFill>
              </a:rPr>
              <a:t>A partir del </a:t>
            </a:r>
            <a:r>
              <a:rPr b="1" lang="es-ES" sz="3300">
                <a:solidFill>
                  <a:schemeClr val="dk1"/>
                </a:solidFill>
              </a:rPr>
              <a:t>CCI (CONTROL DE CALIDAD INTERNO) </a:t>
            </a:r>
            <a:endParaRPr sz="2000"/>
          </a:p>
        </p:txBody>
      </p:sp>
      <p:pic>
        <p:nvPicPr>
          <p:cNvPr id="384" name="Google Shape;384;g2d4be4aab71_0_0"/>
          <p:cNvPicPr preferRelativeResize="0"/>
          <p:nvPr/>
        </p:nvPicPr>
        <p:blipFill rotWithShape="1">
          <a:blip r:embed="rId9">
            <a:alphaModFix/>
          </a:blip>
          <a:srcRect b="0" l="4997" r="6857" t="8517"/>
          <a:stretch/>
        </p:blipFill>
        <p:spPr>
          <a:xfrm>
            <a:off x="4868825" y="4955400"/>
            <a:ext cx="10683126" cy="6148949"/>
          </a:xfrm>
          <a:prstGeom prst="rect">
            <a:avLst/>
          </a:prstGeom>
          <a:noFill/>
          <a:ln>
            <a:noFill/>
          </a:ln>
        </p:spPr>
      </p:pic>
      <p:sp>
        <p:nvSpPr>
          <p:cNvPr id="385" name="Google Shape;385;g2d4be4aab71_0_0"/>
          <p:cNvSpPr txBox="1"/>
          <p:nvPr/>
        </p:nvSpPr>
        <p:spPr>
          <a:xfrm>
            <a:off x="16024450" y="3607475"/>
            <a:ext cx="3843600" cy="557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500">
                <a:solidFill>
                  <a:schemeClr val="dk1"/>
                </a:solidFill>
              </a:rPr>
              <a:t>Los </a:t>
            </a:r>
            <a:r>
              <a:rPr b="1" lang="es-ES" sz="2500">
                <a:solidFill>
                  <a:srgbClr val="CC0000"/>
                </a:solidFill>
              </a:rPr>
              <a:t>ERRORES ALEATORIOS</a:t>
            </a:r>
            <a:r>
              <a:rPr lang="es-ES" sz="2500">
                <a:solidFill>
                  <a:schemeClr val="dk1"/>
                </a:solidFill>
              </a:rPr>
              <a:t> son errores fortuitos,  por lo tanto, su magnitud y signo no pueden predecirse ni calcularse, y conducen a una distribución de los resultados en torno a un valor estadísticamente más probable. </a:t>
            </a:r>
            <a:endParaRPr sz="2500">
              <a:solidFill>
                <a:schemeClr val="dk1"/>
              </a:solidFill>
            </a:endParaRPr>
          </a:p>
          <a:p>
            <a:pPr indent="0" lvl="0" marL="0" rtl="0" algn="l">
              <a:spcBef>
                <a:spcPts val="0"/>
              </a:spcBef>
              <a:spcAft>
                <a:spcPts val="0"/>
              </a:spcAft>
              <a:buNone/>
            </a:pPr>
            <a:r>
              <a:rPr lang="es-ES" sz="2500">
                <a:solidFill>
                  <a:schemeClr val="dk1"/>
                </a:solidFill>
              </a:rPr>
              <a:t>Dependen de la temperatura y humedad ambiente o factores no identificados</a:t>
            </a:r>
            <a:endParaRPr sz="25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grpSp>
        <p:nvGrpSpPr>
          <p:cNvPr id="390" name="Google Shape;390;g2d3fd51565f_0_18"/>
          <p:cNvGrpSpPr/>
          <p:nvPr/>
        </p:nvGrpSpPr>
        <p:grpSpPr>
          <a:xfrm>
            <a:off x="0" y="0"/>
            <a:ext cx="20104098" cy="1817845"/>
            <a:chOff x="0" y="0"/>
            <a:chExt cx="20104098" cy="1817845"/>
          </a:xfrm>
        </p:grpSpPr>
        <p:pic>
          <p:nvPicPr>
            <p:cNvPr id="391" name="Google Shape;391;g2d3fd51565f_0_18"/>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392" name="Google Shape;392;g2d3fd51565f_0_18"/>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393" name="Google Shape;393;g2d3fd51565f_0_18"/>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394" name="Google Shape;394;g2d3fd51565f_0_18"/>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395" name="Google Shape;395;g2d3fd51565f_0_18"/>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396" name="Google Shape;396;g2d3fd51565f_0_18"/>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pic>
        <p:nvPicPr>
          <p:cNvPr id="397" name="Google Shape;397;g2d3fd51565f_0_18"/>
          <p:cNvPicPr preferRelativeResize="0"/>
          <p:nvPr/>
        </p:nvPicPr>
        <p:blipFill rotWithShape="1">
          <a:blip r:embed="rId6">
            <a:alphaModFix/>
          </a:blip>
          <a:srcRect b="0" l="0" r="0" t="0"/>
          <a:stretch/>
        </p:blipFill>
        <p:spPr>
          <a:xfrm>
            <a:off x="17887051" y="9845675"/>
            <a:ext cx="917209" cy="1017989"/>
          </a:xfrm>
          <a:prstGeom prst="rect">
            <a:avLst/>
          </a:prstGeom>
          <a:noFill/>
          <a:ln>
            <a:noFill/>
          </a:ln>
        </p:spPr>
      </p:pic>
      <p:pic>
        <p:nvPicPr>
          <p:cNvPr id="398" name="Google Shape;398;g2d3fd51565f_0_18"/>
          <p:cNvPicPr preferRelativeResize="0"/>
          <p:nvPr/>
        </p:nvPicPr>
        <p:blipFill>
          <a:blip r:embed="rId7">
            <a:alphaModFix/>
          </a:blip>
          <a:stretch>
            <a:fillRect/>
          </a:stretch>
        </p:blipFill>
        <p:spPr>
          <a:xfrm>
            <a:off x="17326450" y="131920"/>
            <a:ext cx="2705100" cy="1685925"/>
          </a:xfrm>
          <a:prstGeom prst="rect">
            <a:avLst/>
          </a:prstGeom>
          <a:noFill/>
          <a:ln>
            <a:noFill/>
          </a:ln>
        </p:spPr>
      </p:pic>
      <p:sp>
        <p:nvSpPr>
          <p:cNvPr id="399" name="Google Shape;399;g2d3fd51565f_0_18"/>
          <p:cNvSpPr txBox="1"/>
          <p:nvPr/>
        </p:nvSpPr>
        <p:spPr>
          <a:xfrm>
            <a:off x="5449675" y="2207225"/>
            <a:ext cx="9258900" cy="4556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4000">
                <a:solidFill>
                  <a:schemeClr val="dk1"/>
                </a:solidFill>
              </a:rPr>
              <a:t>EXACTITUD</a:t>
            </a:r>
            <a:endParaRPr b="1" sz="4000">
              <a:solidFill>
                <a:schemeClr val="dk1"/>
              </a:solidFill>
            </a:endParaRPr>
          </a:p>
          <a:p>
            <a:pPr indent="0" lvl="0" marL="0" rtl="0" algn="l">
              <a:spcBef>
                <a:spcPts val="0"/>
              </a:spcBef>
              <a:spcAft>
                <a:spcPts val="0"/>
              </a:spcAft>
              <a:buNone/>
            </a:pPr>
            <a:r>
              <a:t/>
            </a:r>
            <a:endParaRPr sz="2800">
              <a:solidFill>
                <a:schemeClr val="dk1"/>
              </a:solidFill>
            </a:endParaRPr>
          </a:p>
          <a:p>
            <a:pPr indent="0" lvl="0" marL="0" rtl="0" algn="ctr">
              <a:spcBef>
                <a:spcPts val="0"/>
              </a:spcBef>
              <a:spcAft>
                <a:spcPts val="0"/>
              </a:spcAft>
              <a:buNone/>
            </a:pPr>
            <a:r>
              <a:rPr lang="es-ES" sz="3000">
                <a:solidFill>
                  <a:schemeClr val="dk1"/>
                </a:solidFill>
              </a:rPr>
              <a:t>se conoce a partir del programa de </a:t>
            </a:r>
            <a:r>
              <a:rPr b="1" lang="es-ES" sz="3000">
                <a:solidFill>
                  <a:schemeClr val="dk1"/>
                </a:solidFill>
              </a:rPr>
              <a:t>CCE</a:t>
            </a:r>
            <a:r>
              <a:rPr lang="es-ES" sz="3000">
                <a:solidFill>
                  <a:schemeClr val="dk1"/>
                </a:solidFill>
              </a:rPr>
              <a:t> </a:t>
            </a:r>
            <a:endParaRPr sz="3000">
              <a:solidFill>
                <a:schemeClr val="dk1"/>
              </a:solidFill>
            </a:endParaRPr>
          </a:p>
          <a:p>
            <a:pPr indent="0" lvl="0" marL="0" rtl="0" algn="ctr">
              <a:spcBef>
                <a:spcPts val="0"/>
              </a:spcBef>
              <a:spcAft>
                <a:spcPts val="0"/>
              </a:spcAft>
              <a:buNone/>
            </a:pPr>
            <a:r>
              <a:rPr b="1" lang="es-ES" sz="2800">
                <a:solidFill>
                  <a:schemeClr val="dk1"/>
                </a:solidFill>
              </a:rPr>
              <a:t>(CONTROL DE CALIDAD EXTERNO)</a:t>
            </a:r>
            <a:endParaRPr b="1" sz="2800">
              <a:solidFill>
                <a:schemeClr val="dk1"/>
              </a:solidFill>
            </a:endParaRPr>
          </a:p>
          <a:p>
            <a:pPr indent="0" lvl="0" marL="2286000" rtl="0" algn="l">
              <a:spcBef>
                <a:spcPts val="0"/>
              </a:spcBef>
              <a:spcAft>
                <a:spcPts val="0"/>
              </a:spcAft>
              <a:buNone/>
            </a:pPr>
            <a:r>
              <a:t/>
            </a:r>
            <a:endParaRPr sz="2800">
              <a:solidFill>
                <a:schemeClr val="dk1"/>
              </a:solidFill>
            </a:endParaRPr>
          </a:p>
          <a:p>
            <a:pPr indent="0" lvl="0" marL="0" rtl="0" algn="l">
              <a:spcBef>
                <a:spcPts val="0"/>
              </a:spcBef>
              <a:spcAft>
                <a:spcPts val="0"/>
              </a:spcAft>
              <a:buNone/>
            </a:pPr>
            <a:r>
              <a:rPr b="1" lang="es-ES" sz="2800">
                <a:solidFill>
                  <a:schemeClr val="dk1"/>
                </a:solidFill>
              </a:rPr>
              <a:t>sesgo:     </a:t>
            </a:r>
            <a:r>
              <a:rPr lang="es-ES" sz="2600">
                <a:solidFill>
                  <a:schemeClr val="dk1"/>
                </a:solidFill>
              </a:rPr>
              <a:t>valor informado  - media grupo de comparación</a:t>
            </a:r>
            <a:endParaRPr sz="2600">
              <a:solidFill>
                <a:schemeClr val="dk1"/>
              </a:solidFill>
            </a:endParaRPr>
          </a:p>
          <a:p>
            <a:pPr indent="457200" lvl="0" marL="0" rtl="0" algn="l">
              <a:spcBef>
                <a:spcPts val="0"/>
              </a:spcBef>
              <a:spcAft>
                <a:spcPts val="0"/>
              </a:spcAft>
              <a:buNone/>
            </a:pPr>
            <a:r>
              <a:rPr lang="es-ES" sz="2600">
                <a:solidFill>
                  <a:schemeClr val="dk1"/>
                </a:solidFill>
              </a:rPr>
              <a:t>          ________________________________________                     </a:t>
            </a:r>
            <a:endParaRPr sz="2600">
              <a:solidFill>
                <a:schemeClr val="dk1"/>
              </a:solidFill>
            </a:endParaRPr>
          </a:p>
          <a:p>
            <a:pPr indent="457200" lvl="0" marL="0" rtl="0" algn="l">
              <a:spcBef>
                <a:spcPts val="0"/>
              </a:spcBef>
              <a:spcAft>
                <a:spcPts val="0"/>
              </a:spcAft>
              <a:buNone/>
            </a:pPr>
            <a:r>
              <a:rPr lang="es-ES" sz="2600">
                <a:solidFill>
                  <a:schemeClr val="dk1"/>
                </a:solidFill>
              </a:rPr>
              <a:t>                         media de comparación x 100</a:t>
            </a:r>
            <a:endParaRPr sz="2600">
              <a:solidFill>
                <a:schemeClr val="dk1"/>
              </a:solidFill>
            </a:endParaRPr>
          </a:p>
          <a:p>
            <a:pPr indent="0" lvl="0" marL="0" rtl="0" algn="l">
              <a:spcBef>
                <a:spcPts val="0"/>
              </a:spcBef>
              <a:spcAft>
                <a:spcPts val="0"/>
              </a:spcAft>
              <a:buNone/>
            </a:pPr>
            <a:r>
              <a:t/>
            </a:r>
            <a:endParaRPr sz="2300">
              <a:solidFill>
                <a:schemeClr val="dk1"/>
              </a:solidFill>
            </a:endParaRPr>
          </a:p>
          <a:p>
            <a:pPr indent="0" lvl="0" marL="0" rtl="0" algn="l">
              <a:spcBef>
                <a:spcPts val="0"/>
              </a:spcBef>
              <a:spcAft>
                <a:spcPts val="0"/>
              </a:spcAft>
              <a:buNone/>
            </a:pPr>
            <a:r>
              <a:t/>
            </a:r>
            <a:endParaRPr sz="2700">
              <a:solidFill>
                <a:schemeClr val="dk1"/>
              </a:solidFill>
            </a:endParaRPr>
          </a:p>
        </p:txBody>
      </p:sp>
      <p:pic>
        <p:nvPicPr>
          <p:cNvPr id="400" name="Google Shape;400;g2d3fd51565f_0_18"/>
          <p:cNvPicPr preferRelativeResize="0"/>
          <p:nvPr/>
        </p:nvPicPr>
        <p:blipFill rotWithShape="1">
          <a:blip r:embed="rId8">
            <a:alphaModFix/>
          </a:blip>
          <a:srcRect b="0" l="8844" r="8959" t="0"/>
          <a:stretch/>
        </p:blipFill>
        <p:spPr>
          <a:xfrm>
            <a:off x="14614994" y="2468025"/>
            <a:ext cx="5416556" cy="6008550"/>
          </a:xfrm>
          <a:prstGeom prst="rect">
            <a:avLst/>
          </a:prstGeom>
          <a:noFill/>
          <a:ln>
            <a:noFill/>
          </a:ln>
        </p:spPr>
      </p:pic>
      <p:pic>
        <p:nvPicPr>
          <p:cNvPr id="401" name="Google Shape;401;g2d3fd51565f_0_18"/>
          <p:cNvPicPr preferRelativeResize="0"/>
          <p:nvPr/>
        </p:nvPicPr>
        <p:blipFill rotWithShape="1">
          <a:blip r:embed="rId9">
            <a:alphaModFix/>
          </a:blip>
          <a:srcRect b="20679" l="19249" r="33662" t="37289"/>
          <a:stretch/>
        </p:blipFill>
        <p:spPr>
          <a:xfrm>
            <a:off x="6966850" y="7889700"/>
            <a:ext cx="5823398" cy="3183551"/>
          </a:xfrm>
          <a:prstGeom prst="rect">
            <a:avLst/>
          </a:prstGeom>
          <a:noFill/>
          <a:ln>
            <a:noFill/>
          </a:ln>
        </p:spPr>
      </p:pic>
      <p:sp>
        <p:nvSpPr>
          <p:cNvPr id="402" name="Google Shape;402;g2d3fd51565f_0_18"/>
          <p:cNvSpPr txBox="1"/>
          <p:nvPr/>
        </p:nvSpPr>
        <p:spPr>
          <a:xfrm>
            <a:off x="420400" y="3958601"/>
            <a:ext cx="47217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400">
                <a:solidFill>
                  <a:schemeClr val="dk1"/>
                </a:solidFill>
              </a:rPr>
              <a:t>Los</a:t>
            </a:r>
            <a:r>
              <a:rPr lang="es-ES" sz="2400">
                <a:solidFill>
                  <a:schemeClr val="dk1"/>
                </a:solidFill>
              </a:rPr>
              <a:t> </a:t>
            </a:r>
            <a:r>
              <a:rPr b="1" lang="es-ES" sz="2400">
                <a:solidFill>
                  <a:srgbClr val="990000"/>
                </a:solidFill>
                <a:highlight>
                  <a:schemeClr val="lt1"/>
                </a:highlight>
              </a:rPr>
              <a:t>ERRORES </a:t>
            </a:r>
            <a:r>
              <a:rPr b="1" lang="es-ES" sz="2400">
                <a:solidFill>
                  <a:srgbClr val="990000"/>
                </a:solidFill>
                <a:highlight>
                  <a:schemeClr val="lt1"/>
                </a:highlight>
              </a:rPr>
              <a:t>SISTEMÁTICOS</a:t>
            </a:r>
            <a:endParaRPr b="1" sz="2400">
              <a:solidFill>
                <a:srgbClr val="990000"/>
              </a:solidFill>
              <a:highlight>
                <a:schemeClr val="lt1"/>
              </a:highlight>
            </a:endParaRPr>
          </a:p>
          <a:p>
            <a:pPr indent="0" lvl="0" marL="0" rtl="0" algn="l">
              <a:spcBef>
                <a:spcPts val="0"/>
              </a:spcBef>
              <a:spcAft>
                <a:spcPts val="0"/>
              </a:spcAft>
              <a:buNone/>
            </a:pPr>
            <a:r>
              <a:t/>
            </a:r>
            <a:endParaRPr b="1" sz="2400">
              <a:solidFill>
                <a:srgbClr val="990000"/>
              </a:solidFill>
              <a:highlight>
                <a:schemeClr val="lt1"/>
              </a:highlight>
            </a:endParaRPr>
          </a:p>
          <a:p>
            <a:pPr indent="0" lvl="0" marL="0" rtl="0" algn="ctr">
              <a:spcBef>
                <a:spcPts val="0"/>
              </a:spcBef>
              <a:spcAft>
                <a:spcPts val="0"/>
              </a:spcAft>
              <a:buNone/>
            </a:pPr>
            <a:r>
              <a:rPr b="1" lang="es-ES" sz="2400">
                <a:solidFill>
                  <a:srgbClr val="990000"/>
                </a:solidFill>
                <a:highlight>
                  <a:schemeClr val="lt1"/>
                </a:highlight>
              </a:rPr>
              <a:t> </a:t>
            </a:r>
            <a:r>
              <a:rPr lang="es-ES" sz="2400">
                <a:solidFill>
                  <a:schemeClr val="dk1"/>
                </a:solidFill>
              </a:rPr>
              <a:t>desvían los resultados en una dirección preferencial con respecto al valor verdadero </a:t>
            </a:r>
            <a:endParaRPr sz="2400">
              <a:solidFill>
                <a:schemeClr val="dk1"/>
              </a:solidFill>
            </a:endParaRPr>
          </a:p>
          <a:p>
            <a:pPr indent="0" lvl="0" marL="0" rtl="0" algn="ctr">
              <a:spcBef>
                <a:spcPts val="0"/>
              </a:spcBef>
              <a:spcAft>
                <a:spcPts val="0"/>
              </a:spcAft>
              <a:buNone/>
            </a:pPr>
            <a:r>
              <a:rPr lang="es-ES" sz="2400">
                <a:solidFill>
                  <a:schemeClr val="dk1"/>
                </a:solidFill>
              </a:rPr>
              <a:t>* dependen del reactivo empleado, </a:t>
            </a:r>
            <a:endParaRPr sz="2400">
              <a:solidFill>
                <a:srgbClr val="990000"/>
              </a:solidFill>
              <a:highlight>
                <a:schemeClr val="lt1"/>
              </a:highlight>
            </a:endParaRPr>
          </a:p>
          <a:p>
            <a:pPr indent="0" lvl="0" marL="0" rtl="0" algn="ctr">
              <a:spcBef>
                <a:spcPts val="0"/>
              </a:spcBef>
              <a:spcAft>
                <a:spcPts val="0"/>
              </a:spcAft>
              <a:buNone/>
            </a:pPr>
            <a:r>
              <a:rPr lang="es-ES" sz="2400">
                <a:solidFill>
                  <a:schemeClr val="dk1"/>
                </a:solidFill>
              </a:rPr>
              <a:t>*del desgaste del instrumento, y de su origen y proceso de fabricación</a:t>
            </a:r>
            <a:endParaRPr baseline="30000" sz="2400">
              <a:solidFill>
                <a:schemeClr val="dk1"/>
              </a:solidFill>
            </a:endParaRPr>
          </a:p>
          <a:p>
            <a:pPr indent="0" lvl="0" marL="0" rtl="0" algn="l">
              <a:spcBef>
                <a:spcPts val="0"/>
              </a:spcBef>
              <a:spcAft>
                <a:spcPts val="0"/>
              </a:spcAft>
              <a:buNone/>
            </a:pPr>
            <a:r>
              <a:rPr baseline="30000" lang="es-ES" sz="2400" u="sng">
                <a:solidFill>
                  <a:schemeClr val="lt1"/>
                </a:solidFill>
                <a:hlinkClick r:id="rId10">
                  <a:extLst>
                    <a:ext uri="{A12FA001-AC4F-418D-AE19-62706E023703}">
                      <ahyp:hlinkClr val="tx"/>
                    </a:ext>
                  </a:extLst>
                </a:hlinkClick>
              </a:rPr>
              <a:t>1</a:t>
            </a:r>
            <a:r>
              <a:rPr baseline="30000" lang="es-ES" sz="1500" u="sng">
                <a:solidFill>
                  <a:schemeClr val="lt1"/>
                </a:solidFill>
                <a:hlinkClick r:id="rId11">
                  <a:extLst>
                    <a:ext uri="{A12FA001-AC4F-418D-AE19-62706E023703}">
                      <ahyp:hlinkClr val="tx"/>
                    </a:ext>
                  </a:extLst>
                </a:hlinkClick>
              </a:rPr>
              <a:t>)</a:t>
            </a:r>
            <a:endParaRPr sz="1800">
              <a:solidFill>
                <a:schemeClr val="dk1"/>
              </a:solidFill>
            </a:endParaRPr>
          </a:p>
        </p:txBody>
      </p:sp>
      <p:sp>
        <p:nvSpPr>
          <p:cNvPr id="403" name="Google Shape;403;g2d3fd51565f_0_18"/>
          <p:cNvSpPr txBox="1"/>
          <p:nvPr/>
        </p:nvSpPr>
        <p:spPr>
          <a:xfrm>
            <a:off x="6335650" y="6689425"/>
            <a:ext cx="74328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300">
                <a:solidFill>
                  <a:schemeClr val="dk1"/>
                </a:solidFill>
              </a:rPr>
              <a:t>S</a:t>
            </a:r>
            <a:r>
              <a:rPr lang="es-ES" sz="2300">
                <a:solidFill>
                  <a:schemeClr val="dk1"/>
                </a:solidFill>
              </a:rPr>
              <a:t>e utiliza la media cuadrática del sesgo de las últimas 6 encuestas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grpSp>
        <p:nvGrpSpPr>
          <p:cNvPr id="408" name="Google Shape;408;g2d44653b21d_0_0"/>
          <p:cNvGrpSpPr/>
          <p:nvPr/>
        </p:nvGrpSpPr>
        <p:grpSpPr>
          <a:xfrm>
            <a:off x="0" y="0"/>
            <a:ext cx="20104098" cy="1817845"/>
            <a:chOff x="0" y="0"/>
            <a:chExt cx="20104098" cy="1817845"/>
          </a:xfrm>
        </p:grpSpPr>
        <p:pic>
          <p:nvPicPr>
            <p:cNvPr id="409" name="Google Shape;409;g2d44653b21d_0_0"/>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410" name="Google Shape;410;g2d44653b21d_0_0"/>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411" name="Google Shape;411;g2d44653b21d_0_0"/>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412" name="Google Shape;412;g2d44653b21d_0_0"/>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413" name="Google Shape;413;g2d44653b21d_0_0"/>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414" name="Google Shape;414;g2d44653b21d_0_0"/>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pic>
        <p:nvPicPr>
          <p:cNvPr id="415" name="Google Shape;415;g2d44653b21d_0_0"/>
          <p:cNvPicPr preferRelativeResize="0"/>
          <p:nvPr/>
        </p:nvPicPr>
        <p:blipFill rotWithShape="1">
          <a:blip r:embed="rId6">
            <a:alphaModFix/>
          </a:blip>
          <a:srcRect b="0" l="0" r="0" t="0"/>
          <a:stretch/>
        </p:blipFill>
        <p:spPr>
          <a:xfrm>
            <a:off x="17887051" y="9845675"/>
            <a:ext cx="917209" cy="1017989"/>
          </a:xfrm>
          <a:prstGeom prst="rect">
            <a:avLst/>
          </a:prstGeom>
          <a:noFill/>
          <a:ln>
            <a:noFill/>
          </a:ln>
        </p:spPr>
      </p:pic>
      <p:pic>
        <p:nvPicPr>
          <p:cNvPr id="416" name="Google Shape;416;g2d44653b21d_0_0"/>
          <p:cNvPicPr preferRelativeResize="0"/>
          <p:nvPr/>
        </p:nvPicPr>
        <p:blipFill>
          <a:blip r:embed="rId7">
            <a:alphaModFix/>
          </a:blip>
          <a:stretch>
            <a:fillRect/>
          </a:stretch>
        </p:blipFill>
        <p:spPr>
          <a:xfrm>
            <a:off x="17114775" y="0"/>
            <a:ext cx="2989325" cy="1817850"/>
          </a:xfrm>
          <a:prstGeom prst="rect">
            <a:avLst/>
          </a:prstGeom>
          <a:noFill/>
          <a:ln>
            <a:noFill/>
          </a:ln>
        </p:spPr>
      </p:pic>
      <p:sp>
        <p:nvSpPr>
          <p:cNvPr id="417" name="Google Shape;417;g2d44653b21d_0_0"/>
          <p:cNvSpPr txBox="1"/>
          <p:nvPr/>
        </p:nvSpPr>
        <p:spPr>
          <a:xfrm>
            <a:off x="710875" y="2988900"/>
            <a:ext cx="16317900" cy="466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3900">
                <a:solidFill>
                  <a:schemeClr val="dk2"/>
                </a:solidFill>
                <a:highlight>
                  <a:schemeClr val="lt1"/>
                </a:highlight>
                <a:latin typeface="Verdana"/>
                <a:ea typeface="Verdana"/>
                <a:cs typeface="Verdana"/>
                <a:sym typeface="Verdana"/>
              </a:rPr>
              <a:t>CALIDAD ANALÍTICA:</a:t>
            </a:r>
            <a:endParaRPr b="1" sz="3900">
              <a:solidFill>
                <a:schemeClr val="dk2"/>
              </a:solidFill>
              <a:highlight>
                <a:schemeClr val="lt1"/>
              </a:highlight>
              <a:latin typeface="Verdana"/>
              <a:ea typeface="Verdana"/>
              <a:cs typeface="Verdana"/>
              <a:sym typeface="Verdana"/>
            </a:endParaRPr>
          </a:p>
          <a:p>
            <a:pPr indent="0" lvl="0" marL="0" rtl="0" algn="l">
              <a:spcBef>
                <a:spcPts val="0"/>
              </a:spcBef>
              <a:spcAft>
                <a:spcPts val="0"/>
              </a:spcAft>
              <a:buNone/>
            </a:pPr>
            <a:r>
              <a:t/>
            </a:r>
            <a:endParaRPr sz="3600">
              <a:solidFill>
                <a:schemeClr val="dk1"/>
              </a:solidFill>
              <a:highlight>
                <a:schemeClr val="lt1"/>
              </a:highlight>
            </a:endParaRPr>
          </a:p>
          <a:p>
            <a:pPr indent="0" lvl="0" marL="0" rtl="0" algn="l">
              <a:spcBef>
                <a:spcPts val="0"/>
              </a:spcBef>
              <a:spcAft>
                <a:spcPts val="0"/>
              </a:spcAft>
              <a:buNone/>
            </a:pPr>
            <a:r>
              <a:rPr lang="es-ES" sz="3600">
                <a:solidFill>
                  <a:schemeClr val="dk1"/>
                </a:solidFill>
                <a:highlight>
                  <a:schemeClr val="lt1"/>
                </a:highlight>
              </a:rPr>
              <a:t>Para lograr el ET máximo </a:t>
            </a:r>
            <a:r>
              <a:rPr b="1" lang="es-ES" sz="3600">
                <a:solidFill>
                  <a:schemeClr val="dk1"/>
                </a:solidFill>
                <a:highlight>
                  <a:schemeClr val="lt1"/>
                </a:highlight>
              </a:rPr>
              <a:t>RECOMENDADO del 8 % </a:t>
            </a:r>
            <a:endParaRPr b="1" sz="3600">
              <a:solidFill>
                <a:schemeClr val="dk1"/>
              </a:solidFill>
              <a:highlight>
                <a:schemeClr val="lt1"/>
              </a:highlight>
            </a:endParaRPr>
          </a:p>
          <a:p>
            <a:pPr indent="0" lvl="0" marL="0" rtl="0" algn="l">
              <a:spcBef>
                <a:spcPts val="0"/>
              </a:spcBef>
              <a:spcAft>
                <a:spcPts val="0"/>
              </a:spcAft>
              <a:buNone/>
            </a:pPr>
            <a:r>
              <a:rPr lang="es-ES" sz="3600">
                <a:solidFill>
                  <a:schemeClr val="dk1"/>
                </a:solidFill>
                <a:highlight>
                  <a:schemeClr val="lt1"/>
                </a:highlight>
              </a:rPr>
              <a:t>la contribución del sesgo debería ser </a:t>
            </a:r>
            <a:r>
              <a:rPr b="1" lang="es-ES" sz="3600">
                <a:solidFill>
                  <a:srgbClr val="0B5394"/>
                </a:solidFill>
                <a:highlight>
                  <a:schemeClr val="lt1"/>
                </a:highlight>
              </a:rPr>
              <a:t>&lt; 4,2 %</a:t>
            </a:r>
            <a:r>
              <a:rPr lang="es-ES" sz="3600">
                <a:solidFill>
                  <a:schemeClr val="dk1"/>
                </a:solidFill>
                <a:highlight>
                  <a:schemeClr val="lt1"/>
                </a:highlight>
              </a:rPr>
              <a:t> y la precisión </a:t>
            </a:r>
            <a:r>
              <a:rPr b="1" lang="es-ES" sz="3600">
                <a:solidFill>
                  <a:srgbClr val="0B5394"/>
                </a:solidFill>
                <a:highlight>
                  <a:schemeClr val="lt1"/>
                </a:highlight>
              </a:rPr>
              <a:t>&lt; al 2,3 %</a:t>
            </a:r>
            <a:endParaRPr b="1" sz="3600">
              <a:solidFill>
                <a:srgbClr val="0B5394"/>
              </a:solidFill>
              <a:highlight>
                <a:schemeClr val="lt1"/>
              </a:highlight>
            </a:endParaRPr>
          </a:p>
          <a:p>
            <a:pPr indent="0" lvl="0" marL="0" rtl="0" algn="l">
              <a:spcBef>
                <a:spcPts val="0"/>
              </a:spcBef>
              <a:spcAft>
                <a:spcPts val="0"/>
              </a:spcAft>
              <a:buNone/>
            </a:pPr>
            <a:r>
              <a:t/>
            </a:r>
            <a:endParaRPr sz="3600">
              <a:solidFill>
                <a:schemeClr val="dk1"/>
              </a:solidFill>
              <a:highlight>
                <a:schemeClr val="lt1"/>
              </a:highlight>
            </a:endParaRPr>
          </a:p>
          <a:p>
            <a:pPr indent="0" lvl="0" marL="0" rtl="0" algn="l">
              <a:spcBef>
                <a:spcPts val="0"/>
              </a:spcBef>
              <a:spcAft>
                <a:spcPts val="0"/>
              </a:spcAft>
              <a:buNone/>
            </a:pPr>
            <a:r>
              <a:t/>
            </a:r>
            <a:endParaRPr sz="3600">
              <a:solidFill>
                <a:schemeClr val="dk1"/>
              </a:solidFill>
              <a:highlight>
                <a:schemeClr val="lt1"/>
              </a:highlight>
            </a:endParaRPr>
          </a:p>
          <a:p>
            <a:pPr indent="0" lvl="0" marL="0" rtl="0" algn="l">
              <a:spcBef>
                <a:spcPts val="0"/>
              </a:spcBef>
              <a:spcAft>
                <a:spcPts val="0"/>
              </a:spcAft>
              <a:buNone/>
            </a:pPr>
            <a:r>
              <a:rPr lang="es-ES" sz="3600">
                <a:solidFill>
                  <a:schemeClr val="dk1"/>
                </a:solidFill>
                <a:highlight>
                  <a:schemeClr val="lt1"/>
                </a:highlight>
              </a:rPr>
              <a:t>Con sesgo &lt; 5,6 % y precisión &lt; 3,5 % se obtiene un ET de 11%, lo que sería el MAXIMO ERROR que aún permitiría aplicar las fórmulas. </a:t>
            </a:r>
            <a:endParaRPr sz="3600">
              <a:solidFill>
                <a:schemeClr val="dk1"/>
              </a:solidFill>
              <a:highlight>
                <a:schemeClr val="lt1"/>
              </a:highlight>
            </a:endParaRPr>
          </a:p>
        </p:txBody>
      </p:sp>
      <p:sp>
        <p:nvSpPr>
          <p:cNvPr id="418" name="Google Shape;418;g2d44653b21d_0_0"/>
          <p:cNvSpPr txBox="1"/>
          <p:nvPr/>
        </p:nvSpPr>
        <p:spPr>
          <a:xfrm>
            <a:off x="711550" y="8311325"/>
            <a:ext cx="18681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500">
                <a:solidFill>
                  <a:schemeClr val="dk1"/>
                </a:solidFill>
                <a:highlight>
                  <a:srgbClr val="00FFFF"/>
                </a:highlight>
              </a:rPr>
              <a:t>Si un laboratorio tiene un desempeño analítico con un ET mayor NO PODRIA utilizar las fórmulas de estimación.</a:t>
            </a:r>
            <a:endParaRPr sz="1900">
              <a:highlight>
                <a:srgbClr val="00FFFF"/>
              </a:highlight>
            </a:endParaRPr>
          </a:p>
        </p:txBody>
      </p:sp>
      <p:sp>
        <p:nvSpPr>
          <p:cNvPr id="419" name="Google Shape;419;g2d44653b21d_0_0"/>
          <p:cNvSpPr txBox="1"/>
          <p:nvPr/>
        </p:nvSpPr>
        <p:spPr>
          <a:xfrm rot="882839">
            <a:off x="11787550" y="3509296"/>
            <a:ext cx="8193499" cy="1292907"/>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s-ES" sz="3700">
                <a:solidFill>
                  <a:schemeClr val="lt1"/>
                </a:solidFill>
                <a:highlight>
                  <a:schemeClr val="accent1"/>
                </a:highlight>
              </a:rPr>
              <a:t>ET (%)</a:t>
            </a:r>
            <a:r>
              <a:rPr lang="es-ES" sz="2900">
                <a:solidFill>
                  <a:schemeClr val="lt1"/>
                </a:solidFill>
                <a:highlight>
                  <a:schemeClr val="accent1"/>
                </a:highlight>
              </a:rPr>
              <a:t>= </a:t>
            </a:r>
            <a:r>
              <a:rPr lang="es-ES" sz="3500">
                <a:solidFill>
                  <a:schemeClr val="lt1"/>
                </a:solidFill>
                <a:highlight>
                  <a:schemeClr val="accent1"/>
                </a:highlight>
              </a:rPr>
              <a:t>Sesgo (%) + 1,65 * CVa (%)</a:t>
            </a:r>
            <a:endParaRPr sz="3500">
              <a:solidFill>
                <a:schemeClr val="lt1"/>
              </a:solidFill>
              <a:highlight>
                <a:schemeClr val="accent1"/>
              </a:highlight>
            </a:endParaRPr>
          </a:p>
          <a:p>
            <a:pPr indent="0" lvl="0" marL="457200" rtl="0" algn="l">
              <a:spcBef>
                <a:spcPts val="0"/>
              </a:spcBef>
              <a:spcAft>
                <a:spcPts val="0"/>
              </a:spcAft>
              <a:buNone/>
            </a:pPr>
            <a:r>
              <a:rPr lang="es-ES" sz="3500">
                <a:solidFill>
                  <a:schemeClr val="lt1"/>
                </a:solidFill>
                <a:highlight>
                  <a:schemeClr val="accent1"/>
                </a:highlight>
              </a:rPr>
              <a:t>    8 % =  4,2 %        + 1,65 *  2,3 %</a:t>
            </a:r>
            <a:endParaRPr sz="3500">
              <a:solidFill>
                <a:schemeClr val="lt1"/>
              </a:solidFill>
              <a:highlight>
                <a:schemeClr val="accent1"/>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grpSp>
        <p:nvGrpSpPr>
          <p:cNvPr id="424" name="Google Shape;424;g2d4a475f1b2_0_133"/>
          <p:cNvGrpSpPr/>
          <p:nvPr/>
        </p:nvGrpSpPr>
        <p:grpSpPr>
          <a:xfrm>
            <a:off x="0" y="0"/>
            <a:ext cx="20104098" cy="1817845"/>
            <a:chOff x="0" y="0"/>
            <a:chExt cx="20104098" cy="1817845"/>
          </a:xfrm>
        </p:grpSpPr>
        <p:pic>
          <p:nvPicPr>
            <p:cNvPr id="425" name="Google Shape;425;g2d4a475f1b2_0_133"/>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426" name="Google Shape;426;g2d4a475f1b2_0_133"/>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427" name="Google Shape;427;g2d4a475f1b2_0_133"/>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428" name="Google Shape;428;g2d4a475f1b2_0_133"/>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429" name="Google Shape;429;g2d4a475f1b2_0_133"/>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430" name="Google Shape;430;g2d4a475f1b2_0_133"/>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sp>
        <p:nvSpPr>
          <p:cNvPr id="431" name="Google Shape;431;g2d4a475f1b2_0_133"/>
          <p:cNvSpPr txBox="1"/>
          <p:nvPr/>
        </p:nvSpPr>
        <p:spPr>
          <a:xfrm>
            <a:off x="1077125" y="2004075"/>
            <a:ext cx="16945800" cy="252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3200">
                <a:solidFill>
                  <a:schemeClr val="dk1"/>
                </a:solidFill>
                <a:latin typeface="Verdana"/>
                <a:ea typeface="Verdana"/>
                <a:cs typeface="Verdana"/>
                <a:sym typeface="Verdana"/>
              </a:rPr>
              <a:t>Donde estamos y hacia dónde vamos???</a:t>
            </a:r>
            <a:endParaRPr b="1" sz="3200">
              <a:solidFill>
                <a:schemeClr val="dk1"/>
              </a:solidFill>
              <a:latin typeface="Verdana"/>
              <a:ea typeface="Verdana"/>
              <a:cs typeface="Verdana"/>
              <a:sym typeface="Verdana"/>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p:txBody>
      </p:sp>
      <p:graphicFrame>
        <p:nvGraphicFramePr>
          <p:cNvPr id="432" name="Google Shape;432;g2d4a475f1b2_0_133"/>
          <p:cNvGraphicFramePr/>
          <p:nvPr/>
        </p:nvGraphicFramePr>
        <p:xfrm>
          <a:off x="0" y="3461300"/>
          <a:ext cx="3000000" cy="3000000"/>
        </p:xfrm>
        <a:graphic>
          <a:graphicData uri="http://schemas.openxmlformats.org/drawingml/2006/table">
            <a:tbl>
              <a:tblPr>
                <a:noFill/>
                <a:tableStyleId>{D84CAFEC-72BF-4529-8CB1-BB7A17DC7E07}</a:tableStyleId>
              </a:tblPr>
              <a:tblGrid>
                <a:gridCol w="3349550"/>
                <a:gridCol w="13232000"/>
                <a:gridCol w="3522525"/>
              </a:tblGrid>
              <a:tr h="648800">
                <a:tc>
                  <a:txBody>
                    <a:bodyPr/>
                    <a:lstStyle/>
                    <a:p>
                      <a:pPr indent="0" lvl="0" marL="0" rtl="0" algn="ctr">
                        <a:spcBef>
                          <a:spcPts val="0"/>
                        </a:spcBef>
                        <a:spcAft>
                          <a:spcPts val="0"/>
                        </a:spcAft>
                        <a:buNone/>
                      </a:pPr>
                      <a:r>
                        <a:rPr b="1" lang="es-ES" sz="3100">
                          <a:solidFill>
                            <a:schemeClr val="lt1"/>
                          </a:solidFill>
                          <a:highlight>
                            <a:schemeClr val="accent1"/>
                          </a:highlight>
                        </a:rPr>
                        <a:t>FALTA</a:t>
                      </a:r>
                      <a:endParaRPr b="1" sz="3100">
                        <a:solidFill>
                          <a:schemeClr val="lt1"/>
                        </a:solidFill>
                        <a:highlight>
                          <a:schemeClr val="accent1"/>
                        </a:highlight>
                      </a:endParaRPr>
                    </a:p>
                  </a:txBody>
                  <a:tcPr marT="91425" marB="91425" marR="91425" marL="91425"/>
                </a:tc>
                <a:tc>
                  <a:txBody>
                    <a:bodyPr/>
                    <a:lstStyle/>
                    <a:p>
                      <a:pPr indent="0" lvl="0" marL="0" rtl="0" algn="ctr">
                        <a:spcBef>
                          <a:spcPts val="0"/>
                        </a:spcBef>
                        <a:spcAft>
                          <a:spcPts val="0"/>
                        </a:spcAft>
                        <a:buNone/>
                      </a:pPr>
                      <a:r>
                        <a:rPr b="1" lang="es-ES" sz="3100">
                          <a:solidFill>
                            <a:schemeClr val="lt1"/>
                          </a:solidFill>
                          <a:highlight>
                            <a:schemeClr val="accent1"/>
                          </a:highlight>
                        </a:rPr>
                        <a:t>PROCEDIMIENTO de LABORATORIO</a:t>
                      </a:r>
                      <a:endParaRPr b="1" sz="3100">
                        <a:solidFill>
                          <a:schemeClr val="lt1"/>
                        </a:solidFill>
                        <a:highlight>
                          <a:schemeClr val="accent1"/>
                        </a:highlight>
                      </a:endParaRPr>
                    </a:p>
                  </a:txBody>
                  <a:tcPr marT="91425" marB="91425" marR="91425" marL="91425"/>
                </a:tc>
                <a:tc>
                  <a:txBody>
                    <a:bodyPr/>
                    <a:lstStyle/>
                    <a:p>
                      <a:pPr indent="0" lvl="0" marL="0" rtl="0" algn="ctr">
                        <a:spcBef>
                          <a:spcPts val="0"/>
                        </a:spcBef>
                        <a:spcAft>
                          <a:spcPts val="0"/>
                        </a:spcAft>
                        <a:buNone/>
                      </a:pPr>
                      <a:r>
                        <a:rPr b="1" lang="es-ES" sz="3100">
                          <a:solidFill>
                            <a:schemeClr val="lt1"/>
                          </a:solidFill>
                          <a:highlight>
                            <a:schemeClr val="accent1"/>
                          </a:highlight>
                        </a:rPr>
                        <a:t>LISTO</a:t>
                      </a:r>
                      <a:endParaRPr b="1" sz="3100">
                        <a:solidFill>
                          <a:schemeClr val="lt1"/>
                        </a:solidFill>
                        <a:highlight>
                          <a:schemeClr val="accent1"/>
                        </a:highlight>
                      </a:endParaRPr>
                    </a:p>
                  </a:txBody>
                  <a:tcPr marT="91425" marB="91425" marR="91425" marL="91425"/>
                </a:tc>
              </a:tr>
              <a:tr h="1639150">
                <a:tc>
                  <a:txBody>
                    <a:bodyPr/>
                    <a:lstStyle/>
                    <a:p>
                      <a:pPr indent="0" lvl="0" marL="0" rtl="0" algn="ctr">
                        <a:spcBef>
                          <a:spcPts val="0"/>
                        </a:spcBef>
                        <a:spcAft>
                          <a:spcPts val="0"/>
                        </a:spcAft>
                        <a:buNone/>
                      </a:pPr>
                      <a:r>
                        <a:t/>
                      </a:r>
                      <a:endParaRPr sz="10000"/>
                    </a:p>
                  </a:txBody>
                  <a:tcPr marT="91425" marB="91425" marR="91425" marL="91425"/>
                </a:tc>
                <a:tc>
                  <a:txBody>
                    <a:bodyPr/>
                    <a:lstStyle/>
                    <a:p>
                      <a:pPr indent="0" lvl="0" marL="0" rtl="0" algn="ctr">
                        <a:spcBef>
                          <a:spcPts val="0"/>
                        </a:spcBef>
                        <a:spcAft>
                          <a:spcPts val="0"/>
                        </a:spcAft>
                        <a:buNone/>
                      </a:pPr>
                      <a:r>
                        <a:rPr b="1" lang="es-ES" sz="4300">
                          <a:solidFill>
                            <a:schemeClr val="dk2"/>
                          </a:solidFill>
                        </a:rPr>
                        <a:t>Definir fórmula según el reactivo utilizado</a:t>
                      </a:r>
                      <a:endParaRPr b="1" sz="4300">
                        <a:solidFill>
                          <a:schemeClr val="dk2"/>
                        </a:solidFill>
                      </a:endParaRPr>
                    </a:p>
                  </a:txBody>
                  <a:tcPr marT="91425" marB="91425" marR="91425" marL="91425"/>
                </a:tc>
                <a:tc>
                  <a:txBody>
                    <a:bodyPr/>
                    <a:lstStyle/>
                    <a:p>
                      <a:pPr indent="0" lvl="0" marL="0" rtl="0" algn="ctr">
                        <a:spcBef>
                          <a:spcPts val="0"/>
                        </a:spcBef>
                        <a:spcAft>
                          <a:spcPts val="0"/>
                        </a:spcAft>
                        <a:buNone/>
                      </a:pPr>
                      <a:r>
                        <a:rPr lang="es-ES" sz="10000">
                          <a:solidFill>
                            <a:schemeClr val="dk1"/>
                          </a:solidFill>
                          <a:latin typeface="Roboto"/>
                          <a:ea typeface="Roboto"/>
                          <a:cs typeface="Roboto"/>
                          <a:sym typeface="Roboto"/>
                        </a:rPr>
                        <a:t>😉</a:t>
                      </a:r>
                      <a:r>
                        <a:rPr lang="es-ES" sz="3000">
                          <a:solidFill>
                            <a:schemeClr val="dk1"/>
                          </a:solidFill>
                        </a:rPr>
                        <a:t>CKD-EPI</a:t>
                      </a:r>
                      <a:endParaRPr sz="11000"/>
                    </a:p>
                  </a:txBody>
                  <a:tcPr marT="91425" marB="91425" marR="91425" marL="91425"/>
                </a:tc>
              </a:tr>
              <a:tr h="1419625">
                <a:tc>
                  <a:txBody>
                    <a:bodyPr/>
                    <a:lstStyle/>
                    <a:p>
                      <a:pPr indent="0" lvl="0" marL="0" rtl="0" algn="ctr">
                        <a:spcBef>
                          <a:spcPts val="0"/>
                        </a:spcBef>
                        <a:spcAft>
                          <a:spcPts val="0"/>
                        </a:spcAft>
                        <a:buNone/>
                      </a:pPr>
                      <a:r>
                        <a:rPr lang="es-ES" sz="8500">
                          <a:solidFill>
                            <a:schemeClr val="dk1"/>
                          </a:solidFill>
                          <a:highlight>
                            <a:srgbClr val="BDE1FF"/>
                          </a:highlight>
                          <a:latin typeface="Verdana"/>
                          <a:ea typeface="Verdana"/>
                          <a:cs typeface="Verdana"/>
                          <a:sym typeface="Verdana"/>
                        </a:rPr>
                        <a:t>😭</a:t>
                      </a:r>
                      <a:endParaRPr sz="70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s-ES" sz="3700"/>
                        <a:t>Cálculo del sesgo</a:t>
                      </a:r>
                      <a:endParaRPr sz="37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3000"/>
                    </a:p>
                  </a:txBody>
                  <a:tcPr marT="91425" marB="91425" marR="91425" marL="91425">
                    <a:lnB cap="flat" cmpd="sng" w="9525">
                      <a:solidFill>
                        <a:srgbClr val="9E9E9E"/>
                      </a:solidFill>
                      <a:prstDash val="solid"/>
                      <a:round/>
                      <a:headEnd len="sm" w="sm" type="none"/>
                      <a:tailEnd len="sm" w="sm" type="none"/>
                    </a:lnB>
                  </a:tcPr>
                </a:tc>
              </a:tr>
              <a:tr h="1419625">
                <a:tc>
                  <a:txBody>
                    <a:bodyPr/>
                    <a:lstStyle/>
                    <a:p>
                      <a:pPr indent="0" lvl="0" marL="0" rtl="0" algn="ctr">
                        <a:spcBef>
                          <a:spcPts val="0"/>
                        </a:spcBef>
                        <a:spcAft>
                          <a:spcPts val="0"/>
                        </a:spcAft>
                        <a:buNone/>
                      </a:pPr>
                      <a:r>
                        <a:t/>
                      </a:r>
                      <a:endParaRPr sz="10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s-ES" sz="3700"/>
                        <a:t>Cálculo del CV % mensual de la determinación</a:t>
                      </a:r>
                      <a:endParaRPr sz="3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ES" sz="10000">
                          <a:solidFill>
                            <a:schemeClr val="dk1"/>
                          </a:solidFill>
                          <a:latin typeface="Roboto"/>
                          <a:ea typeface="Roboto"/>
                          <a:cs typeface="Roboto"/>
                          <a:sym typeface="Roboto"/>
                        </a:rPr>
                        <a:t>😉</a:t>
                      </a:r>
                      <a:endParaRPr sz="3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419625">
                <a:tc>
                  <a:txBody>
                    <a:bodyPr/>
                    <a:lstStyle/>
                    <a:p>
                      <a:pPr indent="0" lvl="0" marL="0" rtl="0" algn="ctr">
                        <a:spcBef>
                          <a:spcPts val="0"/>
                        </a:spcBef>
                        <a:spcAft>
                          <a:spcPts val="0"/>
                        </a:spcAft>
                        <a:buClr>
                          <a:schemeClr val="dk1"/>
                        </a:buClr>
                        <a:buSzPts val="1100"/>
                        <a:buFont typeface="Arial"/>
                        <a:buNone/>
                      </a:pPr>
                      <a:r>
                        <a:rPr lang="es-ES" sz="8500">
                          <a:solidFill>
                            <a:schemeClr val="dk1"/>
                          </a:solidFill>
                          <a:highlight>
                            <a:srgbClr val="BDE1FF"/>
                          </a:highlight>
                          <a:latin typeface="Verdana"/>
                          <a:ea typeface="Verdana"/>
                          <a:cs typeface="Verdana"/>
                          <a:sym typeface="Verdana"/>
                        </a:rPr>
                        <a:t>😭</a:t>
                      </a:r>
                      <a:endParaRPr sz="85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Clr>
                          <a:schemeClr val="dk1"/>
                        </a:buClr>
                        <a:buSzPts val="1100"/>
                        <a:buFont typeface="Arial"/>
                        <a:buNone/>
                      </a:pPr>
                      <a:r>
                        <a:rPr lang="es-ES" sz="3700"/>
                        <a:t>Adecuación del informe en el SIL </a:t>
                      </a:r>
                      <a:endParaRPr sz="37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t/>
                      </a:r>
                      <a:endParaRPr sz="3000"/>
                    </a:p>
                  </a:txBody>
                  <a:tcPr marT="91425" marB="91425" marR="91425" marL="91425">
                    <a:lnT cap="flat" cmpd="sng" w="9525">
                      <a:solidFill>
                        <a:srgbClr val="9E9E9E"/>
                      </a:solidFill>
                      <a:prstDash val="solid"/>
                      <a:round/>
                      <a:headEnd len="sm" w="sm" type="none"/>
                      <a:tailEnd len="sm" w="sm" type="none"/>
                    </a:lnT>
                  </a:tcPr>
                </a:tc>
              </a:tr>
            </a:tbl>
          </a:graphicData>
        </a:graphic>
      </p:graphicFrame>
      <p:pic>
        <p:nvPicPr>
          <p:cNvPr id="433" name="Google Shape;433;g2d4a475f1b2_0_133"/>
          <p:cNvPicPr preferRelativeResize="0"/>
          <p:nvPr/>
        </p:nvPicPr>
        <p:blipFill>
          <a:blip r:embed="rId6">
            <a:alphaModFix/>
          </a:blip>
          <a:stretch>
            <a:fillRect/>
          </a:stretch>
        </p:blipFill>
        <p:spPr>
          <a:xfrm>
            <a:off x="17669288" y="-725"/>
            <a:ext cx="2505075" cy="1819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grpSp>
        <p:nvGrpSpPr>
          <p:cNvPr id="438" name="Google Shape;438;g2d4a475f1b2_0_56"/>
          <p:cNvGrpSpPr/>
          <p:nvPr/>
        </p:nvGrpSpPr>
        <p:grpSpPr>
          <a:xfrm>
            <a:off x="0" y="0"/>
            <a:ext cx="20104098" cy="1817845"/>
            <a:chOff x="0" y="0"/>
            <a:chExt cx="20104098" cy="1817845"/>
          </a:xfrm>
        </p:grpSpPr>
        <p:pic>
          <p:nvPicPr>
            <p:cNvPr id="439" name="Google Shape;439;g2d4a475f1b2_0_56"/>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440" name="Google Shape;440;g2d4a475f1b2_0_56"/>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441" name="Google Shape;441;g2d4a475f1b2_0_56"/>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442" name="Google Shape;442;g2d4a475f1b2_0_56"/>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443" name="Google Shape;443;g2d4a475f1b2_0_56"/>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444" name="Google Shape;444;g2d4a475f1b2_0_56"/>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sp>
        <p:nvSpPr>
          <p:cNvPr id="445" name="Google Shape;445;g2d4a475f1b2_0_56"/>
          <p:cNvSpPr txBox="1"/>
          <p:nvPr/>
        </p:nvSpPr>
        <p:spPr>
          <a:xfrm>
            <a:off x="190500" y="1981300"/>
            <a:ext cx="19716900" cy="7095900"/>
          </a:xfrm>
          <a:prstGeom prst="rect">
            <a:avLst/>
          </a:prstGeom>
          <a:noFill/>
          <a:ln>
            <a:noFill/>
          </a:ln>
        </p:spPr>
        <p:txBody>
          <a:bodyPr anchorCtr="0" anchor="t" bIns="91425" lIns="91425" spcFirstLastPara="1" rIns="91425" wrap="square" tIns="91425">
            <a:spAutoFit/>
          </a:bodyPr>
          <a:lstStyle/>
          <a:p>
            <a:pPr indent="-469900" lvl="0" marL="457200" rtl="0" algn="l">
              <a:spcBef>
                <a:spcPts val="0"/>
              </a:spcBef>
              <a:spcAft>
                <a:spcPts val="0"/>
              </a:spcAft>
              <a:buClr>
                <a:schemeClr val="lt1"/>
              </a:buClr>
              <a:buSzPts val="3800"/>
              <a:buChar char="●"/>
            </a:pPr>
            <a:r>
              <a:rPr b="1" lang="es-ES" sz="3800">
                <a:solidFill>
                  <a:schemeClr val="lt1"/>
                </a:solidFill>
                <a:highlight>
                  <a:schemeClr val="accent1"/>
                </a:highlight>
              </a:rPr>
              <a:t>1) qué ecuación debo utilizar ?</a:t>
            </a:r>
            <a:endParaRPr b="1" sz="3800">
              <a:solidFill>
                <a:schemeClr val="lt1"/>
              </a:solidFill>
              <a:highlight>
                <a:schemeClr val="accent1"/>
              </a:highlight>
            </a:endParaRPr>
          </a:p>
          <a:p>
            <a:pPr indent="0" lvl="0" marL="0" rtl="0" algn="l">
              <a:spcBef>
                <a:spcPts val="0"/>
              </a:spcBef>
              <a:spcAft>
                <a:spcPts val="0"/>
              </a:spcAft>
              <a:buClr>
                <a:schemeClr val="dk1"/>
              </a:buClr>
              <a:buSzPts val="1100"/>
              <a:buFont typeface="Arial"/>
              <a:buNone/>
            </a:pPr>
            <a:r>
              <a:t/>
            </a:r>
            <a:endParaRPr sz="3000">
              <a:solidFill>
                <a:schemeClr val="dk1"/>
              </a:solidFill>
            </a:endParaRPr>
          </a:p>
          <a:p>
            <a:pPr indent="0" lvl="0" marL="0" rtl="0" algn="l">
              <a:spcBef>
                <a:spcPts val="0"/>
              </a:spcBef>
              <a:spcAft>
                <a:spcPts val="0"/>
              </a:spcAft>
              <a:buClr>
                <a:schemeClr val="dk1"/>
              </a:buClr>
              <a:buSzPts val="1100"/>
              <a:buFont typeface="Arial"/>
              <a:buNone/>
            </a:pPr>
            <a:r>
              <a:rPr lang="es-ES" sz="3000">
                <a:solidFill>
                  <a:schemeClr val="dk1"/>
                </a:solidFill>
              </a:rPr>
              <a:t>		</a:t>
            </a:r>
            <a:r>
              <a:rPr b="1" lang="es-ES" sz="3000">
                <a:solidFill>
                  <a:srgbClr val="0B5394"/>
                </a:solidFill>
              </a:rPr>
              <a:t>DEPENDE del método de creatinina </a:t>
            </a:r>
            <a:r>
              <a:rPr lang="es-ES" sz="3000">
                <a:solidFill>
                  <a:schemeClr val="dk1"/>
                </a:solidFill>
              </a:rPr>
              <a:t>que se utiliza en el laboratorio; si es trazable o nó al IDMS (espectroscopía de masa con dilución isotópica)</a:t>
            </a:r>
            <a:endParaRPr sz="3000">
              <a:solidFill>
                <a:schemeClr val="dk1"/>
              </a:solidFill>
            </a:endParaRPr>
          </a:p>
          <a:p>
            <a:pPr indent="0" lvl="0" marL="0" rtl="0" algn="l">
              <a:spcBef>
                <a:spcPts val="0"/>
              </a:spcBef>
              <a:spcAft>
                <a:spcPts val="0"/>
              </a:spcAft>
              <a:buNone/>
            </a:pPr>
            <a:r>
              <a:rPr lang="es-ES" sz="3000">
                <a:solidFill>
                  <a:schemeClr val="dk1"/>
                </a:solidFill>
              </a:rPr>
              <a:t>			</a:t>
            </a:r>
            <a:endParaRPr sz="3000">
              <a:solidFill>
                <a:schemeClr val="dk1"/>
              </a:solidFill>
            </a:endParaRPr>
          </a:p>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rPr lang="es-ES" sz="3000">
                <a:solidFill>
                  <a:schemeClr val="dk1"/>
                </a:solidFill>
              </a:rPr>
              <a:t>si NO es trazable             MDRD-4    </a:t>
            </a:r>
            <a:endParaRPr sz="3000">
              <a:solidFill>
                <a:schemeClr val="dk1"/>
              </a:solidFill>
            </a:endParaRPr>
          </a:p>
          <a:p>
            <a:pPr indent="0" lvl="0" marL="0" rtl="0" algn="l">
              <a:spcBef>
                <a:spcPts val="0"/>
              </a:spcBef>
              <a:spcAft>
                <a:spcPts val="0"/>
              </a:spcAft>
              <a:buNone/>
            </a:pPr>
            <a:r>
              <a:rPr lang="es-ES" sz="1800">
                <a:solidFill>
                  <a:schemeClr val="dk1"/>
                </a:solidFill>
                <a:latin typeface="Georgia"/>
                <a:ea typeface="Georgia"/>
                <a:cs typeface="Georgia"/>
                <a:sym typeface="Georgia"/>
              </a:rPr>
              <a:t>                                                    </a:t>
            </a:r>
            <a:endParaRPr sz="1800">
              <a:solidFill>
                <a:schemeClr val="dk1"/>
              </a:solidFill>
              <a:latin typeface="Georgia"/>
              <a:ea typeface="Georgia"/>
              <a:cs typeface="Georgia"/>
              <a:sym typeface="Georgia"/>
            </a:endParaRPr>
          </a:p>
          <a:p>
            <a:pPr indent="0" lvl="0" marL="0" rtl="0" algn="l">
              <a:spcBef>
                <a:spcPts val="0"/>
              </a:spcBef>
              <a:spcAft>
                <a:spcPts val="0"/>
              </a:spcAft>
              <a:buNone/>
            </a:pPr>
            <a:r>
              <a:rPr lang="es-ES" sz="1800">
                <a:solidFill>
                  <a:schemeClr val="dk1"/>
                </a:solidFill>
                <a:latin typeface="Georgia"/>
                <a:ea typeface="Georgia"/>
                <a:cs typeface="Georgia"/>
                <a:sym typeface="Georgia"/>
              </a:rPr>
              <a:t>                                                       Modification of Diet in Renal Disease </a:t>
            </a:r>
            <a:endParaRPr sz="3000">
              <a:solidFill>
                <a:schemeClr val="dk1"/>
              </a:solidFill>
            </a:endParaRPr>
          </a:p>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rPr lang="es-ES" sz="3000">
                <a:solidFill>
                  <a:schemeClr val="dk1"/>
                </a:solidFill>
              </a:rPr>
              <a:t>	si ES trazable             CKD-EPI         </a:t>
            </a:r>
            <a:endParaRPr sz="3000">
              <a:solidFill>
                <a:schemeClr val="dk1"/>
              </a:solidFill>
            </a:endParaRPr>
          </a:p>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rPr lang="es-ES" sz="1500">
                <a:solidFill>
                  <a:srgbClr val="505050"/>
                </a:solidFill>
              </a:rPr>
              <a:t>                                                                                                           </a:t>
            </a:r>
            <a:endParaRPr sz="3000">
              <a:solidFill>
                <a:schemeClr val="dk1"/>
              </a:solidFill>
            </a:endParaRPr>
          </a:p>
          <a:p>
            <a:pPr indent="0" lvl="0" marL="0" rtl="0" algn="l">
              <a:spcBef>
                <a:spcPts val="0"/>
              </a:spcBef>
              <a:spcAft>
                <a:spcPts val="0"/>
              </a:spcAft>
              <a:buClr>
                <a:schemeClr val="dk1"/>
              </a:buClr>
              <a:buSzPts val="1100"/>
              <a:buFont typeface="Arial"/>
              <a:buNone/>
            </a:pPr>
            <a:r>
              <a:t/>
            </a:r>
            <a:endParaRPr sz="3000">
              <a:solidFill>
                <a:schemeClr val="dk1"/>
              </a:solidFill>
            </a:endParaRPr>
          </a:p>
        </p:txBody>
      </p:sp>
      <p:pic>
        <p:nvPicPr>
          <p:cNvPr id="446" name="Google Shape;446;g2d4a475f1b2_0_56"/>
          <p:cNvPicPr preferRelativeResize="0"/>
          <p:nvPr/>
        </p:nvPicPr>
        <p:blipFill rotWithShape="1">
          <a:blip r:embed="rId6">
            <a:alphaModFix/>
          </a:blip>
          <a:srcRect b="18746" l="23194" r="39152" t="41520"/>
          <a:stretch/>
        </p:blipFill>
        <p:spPr>
          <a:xfrm>
            <a:off x="7363050" y="4080625"/>
            <a:ext cx="10616573" cy="5886451"/>
          </a:xfrm>
          <a:prstGeom prst="rect">
            <a:avLst/>
          </a:prstGeom>
          <a:noFill/>
          <a:ln>
            <a:noFill/>
          </a:ln>
        </p:spPr>
      </p:pic>
      <p:sp>
        <p:nvSpPr>
          <p:cNvPr id="447" name="Google Shape;447;g2d4a475f1b2_0_56"/>
          <p:cNvSpPr txBox="1"/>
          <p:nvPr/>
        </p:nvSpPr>
        <p:spPr>
          <a:xfrm>
            <a:off x="15735525" y="7448475"/>
            <a:ext cx="26670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2000">
                <a:solidFill>
                  <a:schemeClr val="dk1"/>
                </a:solidFill>
                <a:highlight>
                  <a:srgbClr val="00FFFF"/>
                </a:highlight>
                <a:latin typeface="Calibri"/>
                <a:ea typeface="Calibri"/>
                <a:cs typeface="Calibri"/>
                <a:sym typeface="Calibri"/>
              </a:rPr>
              <a:t>En 2021 se modificó esta ecuación, quitando el factor correspondiente a la raza, que es la actualmente recomendada.</a:t>
            </a:r>
            <a:endParaRPr sz="2000">
              <a:solidFill>
                <a:schemeClr val="dk1"/>
              </a:solidFill>
              <a:highlight>
                <a:srgbClr val="00FFFF"/>
              </a:highlight>
              <a:latin typeface="Calibri"/>
              <a:ea typeface="Calibri"/>
              <a:cs typeface="Calibri"/>
              <a:sym typeface="Calibri"/>
            </a:endParaRPr>
          </a:p>
        </p:txBody>
      </p:sp>
      <p:pic>
        <p:nvPicPr>
          <p:cNvPr id="448" name="Google Shape;448;g2d4a475f1b2_0_56"/>
          <p:cNvPicPr preferRelativeResize="0"/>
          <p:nvPr/>
        </p:nvPicPr>
        <p:blipFill>
          <a:blip r:embed="rId7">
            <a:alphaModFix/>
          </a:blip>
          <a:stretch>
            <a:fillRect/>
          </a:stretch>
        </p:blipFill>
        <p:spPr>
          <a:xfrm>
            <a:off x="17276333" y="20350"/>
            <a:ext cx="2827767" cy="1817850"/>
          </a:xfrm>
          <a:prstGeom prst="rect">
            <a:avLst/>
          </a:prstGeom>
          <a:noFill/>
          <a:ln>
            <a:noFill/>
          </a:ln>
        </p:spPr>
      </p:pic>
      <p:sp>
        <p:nvSpPr>
          <p:cNvPr id="449" name="Google Shape;449;g2d4a475f1b2_0_56"/>
          <p:cNvSpPr/>
          <p:nvPr/>
        </p:nvSpPr>
        <p:spPr>
          <a:xfrm>
            <a:off x="3429000" y="5006975"/>
            <a:ext cx="743100" cy="419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00FFFF"/>
              </a:highlight>
              <a:latin typeface="Calibri"/>
              <a:ea typeface="Calibri"/>
              <a:cs typeface="Calibri"/>
              <a:sym typeface="Calibri"/>
            </a:endParaRPr>
          </a:p>
        </p:txBody>
      </p:sp>
      <p:sp>
        <p:nvSpPr>
          <p:cNvPr id="450" name="Google Shape;450;g2d4a475f1b2_0_56"/>
          <p:cNvSpPr/>
          <p:nvPr/>
        </p:nvSpPr>
        <p:spPr>
          <a:xfrm>
            <a:off x="3429000" y="7258050"/>
            <a:ext cx="743100" cy="419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00FFFF"/>
              </a:highlight>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grpSp>
        <p:nvGrpSpPr>
          <p:cNvPr id="455" name="Google Shape;455;g2d4a475f1b2_0_73"/>
          <p:cNvGrpSpPr/>
          <p:nvPr/>
        </p:nvGrpSpPr>
        <p:grpSpPr>
          <a:xfrm>
            <a:off x="0" y="0"/>
            <a:ext cx="20104098" cy="1817845"/>
            <a:chOff x="0" y="0"/>
            <a:chExt cx="20104098" cy="1817845"/>
          </a:xfrm>
        </p:grpSpPr>
        <p:pic>
          <p:nvPicPr>
            <p:cNvPr id="456" name="Google Shape;456;g2d4a475f1b2_0_73"/>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457" name="Google Shape;457;g2d4a475f1b2_0_73"/>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458" name="Google Shape;458;g2d4a475f1b2_0_73"/>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459" name="Google Shape;459;g2d4a475f1b2_0_73"/>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460" name="Google Shape;460;g2d4a475f1b2_0_73"/>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461" name="Google Shape;461;g2d4a475f1b2_0_73"/>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sp>
        <p:nvSpPr>
          <p:cNvPr id="462" name="Google Shape;462;g2d4a475f1b2_0_73"/>
          <p:cNvSpPr txBox="1"/>
          <p:nvPr/>
        </p:nvSpPr>
        <p:spPr>
          <a:xfrm>
            <a:off x="1077125" y="2004075"/>
            <a:ext cx="16945800" cy="252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3200">
                <a:solidFill>
                  <a:schemeClr val="dk1"/>
                </a:solidFill>
                <a:latin typeface="Verdana"/>
                <a:ea typeface="Verdana"/>
                <a:cs typeface="Verdana"/>
                <a:sym typeface="Verdana"/>
              </a:rPr>
              <a:t>Donde estamos y hacia dónde vamos???</a:t>
            </a:r>
            <a:endParaRPr b="1" sz="3200">
              <a:solidFill>
                <a:schemeClr val="dk1"/>
              </a:solidFill>
              <a:latin typeface="Verdana"/>
              <a:ea typeface="Verdana"/>
              <a:cs typeface="Verdana"/>
              <a:sym typeface="Verdana"/>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p:txBody>
      </p:sp>
      <p:graphicFrame>
        <p:nvGraphicFramePr>
          <p:cNvPr id="463" name="Google Shape;463;g2d4a475f1b2_0_73"/>
          <p:cNvGraphicFramePr/>
          <p:nvPr/>
        </p:nvGraphicFramePr>
        <p:xfrm>
          <a:off x="-12" y="3563775"/>
          <a:ext cx="3000000" cy="3000000"/>
        </p:xfrm>
        <a:graphic>
          <a:graphicData uri="http://schemas.openxmlformats.org/drawingml/2006/table">
            <a:tbl>
              <a:tblPr>
                <a:noFill/>
                <a:tableStyleId>{D84CAFEC-72BF-4529-8CB1-BB7A17DC7E07}</a:tableStyleId>
              </a:tblPr>
              <a:tblGrid>
                <a:gridCol w="4049975"/>
                <a:gridCol w="11762825"/>
                <a:gridCol w="4291275"/>
              </a:tblGrid>
              <a:tr h="648800">
                <a:tc>
                  <a:txBody>
                    <a:bodyPr/>
                    <a:lstStyle/>
                    <a:p>
                      <a:pPr indent="0" lvl="0" marL="0" rtl="0" algn="ctr">
                        <a:spcBef>
                          <a:spcPts val="0"/>
                        </a:spcBef>
                        <a:spcAft>
                          <a:spcPts val="0"/>
                        </a:spcAft>
                        <a:buNone/>
                      </a:pPr>
                      <a:r>
                        <a:rPr b="1" lang="es-ES" sz="3100">
                          <a:solidFill>
                            <a:schemeClr val="lt1"/>
                          </a:solidFill>
                          <a:highlight>
                            <a:schemeClr val="accent1"/>
                          </a:highlight>
                        </a:rPr>
                        <a:t>FALTA</a:t>
                      </a:r>
                      <a:endParaRPr b="1" sz="3100">
                        <a:solidFill>
                          <a:schemeClr val="lt1"/>
                        </a:solidFill>
                        <a:highlight>
                          <a:schemeClr val="accent1"/>
                        </a:highlight>
                      </a:endParaRPr>
                    </a:p>
                  </a:txBody>
                  <a:tcPr marT="91425" marB="91425" marR="91425" marL="91425"/>
                </a:tc>
                <a:tc>
                  <a:txBody>
                    <a:bodyPr/>
                    <a:lstStyle/>
                    <a:p>
                      <a:pPr indent="0" lvl="0" marL="0" rtl="0" algn="ctr">
                        <a:spcBef>
                          <a:spcPts val="0"/>
                        </a:spcBef>
                        <a:spcAft>
                          <a:spcPts val="0"/>
                        </a:spcAft>
                        <a:buNone/>
                      </a:pPr>
                      <a:r>
                        <a:rPr b="1" lang="es-ES" sz="3100">
                          <a:solidFill>
                            <a:schemeClr val="lt1"/>
                          </a:solidFill>
                          <a:highlight>
                            <a:schemeClr val="accent1"/>
                          </a:highlight>
                        </a:rPr>
                        <a:t>PROCEDIMIENTO de LABORATORIO</a:t>
                      </a:r>
                      <a:endParaRPr b="1" sz="3100">
                        <a:solidFill>
                          <a:schemeClr val="lt1"/>
                        </a:solidFill>
                        <a:highlight>
                          <a:schemeClr val="accent1"/>
                        </a:highlight>
                      </a:endParaRPr>
                    </a:p>
                  </a:txBody>
                  <a:tcPr marT="91425" marB="91425" marR="91425" marL="91425"/>
                </a:tc>
                <a:tc>
                  <a:txBody>
                    <a:bodyPr/>
                    <a:lstStyle/>
                    <a:p>
                      <a:pPr indent="0" lvl="0" marL="0" rtl="0" algn="ctr">
                        <a:spcBef>
                          <a:spcPts val="0"/>
                        </a:spcBef>
                        <a:spcAft>
                          <a:spcPts val="0"/>
                        </a:spcAft>
                        <a:buNone/>
                      </a:pPr>
                      <a:r>
                        <a:rPr b="1" lang="es-ES" sz="3100">
                          <a:solidFill>
                            <a:schemeClr val="lt1"/>
                          </a:solidFill>
                          <a:highlight>
                            <a:schemeClr val="accent1"/>
                          </a:highlight>
                        </a:rPr>
                        <a:t>LISTO</a:t>
                      </a:r>
                      <a:endParaRPr b="1" sz="3100">
                        <a:solidFill>
                          <a:schemeClr val="lt1"/>
                        </a:solidFill>
                        <a:highlight>
                          <a:schemeClr val="accent1"/>
                        </a:highlight>
                      </a:endParaRPr>
                    </a:p>
                  </a:txBody>
                  <a:tcPr marT="91425" marB="91425" marR="91425" marL="91425"/>
                </a:tc>
              </a:tr>
              <a:tr h="1639150">
                <a:tc>
                  <a:txBody>
                    <a:bodyPr/>
                    <a:lstStyle/>
                    <a:p>
                      <a:pPr indent="0" lvl="0" marL="0" rtl="0" algn="ctr">
                        <a:spcBef>
                          <a:spcPts val="0"/>
                        </a:spcBef>
                        <a:spcAft>
                          <a:spcPts val="0"/>
                        </a:spcAft>
                        <a:buNone/>
                      </a:pPr>
                      <a:r>
                        <a:t/>
                      </a:r>
                      <a:endParaRPr sz="10000"/>
                    </a:p>
                  </a:txBody>
                  <a:tcPr marT="91425" marB="91425" marR="91425" marL="91425"/>
                </a:tc>
                <a:tc>
                  <a:txBody>
                    <a:bodyPr/>
                    <a:lstStyle/>
                    <a:p>
                      <a:pPr indent="0" lvl="0" marL="0" rtl="0" algn="ctr">
                        <a:spcBef>
                          <a:spcPts val="0"/>
                        </a:spcBef>
                        <a:spcAft>
                          <a:spcPts val="0"/>
                        </a:spcAft>
                        <a:buNone/>
                      </a:pPr>
                      <a:r>
                        <a:rPr lang="es-ES" sz="3000"/>
                        <a:t>Definir fórmula según el reactivo utilizado</a:t>
                      </a:r>
                      <a:endParaRPr sz="3000"/>
                    </a:p>
                  </a:txBody>
                  <a:tcPr marT="91425" marB="91425" marR="91425" marL="91425"/>
                </a:tc>
                <a:tc>
                  <a:txBody>
                    <a:bodyPr/>
                    <a:lstStyle/>
                    <a:p>
                      <a:pPr indent="0" lvl="0" marL="0" rtl="0" algn="ctr">
                        <a:spcBef>
                          <a:spcPts val="0"/>
                        </a:spcBef>
                        <a:spcAft>
                          <a:spcPts val="0"/>
                        </a:spcAft>
                        <a:buNone/>
                      </a:pPr>
                      <a:r>
                        <a:rPr lang="es-ES" sz="10000">
                          <a:solidFill>
                            <a:schemeClr val="dk1"/>
                          </a:solidFill>
                          <a:latin typeface="Roboto"/>
                          <a:ea typeface="Roboto"/>
                          <a:cs typeface="Roboto"/>
                          <a:sym typeface="Roboto"/>
                        </a:rPr>
                        <a:t>😉</a:t>
                      </a:r>
                      <a:r>
                        <a:rPr lang="es-ES" sz="3000">
                          <a:solidFill>
                            <a:schemeClr val="dk1"/>
                          </a:solidFill>
                        </a:rPr>
                        <a:t>CKD-EPI</a:t>
                      </a:r>
                      <a:endParaRPr sz="11000"/>
                    </a:p>
                  </a:txBody>
                  <a:tcPr marT="91425" marB="91425" marR="91425" marL="91425"/>
                </a:tc>
              </a:tr>
              <a:tr h="1419625">
                <a:tc>
                  <a:txBody>
                    <a:bodyPr/>
                    <a:lstStyle/>
                    <a:p>
                      <a:pPr indent="0" lvl="0" marL="0" rtl="0" algn="ctr">
                        <a:spcBef>
                          <a:spcPts val="0"/>
                        </a:spcBef>
                        <a:spcAft>
                          <a:spcPts val="0"/>
                        </a:spcAft>
                        <a:buNone/>
                      </a:pPr>
                      <a:r>
                        <a:rPr lang="es-ES" sz="8500">
                          <a:solidFill>
                            <a:schemeClr val="dk1"/>
                          </a:solidFill>
                          <a:highlight>
                            <a:srgbClr val="BDE1FF"/>
                          </a:highlight>
                          <a:latin typeface="Verdana"/>
                          <a:ea typeface="Verdana"/>
                          <a:cs typeface="Verdana"/>
                          <a:sym typeface="Verdana"/>
                        </a:rPr>
                        <a:t>😭</a:t>
                      </a:r>
                      <a:endParaRPr sz="70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s-ES" sz="4900">
                          <a:solidFill>
                            <a:srgbClr val="0B5394"/>
                          </a:solidFill>
                        </a:rPr>
                        <a:t>Cálculo del sesgo</a:t>
                      </a:r>
                      <a:endParaRPr b="1" sz="4900">
                        <a:solidFill>
                          <a:srgbClr val="0B5394"/>
                        </a:solidFil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3000"/>
                    </a:p>
                  </a:txBody>
                  <a:tcPr marT="91425" marB="91425" marR="91425" marL="91425">
                    <a:lnB cap="flat" cmpd="sng" w="9525">
                      <a:solidFill>
                        <a:srgbClr val="9E9E9E"/>
                      </a:solidFill>
                      <a:prstDash val="solid"/>
                      <a:round/>
                      <a:headEnd len="sm" w="sm" type="none"/>
                      <a:tailEnd len="sm" w="sm" type="none"/>
                    </a:lnB>
                  </a:tcPr>
                </a:tc>
              </a:tr>
              <a:tr h="1419625">
                <a:tc>
                  <a:txBody>
                    <a:bodyPr/>
                    <a:lstStyle/>
                    <a:p>
                      <a:pPr indent="0" lvl="0" marL="0" rtl="0" algn="ctr">
                        <a:spcBef>
                          <a:spcPts val="0"/>
                        </a:spcBef>
                        <a:spcAft>
                          <a:spcPts val="0"/>
                        </a:spcAft>
                        <a:buNone/>
                      </a:pPr>
                      <a:r>
                        <a:t/>
                      </a:r>
                      <a:endParaRPr sz="10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s-ES" sz="3700"/>
                        <a:t>Cálculo del CV % mensual de la determinación</a:t>
                      </a:r>
                      <a:endParaRPr sz="3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ES" sz="10000">
                          <a:solidFill>
                            <a:schemeClr val="dk1"/>
                          </a:solidFill>
                          <a:latin typeface="Roboto"/>
                          <a:ea typeface="Roboto"/>
                          <a:cs typeface="Roboto"/>
                          <a:sym typeface="Roboto"/>
                        </a:rPr>
                        <a:t>😉</a:t>
                      </a:r>
                      <a:endParaRPr sz="3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419625">
                <a:tc>
                  <a:txBody>
                    <a:bodyPr/>
                    <a:lstStyle/>
                    <a:p>
                      <a:pPr indent="0" lvl="0" marL="0" rtl="0" algn="ctr">
                        <a:spcBef>
                          <a:spcPts val="0"/>
                        </a:spcBef>
                        <a:spcAft>
                          <a:spcPts val="0"/>
                        </a:spcAft>
                        <a:buClr>
                          <a:schemeClr val="dk1"/>
                        </a:buClr>
                        <a:buSzPts val="1100"/>
                        <a:buFont typeface="Arial"/>
                        <a:buNone/>
                      </a:pPr>
                      <a:r>
                        <a:rPr lang="es-ES" sz="8500">
                          <a:solidFill>
                            <a:schemeClr val="dk1"/>
                          </a:solidFill>
                          <a:highlight>
                            <a:srgbClr val="BDE1FF"/>
                          </a:highlight>
                          <a:latin typeface="Verdana"/>
                          <a:ea typeface="Verdana"/>
                          <a:cs typeface="Verdana"/>
                          <a:sym typeface="Verdana"/>
                        </a:rPr>
                        <a:t>😭</a:t>
                      </a:r>
                      <a:endParaRPr sz="85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Clr>
                          <a:schemeClr val="dk1"/>
                        </a:buClr>
                        <a:buSzPts val="1100"/>
                        <a:buFont typeface="Arial"/>
                        <a:buNone/>
                      </a:pPr>
                      <a:r>
                        <a:rPr lang="es-ES" sz="3700"/>
                        <a:t>Adecuación del informe en el SIL </a:t>
                      </a:r>
                      <a:endParaRPr sz="37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t/>
                      </a:r>
                      <a:endParaRPr sz="3000"/>
                    </a:p>
                  </a:txBody>
                  <a:tcPr marT="91425" marB="91425" marR="91425" marL="91425">
                    <a:lnT cap="flat" cmpd="sng" w="9525">
                      <a:solidFill>
                        <a:srgbClr val="9E9E9E"/>
                      </a:solidFill>
                      <a:prstDash val="solid"/>
                      <a:round/>
                      <a:headEnd len="sm" w="sm" type="none"/>
                      <a:tailEnd len="sm" w="sm" type="none"/>
                    </a:lnT>
                  </a:tcPr>
                </a:tc>
              </a:tr>
            </a:tbl>
          </a:graphicData>
        </a:graphic>
      </p:graphicFrame>
      <p:pic>
        <p:nvPicPr>
          <p:cNvPr id="464" name="Google Shape;464;g2d4a475f1b2_0_73"/>
          <p:cNvPicPr preferRelativeResize="0"/>
          <p:nvPr/>
        </p:nvPicPr>
        <p:blipFill>
          <a:blip r:embed="rId6">
            <a:alphaModFix/>
          </a:blip>
          <a:stretch>
            <a:fillRect/>
          </a:stretch>
        </p:blipFill>
        <p:spPr>
          <a:xfrm>
            <a:off x="17669288" y="-725"/>
            <a:ext cx="2505075" cy="1819275"/>
          </a:xfrm>
          <a:prstGeom prst="rect">
            <a:avLst/>
          </a:prstGeom>
          <a:noFill/>
          <a:ln>
            <a:noFill/>
          </a:ln>
        </p:spPr>
      </p:pic>
      <p:sp>
        <p:nvSpPr>
          <p:cNvPr id="465" name="Google Shape;465;g2d4a475f1b2_0_73"/>
          <p:cNvSpPr txBox="1"/>
          <p:nvPr/>
        </p:nvSpPr>
        <p:spPr>
          <a:xfrm rot="882839">
            <a:off x="11702125" y="1527596"/>
            <a:ext cx="8193499" cy="1292907"/>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s-ES" sz="3700">
                <a:solidFill>
                  <a:schemeClr val="lt1"/>
                </a:solidFill>
                <a:highlight>
                  <a:schemeClr val="accent1"/>
                </a:highlight>
              </a:rPr>
              <a:t>ET (%)</a:t>
            </a:r>
            <a:r>
              <a:rPr lang="es-ES" sz="2900">
                <a:solidFill>
                  <a:schemeClr val="lt1"/>
                </a:solidFill>
                <a:highlight>
                  <a:schemeClr val="accent1"/>
                </a:highlight>
              </a:rPr>
              <a:t>= </a:t>
            </a:r>
            <a:r>
              <a:rPr lang="es-ES" sz="3500">
                <a:solidFill>
                  <a:schemeClr val="lt1"/>
                </a:solidFill>
                <a:highlight>
                  <a:schemeClr val="accent1"/>
                </a:highlight>
              </a:rPr>
              <a:t>Sesgo (%) + 1,65 * CVa (%)</a:t>
            </a:r>
            <a:endParaRPr sz="3500">
              <a:solidFill>
                <a:schemeClr val="lt1"/>
              </a:solidFill>
              <a:highlight>
                <a:schemeClr val="accent1"/>
              </a:highlight>
            </a:endParaRPr>
          </a:p>
          <a:p>
            <a:pPr indent="0" lvl="0" marL="457200" rtl="0" algn="l">
              <a:spcBef>
                <a:spcPts val="0"/>
              </a:spcBef>
              <a:spcAft>
                <a:spcPts val="0"/>
              </a:spcAft>
              <a:buNone/>
            </a:pPr>
            <a:r>
              <a:rPr lang="es-ES" sz="3500">
                <a:solidFill>
                  <a:schemeClr val="lt1"/>
                </a:solidFill>
                <a:highlight>
                  <a:schemeClr val="accent1"/>
                </a:highlight>
              </a:rPr>
              <a:t>    8 % =  4,2 %        + 1,65 *  2,3 %</a:t>
            </a:r>
            <a:endParaRPr sz="3500">
              <a:solidFill>
                <a:schemeClr val="lt1"/>
              </a:solidFill>
              <a:highlight>
                <a:schemeClr val="accent1"/>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grpSp>
        <p:nvGrpSpPr>
          <p:cNvPr id="470" name="Google Shape;470;g2d4a475f1b2_0_86"/>
          <p:cNvGrpSpPr/>
          <p:nvPr/>
        </p:nvGrpSpPr>
        <p:grpSpPr>
          <a:xfrm>
            <a:off x="0" y="0"/>
            <a:ext cx="20104098" cy="1817845"/>
            <a:chOff x="0" y="0"/>
            <a:chExt cx="20104098" cy="1817845"/>
          </a:xfrm>
        </p:grpSpPr>
        <p:pic>
          <p:nvPicPr>
            <p:cNvPr id="471" name="Google Shape;471;g2d4a475f1b2_0_86"/>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472" name="Google Shape;472;g2d4a475f1b2_0_86"/>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473" name="Google Shape;473;g2d4a475f1b2_0_86"/>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474" name="Google Shape;474;g2d4a475f1b2_0_86"/>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475" name="Google Shape;475;g2d4a475f1b2_0_86"/>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476" name="Google Shape;476;g2d4a475f1b2_0_86"/>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pic>
        <p:nvPicPr>
          <p:cNvPr id="477" name="Google Shape;477;g2d4a475f1b2_0_86"/>
          <p:cNvPicPr preferRelativeResize="0"/>
          <p:nvPr/>
        </p:nvPicPr>
        <p:blipFill>
          <a:blip r:embed="rId6">
            <a:alphaModFix/>
          </a:blip>
          <a:stretch>
            <a:fillRect/>
          </a:stretch>
        </p:blipFill>
        <p:spPr>
          <a:xfrm>
            <a:off x="17669288" y="-725"/>
            <a:ext cx="2505075" cy="1819275"/>
          </a:xfrm>
          <a:prstGeom prst="rect">
            <a:avLst/>
          </a:prstGeom>
          <a:noFill/>
          <a:ln>
            <a:noFill/>
          </a:ln>
        </p:spPr>
      </p:pic>
      <p:pic>
        <p:nvPicPr>
          <p:cNvPr id="478" name="Google Shape;478;g2d4a475f1b2_0_86"/>
          <p:cNvPicPr preferRelativeResize="0"/>
          <p:nvPr/>
        </p:nvPicPr>
        <p:blipFill rotWithShape="1">
          <a:blip r:embed="rId7">
            <a:alphaModFix/>
          </a:blip>
          <a:srcRect b="0" l="0" r="1874" t="14104"/>
          <a:stretch/>
        </p:blipFill>
        <p:spPr>
          <a:xfrm>
            <a:off x="10950600" y="3946325"/>
            <a:ext cx="9056323" cy="6083124"/>
          </a:xfrm>
          <a:prstGeom prst="rect">
            <a:avLst/>
          </a:prstGeom>
          <a:noFill/>
          <a:ln>
            <a:noFill/>
          </a:ln>
        </p:spPr>
      </p:pic>
      <p:pic>
        <p:nvPicPr>
          <p:cNvPr id="479" name="Google Shape;479;g2d4a475f1b2_0_86"/>
          <p:cNvPicPr preferRelativeResize="0"/>
          <p:nvPr/>
        </p:nvPicPr>
        <p:blipFill rotWithShape="1">
          <a:blip r:embed="rId8">
            <a:alphaModFix/>
          </a:blip>
          <a:srcRect b="0" l="0" r="2018" t="23365"/>
          <a:stretch/>
        </p:blipFill>
        <p:spPr>
          <a:xfrm>
            <a:off x="309275" y="2545450"/>
            <a:ext cx="10798198" cy="7721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grpSp>
        <p:nvGrpSpPr>
          <p:cNvPr id="484" name="Google Shape;484;g2d4a475f1b2_0_101"/>
          <p:cNvGrpSpPr/>
          <p:nvPr/>
        </p:nvGrpSpPr>
        <p:grpSpPr>
          <a:xfrm>
            <a:off x="0" y="0"/>
            <a:ext cx="20104098" cy="1817845"/>
            <a:chOff x="0" y="0"/>
            <a:chExt cx="20104098" cy="1817845"/>
          </a:xfrm>
        </p:grpSpPr>
        <p:pic>
          <p:nvPicPr>
            <p:cNvPr id="485" name="Google Shape;485;g2d4a475f1b2_0_101"/>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486" name="Google Shape;486;g2d4a475f1b2_0_101"/>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487" name="Google Shape;487;g2d4a475f1b2_0_101"/>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488" name="Google Shape;488;g2d4a475f1b2_0_101"/>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489" name="Google Shape;489;g2d4a475f1b2_0_101"/>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490" name="Google Shape;490;g2d4a475f1b2_0_101"/>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sp>
        <p:nvSpPr>
          <p:cNvPr id="491" name="Google Shape;491;g2d4a475f1b2_0_101"/>
          <p:cNvSpPr txBox="1"/>
          <p:nvPr/>
        </p:nvSpPr>
        <p:spPr>
          <a:xfrm>
            <a:off x="1077125" y="2004075"/>
            <a:ext cx="16945800" cy="252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3200">
                <a:solidFill>
                  <a:schemeClr val="dk1"/>
                </a:solidFill>
                <a:latin typeface="Verdana"/>
                <a:ea typeface="Verdana"/>
                <a:cs typeface="Verdana"/>
                <a:sym typeface="Verdana"/>
              </a:rPr>
              <a:t>Donde estamos y hacia dónde vamos???</a:t>
            </a:r>
            <a:endParaRPr b="1" sz="3200">
              <a:solidFill>
                <a:schemeClr val="dk1"/>
              </a:solidFill>
              <a:latin typeface="Verdana"/>
              <a:ea typeface="Verdana"/>
              <a:cs typeface="Verdana"/>
              <a:sym typeface="Verdana"/>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p:txBody>
      </p:sp>
      <p:graphicFrame>
        <p:nvGraphicFramePr>
          <p:cNvPr id="492" name="Google Shape;492;g2d4a475f1b2_0_101"/>
          <p:cNvGraphicFramePr/>
          <p:nvPr/>
        </p:nvGraphicFramePr>
        <p:xfrm>
          <a:off x="0" y="4127550"/>
          <a:ext cx="3000000" cy="3000000"/>
        </p:xfrm>
        <a:graphic>
          <a:graphicData uri="http://schemas.openxmlformats.org/drawingml/2006/table">
            <a:tbl>
              <a:tblPr>
                <a:noFill/>
                <a:tableStyleId>{D84CAFEC-72BF-4529-8CB1-BB7A17DC7E07}</a:tableStyleId>
              </a:tblPr>
              <a:tblGrid>
                <a:gridCol w="3349550"/>
                <a:gridCol w="13232000"/>
                <a:gridCol w="3522525"/>
              </a:tblGrid>
              <a:tr h="648800">
                <a:tc>
                  <a:txBody>
                    <a:bodyPr/>
                    <a:lstStyle/>
                    <a:p>
                      <a:pPr indent="0" lvl="0" marL="0" rtl="0" algn="ctr">
                        <a:spcBef>
                          <a:spcPts val="0"/>
                        </a:spcBef>
                        <a:spcAft>
                          <a:spcPts val="0"/>
                        </a:spcAft>
                        <a:buNone/>
                      </a:pPr>
                      <a:r>
                        <a:rPr b="1" lang="es-ES" sz="3100">
                          <a:solidFill>
                            <a:schemeClr val="lt1"/>
                          </a:solidFill>
                          <a:highlight>
                            <a:schemeClr val="accent1"/>
                          </a:highlight>
                        </a:rPr>
                        <a:t>FALTA</a:t>
                      </a:r>
                      <a:endParaRPr b="1" sz="3100">
                        <a:solidFill>
                          <a:schemeClr val="lt1"/>
                        </a:solidFill>
                        <a:highlight>
                          <a:schemeClr val="accent1"/>
                        </a:highlight>
                      </a:endParaRPr>
                    </a:p>
                  </a:txBody>
                  <a:tcPr marT="91425" marB="91425" marR="91425" marL="91425"/>
                </a:tc>
                <a:tc>
                  <a:txBody>
                    <a:bodyPr/>
                    <a:lstStyle/>
                    <a:p>
                      <a:pPr indent="0" lvl="0" marL="0" rtl="0" algn="ctr">
                        <a:spcBef>
                          <a:spcPts val="0"/>
                        </a:spcBef>
                        <a:spcAft>
                          <a:spcPts val="0"/>
                        </a:spcAft>
                        <a:buNone/>
                      </a:pPr>
                      <a:r>
                        <a:rPr b="1" lang="es-ES" sz="3100">
                          <a:solidFill>
                            <a:schemeClr val="lt1"/>
                          </a:solidFill>
                          <a:highlight>
                            <a:schemeClr val="accent1"/>
                          </a:highlight>
                        </a:rPr>
                        <a:t>PROCEDIMIENTO de LABORATORIO</a:t>
                      </a:r>
                      <a:endParaRPr b="1" sz="3100">
                        <a:solidFill>
                          <a:schemeClr val="lt1"/>
                        </a:solidFill>
                        <a:highlight>
                          <a:schemeClr val="accent1"/>
                        </a:highlight>
                      </a:endParaRPr>
                    </a:p>
                  </a:txBody>
                  <a:tcPr marT="91425" marB="91425" marR="91425" marL="91425"/>
                </a:tc>
                <a:tc>
                  <a:txBody>
                    <a:bodyPr/>
                    <a:lstStyle/>
                    <a:p>
                      <a:pPr indent="0" lvl="0" marL="0" rtl="0" algn="ctr">
                        <a:spcBef>
                          <a:spcPts val="0"/>
                        </a:spcBef>
                        <a:spcAft>
                          <a:spcPts val="0"/>
                        </a:spcAft>
                        <a:buNone/>
                      </a:pPr>
                      <a:r>
                        <a:rPr b="1" lang="es-ES" sz="3100">
                          <a:solidFill>
                            <a:schemeClr val="lt1"/>
                          </a:solidFill>
                          <a:highlight>
                            <a:schemeClr val="accent1"/>
                          </a:highlight>
                        </a:rPr>
                        <a:t>LISTO</a:t>
                      </a:r>
                      <a:endParaRPr b="1" sz="3100">
                        <a:solidFill>
                          <a:schemeClr val="lt1"/>
                        </a:solidFill>
                        <a:highlight>
                          <a:schemeClr val="accent1"/>
                        </a:highlight>
                      </a:endParaRPr>
                    </a:p>
                  </a:txBody>
                  <a:tcPr marT="91425" marB="91425" marR="91425" marL="91425"/>
                </a:tc>
              </a:tr>
              <a:tr h="1639150">
                <a:tc>
                  <a:txBody>
                    <a:bodyPr/>
                    <a:lstStyle/>
                    <a:p>
                      <a:pPr indent="0" lvl="0" marL="0" rtl="0" algn="ctr">
                        <a:spcBef>
                          <a:spcPts val="0"/>
                        </a:spcBef>
                        <a:spcAft>
                          <a:spcPts val="0"/>
                        </a:spcAft>
                        <a:buNone/>
                      </a:pPr>
                      <a:r>
                        <a:t/>
                      </a:r>
                      <a:endParaRPr sz="10000"/>
                    </a:p>
                  </a:txBody>
                  <a:tcPr marT="91425" marB="91425" marR="91425" marL="91425"/>
                </a:tc>
                <a:tc>
                  <a:txBody>
                    <a:bodyPr/>
                    <a:lstStyle/>
                    <a:p>
                      <a:pPr indent="0" lvl="0" marL="0" rtl="0" algn="ctr">
                        <a:spcBef>
                          <a:spcPts val="0"/>
                        </a:spcBef>
                        <a:spcAft>
                          <a:spcPts val="0"/>
                        </a:spcAft>
                        <a:buNone/>
                      </a:pPr>
                      <a:r>
                        <a:rPr lang="es-ES" sz="3000"/>
                        <a:t>Definir fórmula según el reactivo utilizado</a:t>
                      </a:r>
                      <a:endParaRPr sz="3000"/>
                    </a:p>
                  </a:txBody>
                  <a:tcPr marT="91425" marB="91425" marR="91425" marL="91425"/>
                </a:tc>
                <a:tc>
                  <a:txBody>
                    <a:bodyPr/>
                    <a:lstStyle/>
                    <a:p>
                      <a:pPr indent="0" lvl="0" marL="0" rtl="0" algn="ctr">
                        <a:spcBef>
                          <a:spcPts val="0"/>
                        </a:spcBef>
                        <a:spcAft>
                          <a:spcPts val="0"/>
                        </a:spcAft>
                        <a:buNone/>
                      </a:pPr>
                      <a:r>
                        <a:rPr lang="es-ES" sz="10000">
                          <a:solidFill>
                            <a:schemeClr val="dk1"/>
                          </a:solidFill>
                          <a:latin typeface="Roboto"/>
                          <a:ea typeface="Roboto"/>
                          <a:cs typeface="Roboto"/>
                          <a:sym typeface="Roboto"/>
                        </a:rPr>
                        <a:t>😉</a:t>
                      </a:r>
                      <a:r>
                        <a:rPr lang="es-ES" sz="3000">
                          <a:solidFill>
                            <a:schemeClr val="dk1"/>
                          </a:solidFill>
                        </a:rPr>
                        <a:t>CKD-EPI</a:t>
                      </a:r>
                      <a:endParaRPr sz="11000"/>
                    </a:p>
                  </a:txBody>
                  <a:tcPr marT="91425" marB="91425" marR="91425" marL="91425"/>
                </a:tc>
              </a:tr>
              <a:tr h="1419625">
                <a:tc>
                  <a:txBody>
                    <a:bodyPr/>
                    <a:lstStyle/>
                    <a:p>
                      <a:pPr indent="0" lvl="0" marL="0" rtl="0" algn="ctr">
                        <a:spcBef>
                          <a:spcPts val="0"/>
                        </a:spcBef>
                        <a:spcAft>
                          <a:spcPts val="0"/>
                        </a:spcAft>
                        <a:buNone/>
                      </a:pPr>
                      <a:r>
                        <a:rPr lang="es-ES" sz="8500">
                          <a:solidFill>
                            <a:schemeClr val="dk1"/>
                          </a:solidFill>
                          <a:highlight>
                            <a:srgbClr val="BDE1FF"/>
                          </a:highlight>
                          <a:latin typeface="Verdana"/>
                          <a:ea typeface="Verdana"/>
                          <a:cs typeface="Verdana"/>
                          <a:sym typeface="Verdana"/>
                        </a:rPr>
                        <a:t>😭</a:t>
                      </a:r>
                      <a:endParaRPr sz="70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s-ES" sz="3000"/>
                        <a:t>Cálculo del sesgo</a:t>
                      </a:r>
                      <a:endParaRPr sz="30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3000"/>
                    </a:p>
                  </a:txBody>
                  <a:tcPr marT="91425" marB="91425" marR="91425" marL="91425">
                    <a:lnB cap="flat" cmpd="sng" w="9525">
                      <a:solidFill>
                        <a:srgbClr val="9E9E9E"/>
                      </a:solidFill>
                      <a:prstDash val="solid"/>
                      <a:round/>
                      <a:headEnd len="sm" w="sm" type="none"/>
                      <a:tailEnd len="sm" w="sm" type="none"/>
                    </a:lnB>
                  </a:tcPr>
                </a:tc>
              </a:tr>
              <a:tr h="1419625">
                <a:tc>
                  <a:txBody>
                    <a:bodyPr/>
                    <a:lstStyle/>
                    <a:p>
                      <a:pPr indent="0" lvl="0" marL="0" rtl="0" algn="ctr">
                        <a:spcBef>
                          <a:spcPts val="0"/>
                        </a:spcBef>
                        <a:spcAft>
                          <a:spcPts val="0"/>
                        </a:spcAft>
                        <a:buNone/>
                      </a:pPr>
                      <a:r>
                        <a:t/>
                      </a:r>
                      <a:endParaRPr sz="10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s-ES" sz="4400">
                          <a:solidFill>
                            <a:srgbClr val="0B5394"/>
                          </a:solidFill>
                        </a:rPr>
                        <a:t>Cálculo del CV % mensual de la determinación</a:t>
                      </a:r>
                      <a:endParaRPr b="1" sz="4400">
                        <a:solidFill>
                          <a:srgbClr val="0B5394"/>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ES" sz="10000">
                          <a:solidFill>
                            <a:schemeClr val="dk1"/>
                          </a:solidFill>
                          <a:latin typeface="Roboto"/>
                          <a:ea typeface="Roboto"/>
                          <a:cs typeface="Roboto"/>
                          <a:sym typeface="Roboto"/>
                        </a:rPr>
                        <a:t>😉</a:t>
                      </a:r>
                      <a:endParaRPr sz="3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419625">
                <a:tc>
                  <a:txBody>
                    <a:bodyPr/>
                    <a:lstStyle/>
                    <a:p>
                      <a:pPr indent="0" lvl="0" marL="0" rtl="0" algn="ctr">
                        <a:spcBef>
                          <a:spcPts val="0"/>
                        </a:spcBef>
                        <a:spcAft>
                          <a:spcPts val="0"/>
                        </a:spcAft>
                        <a:buClr>
                          <a:schemeClr val="dk1"/>
                        </a:buClr>
                        <a:buSzPts val="1100"/>
                        <a:buFont typeface="Arial"/>
                        <a:buNone/>
                      </a:pPr>
                      <a:r>
                        <a:rPr lang="es-ES" sz="8500">
                          <a:solidFill>
                            <a:schemeClr val="dk1"/>
                          </a:solidFill>
                          <a:highlight>
                            <a:srgbClr val="BDE1FF"/>
                          </a:highlight>
                          <a:latin typeface="Verdana"/>
                          <a:ea typeface="Verdana"/>
                          <a:cs typeface="Verdana"/>
                          <a:sym typeface="Verdana"/>
                        </a:rPr>
                        <a:t>😭</a:t>
                      </a:r>
                      <a:endParaRPr sz="85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Clr>
                          <a:schemeClr val="dk1"/>
                        </a:buClr>
                        <a:buSzPts val="1100"/>
                        <a:buFont typeface="Arial"/>
                        <a:buNone/>
                      </a:pPr>
                      <a:r>
                        <a:rPr lang="es-ES" sz="3700"/>
                        <a:t>Adecuación del informe en el SIL </a:t>
                      </a:r>
                      <a:endParaRPr sz="37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t/>
                      </a:r>
                      <a:endParaRPr sz="3000"/>
                    </a:p>
                  </a:txBody>
                  <a:tcPr marT="91425" marB="91425" marR="91425" marL="91425">
                    <a:lnT cap="flat" cmpd="sng" w="9525">
                      <a:solidFill>
                        <a:srgbClr val="9E9E9E"/>
                      </a:solidFill>
                      <a:prstDash val="solid"/>
                      <a:round/>
                      <a:headEnd len="sm" w="sm" type="none"/>
                      <a:tailEnd len="sm" w="sm" type="none"/>
                    </a:lnT>
                  </a:tcPr>
                </a:tc>
              </a:tr>
            </a:tbl>
          </a:graphicData>
        </a:graphic>
      </p:graphicFrame>
      <p:pic>
        <p:nvPicPr>
          <p:cNvPr id="493" name="Google Shape;493;g2d4a475f1b2_0_101"/>
          <p:cNvPicPr preferRelativeResize="0"/>
          <p:nvPr/>
        </p:nvPicPr>
        <p:blipFill>
          <a:blip r:embed="rId6">
            <a:alphaModFix/>
          </a:blip>
          <a:stretch>
            <a:fillRect/>
          </a:stretch>
        </p:blipFill>
        <p:spPr>
          <a:xfrm>
            <a:off x="17669288" y="-725"/>
            <a:ext cx="2505075" cy="1819275"/>
          </a:xfrm>
          <a:prstGeom prst="rect">
            <a:avLst/>
          </a:prstGeom>
          <a:noFill/>
          <a:ln>
            <a:noFill/>
          </a:ln>
        </p:spPr>
      </p:pic>
      <p:sp>
        <p:nvSpPr>
          <p:cNvPr id="494" name="Google Shape;494;g2d4a475f1b2_0_101"/>
          <p:cNvSpPr txBox="1"/>
          <p:nvPr/>
        </p:nvSpPr>
        <p:spPr>
          <a:xfrm rot="882839">
            <a:off x="11804650" y="1937621"/>
            <a:ext cx="8193499" cy="1292907"/>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s-ES" sz="3700">
                <a:solidFill>
                  <a:schemeClr val="lt1"/>
                </a:solidFill>
                <a:highlight>
                  <a:schemeClr val="accent1"/>
                </a:highlight>
              </a:rPr>
              <a:t>ET (%)</a:t>
            </a:r>
            <a:r>
              <a:rPr lang="es-ES" sz="2900">
                <a:solidFill>
                  <a:schemeClr val="lt1"/>
                </a:solidFill>
                <a:highlight>
                  <a:schemeClr val="accent1"/>
                </a:highlight>
              </a:rPr>
              <a:t>= </a:t>
            </a:r>
            <a:r>
              <a:rPr lang="es-ES" sz="3500">
                <a:solidFill>
                  <a:schemeClr val="lt1"/>
                </a:solidFill>
                <a:highlight>
                  <a:schemeClr val="accent1"/>
                </a:highlight>
              </a:rPr>
              <a:t>Sesgo (%) + 1,65 * CVa (%)</a:t>
            </a:r>
            <a:endParaRPr sz="3500">
              <a:solidFill>
                <a:schemeClr val="lt1"/>
              </a:solidFill>
              <a:highlight>
                <a:schemeClr val="accent1"/>
              </a:highlight>
            </a:endParaRPr>
          </a:p>
          <a:p>
            <a:pPr indent="0" lvl="0" marL="457200" rtl="0" algn="l">
              <a:spcBef>
                <a:spcPts val="0"/>
              </a:spcBef>
              <a:spcAft>
                <a:spcPts val="0"/>
              </a:spcAft>
              <a:buNone/>
            </a:pPr>
            <a:r>
              <a:rPr lang="es-ES" sz="3500">
                <a:solidFill>
                  <a:schemeClr val="lt1"/>
                </a:solidFill>
                <a:highlight>
                  <a:schemeClr val="accent1"/>
                </a:highlight>
              </a:rPr>
              <a:t>    8 % =  4,2 %        + 1,65 *  2,3 %</a:t>
            </a:r>
            <a:endParaRPr sz="3500">
              <a:solidFill>
                <a:schemeClr val="lt1"/>
              </a:solidFill>
              <a:highlight>
                <a:schemeClr val="accen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grpSp>
        <p:nvGrpSpPr>
          <p:cNvPr id="76" name="Google Shape;76;g2d30d7d84de_0_55"/>
          <p:cNvGrpSpPr/>
          <p:nvPr/>
        </p:nvGrpSpPr>
        <p:grpSpPr>
          <a:xfrm>
            <a:off x="0" y="0"/>
            <a:ext cx="20104098" cy="1817845"/>
            <a:chOff x="0" y="0"/>
            <a:chExt cx="20104098" cy="1817845"/>
          </a:xfrm>
        </p:grpSpPr>
        <p:pic>
          <p:nvPicPr>
            <p:cNvPr id="77" name="Google Shape;77;g2d30d7d84de_0_55"/>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78" name="Google Shape;78;g2d30d7d84de_0_55"/>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79" name="Google Shape;79;g2d30d7d84de_0_55"/>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80" name="Google Shape;80;g2d30d7d84de_0_55"/>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81" name="Google Shape;81;g2d30d7d84de_0_55"/>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82" name="Google Shape;82;g2d30d7d84de_0_55"/>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pic>
        <p:nvPicPr>
          <p:cNvPr id="83" name="Google Shape;83;g2d30d7d84de_0_55"/>
          <p:cNvPicPr preferRelativeResize="0"/>
          <p:nvPr/>
        </p:nvPicPr>
        <p:blipFill rotWithShape="1">
          <a:blip r:embed="rId6">
            <a:alphaModFix/>
          </a:blip>
          <a:srcRect b="0" l="0" r="0" t="0"/>
          <a:stretch/>
        </p:blipFill>
        <p:spPr>
          <a:xfrm>
            <a:off x="17887051" y="9845675"/>
            <a:ext cx="917209" cy="1017989"/>
          </a:xfrm>
          <a:prstGeom prst="rect">
            <a:avLst/>
          </a:prstGeom>
          <a:noFill/>
          <a:ln>
            <a:noFill/>
          </a:ln>
        </p:spPr>
      </p:pic>
      <p:sp>
        <p:nvSpPr>
          <p:cNvPr id="84" name="Google Shape;84;g2d30d7d84de_0_55"/>
          <p:cNvSpPr txBox="1"/>
          <p:nvPr/>
        </p:nvSpPr>
        <p:spPr>
          <a:xfrm>
            <a:off x="1664850" y="2342600"/>
            <a:ext cx="16222200" cy="138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ES" sz="3700">
                <a:solidFill>
                  <a:srgbClr val="0B5394"/>
                </a:solidFill>
                <a:highlight>
                  <a:schemeClr val="lt1"/>
                </a:highlight>
                <a:latin typeface="Verdana"/>
                <a:ea typeface="Verdana"/>
                <a:cs typeface="Verdana"/>
                <a:sym typeface="Verdana"/>
              </a:rPr>
              <a:t>ESTRATIFICACIÓN Y CLASIFICACIÓN DEL RIESGO de la ERC</a:t>
            </a:r>
            <a:endParaRPr b="1" sz="3700">
              <a:solidFill>
                <a:srgbClr val="0B5394"/>
              </a:solidFill>
              <a:highlight>
                <a:schemeClr val="lt1"/>
              </a:highlight>
              <a:latin typeface="Verdana"/>
              <a:ea typeface="Verdana"/>
              <a:cs typeface="Verdana"/>
              <a:sym typeface="Verdana"/>
            </a:endParaRPr>
          </a:p>
        </p:txBody>
      </p:sp>
      <p:pic>
        <p:nvPicPr>
          <p:cNvPr id="85" name="Google Shape;85;g2d30d7d84de_0_55"/>
          <p:cNvPicPr preferRelativeResize="0"/>
          <p:nvPr/>
        </p:nvPicPr>
        <p:blipFill>
          <a:blip r:embed="rId7">
            <a:alphaModFix/>
          </a:blip>
          <a:stretch>
            <a:fillRect/>
          </a:stretch>
        </p:blipFill>
        <p:spPr>
          <a:xfrm>
            <a:off x="17680500" y="0"/>
            <a:ext cx="2423599" cy="1817700"/>
          </a:xfrm>
          <a:prstGeom prst="rect">
            <a:avLst/>
          </a:prstGeom>
          <a:noFill/>
          <a:ln>
            <a:noFill/>
          </a:ln>
        </p:spPr>
      </p:pic>
      <p:sp>
        <p:nvSpPr>
          <p:cNvPr id="86" name="Google Shape;86;g2d30d7d84de_0_55"/>
          <p:cNvSpPr txBox="1"/>
          <p:nvPr/>
        </p:nvSpPr>
        <p:spPr>
          <a:xfrm rot="-141">
            <a:off x="1664848" y="5984549"/>
            <a:ext cx="7309800" cy="335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4600">
                <a:solidFill>
                  <a:schemeClr val="dk1"/>
                </a:solidFill>
                <a:highlight>
                  <a:srgbClr val="00FFFF"/>
                </a:highlight>
              </a:rPr>
              <a:t>Filtrado glomerular:</a:t>
            </a:r>
            <a:r>
              <a:rPr lang="es-ES" sz="3200">
                <a:solidFill>
                  <a:schemeClr val="dk1"/>
                </a:solidFill>
                <a:highlight>
                  <a:srgbClr val="00FFFF"/>
                </a:highlight>
              </a:rPr>
              <a:t> D</a:t>
            </a:r>
            <a:r>
              <a:rPr lang="es-ES" sz="3200">
                <a:solidFill>
                  <a:schemeClr val="dk1"/>
                </a:solidFill>
                <a:highlight>
                  <a:srgbClr val="00FFFF"/>
                </a:highlight>
              </a:rPr>
              <a:t>epuración o aclaramiento de una sustancia. </a:t>
            </a:r>
            <a:endParaRPr sz="3200">
              <a:solidFill>
                <a:schemeClr val="dk1"/>
              </a:solidFill>
              <a:highlight>
                <a:srgbClr val="00FFFF"/>
              </a:highlight>
            </a:endParaRPr>
          </a:p>
          <a:p>
            <a:pPr indent="0" lvl="0" marL="0" rtl="0" algn="l">
              <a:spcBef>
                <a:spcPts val="0"/>
              </a:spcBef>
              <a:spcAft>
                <a:spcPts val="0"/>
              </a:spcAft>
              <a:buNone/>
            </a:pPr>
            <a:r>
              <a:rPr lang="es-ES" sz="3200">
                <a:solidFill>
                  <a:schemeClr val="dk1"/>
                </a:solidFill>
                <a:highlight>
                  <a:srgbClr val="00FFFF"/>
                </a:highlight>
              </a:rPr>
              <a:t>Corresponde al volumen de plasma del que la misma es totalmente eliminada por el riñón por unidad de tiempo.</a:t>
            </a:r>
            <a:endParaRPr sz="3200">
              <a:solidFill>
                <a:schemeClr val="dk1"/>
              </a:solidFill>
              <a:highlight>
                <a:srgbClr val="00FFFF"/>
              </a:highlight>
            </a:endParaRPr>
          </a:p>
        </p:txBody>
      </p:sp>
      <p:sp>
        <p:nvSpPr>
          <p:cNvPr id="87" name="Google Shape;87;g2d30d7d84de_0_55"/>
          <p:cNvSpPr txBox="1"/>
          <p:nvPr/>
        </p:nvSpPr>
        <p:spPr>
          <a:xfrm rot="-1432">
            <a:off x="9857249" y="6071780"/>
            <a:ext cx="8644501" cy="1431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s-ES" sz="4900">
                <a:solidFill>
                  <a:schemeClr val="dk1"/>
                </a:solidFill>
                <a:highlight>
                  <a:srgbClr val="00FFFF"/>
                </a:highlight>
              </a:rPr>
              <a:t>R</a:t>
            </a:r>
            <a:r>
              <a:rPr b="1" lang="es-ES" sz="4900">
                <a:solidFill>
                  <a:schemeClr val="dk1"/>
                </a:solidFill>
                <a:highlight>
                  <a:srgbClr val="00FFFF"/>
                </a:highlight>
              </a:rPr>
              <a:t>elación alb/crea urinaria</a:t>
            </a:r>
            <a:endParaRPr sz="3200">
              <a:solidFill>
                <a:schemeClr val="dk1"/>
              </a:solidFill>
              <a:highlight>
                <a:srgbClr val="00FFFF"/>
              </a:highlight>
            </a:endParaRPr>
          </a:p>
          <a:p>
            <a:pPr indent="0" lvl="0" marL="0" rtl="0" algn="ctr">
              <a:spcBef>
                <a:spcPts val="0"/>
              </a:spcBef>
              <a:spcAft>
                <a:spcPts val="0"/>
              </a:spcAft>
              <a:buNone/>
            </a:pPr>
            <a:r>
              <a:rPr lang="es-ES" sz="3200">
                <a:solidFill>
                  <a:schemeClr val="dk1"/>
                </a:solidFill>
                <a:highlight>
                  <a:srgbClr val="00FFFF"/>
                </a:highlight>
              </a:rPr>
              <a:t>en una muestra de orina espontánea</a:t>
            </a:r>
            <a:endParaRPr sz="1600">
              <a:highlight>
                <a:srgbClr val="00FFFF"/>
              </a:highlight>
            </a:endParaRPr>
          </a:p>
        </p:txBody>
      </p:sp>
      <p:sp>
        <p:nvSpPr>
          <p:cNvPr id="88" name="Google Shape;88;g2d30d7d84de_0_55"/>
          <p:cNvSpPr txBox="1"/>
          <p:nvPr/>
        </p:nvSpPr>
        <p:spPr>
          <a:xfrm>
            <a:off x="2443575" y="3463375"/>
            <a:ext cx="14997600" cy="189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700">
                <a:solidFill>
                  <a:schemeClr val="dk1"/>
                </a:solidFill>
              </a:rPr>
              <a:t>La estratificación permite al nefrólogo ubicar a los pacientes en los distintos estadíos de la ERC y poder brindarle el tratamiento precoz y oportuno para evitar la progresión y los tratamientos sustitutivos.</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grpSp>
        <p:nvGrpSpPr>
          <p:cNvPr id="499" name="Google Shape;499;g2d3d88bbfbc_0_0"/>
          <p:cNvGrpSpPr/>
          <p:nvPr/>
        </p:nvGrpSpPr>
        <p:grpSpPr>
          <a:xfrm>
            <a:off x="358700" y="-683350"/>
            <a:ext cx="20104098" cy="1817845"/>
            <a:chOff x="0" y="0"/>
            <a:chExt cx="20104098" cy="1817845"/>
          </a:xfrm>
        </p:grpSpPr>
        <p:pic>
          <p:nvPicPr>
            <p:cNvPr id="500" name="Google Shape;500;g2d3d88bbfbc_0_0"/>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501" name="Google Shape;501;g2d3d88bbfbc_0_0"/>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502" name="Google Shape;502;g2d3d88bbfbc_0_0"/>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503" name="Google Shape;503;g2d3d88bbfbc_0_0"/>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504" name="Google Shape;504;g2d3d88bbfbc_0_0"/>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505" name="Google Shape;505;g2d3d88bbfbc_0_0"/>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pic>
        <p:nvPicPr>
          <p:cNvPr id="506" name="Google Shape;506;g2d3d88bbfbc_0_0"/>
          <p:cNvPicPr preferRelativeResize="0"/>
          <p:nvPr/>
        </p:nvPicPr>
        <p:blipFill rotWithShape="1">
          <a:blip r:embed="rId6">
            <a:alphaModFix/>
          </a:blip>
          <a:srcRect b="0" l="0" r="0" t="0"/>
          <a:stretch/>
        </p:blipFill>
        <p:spPr>
          <a:xfrm>
            <a:off x="17887051" y="9845675"/>
            <a:ext cx="917209" cy="1017989"/>
          </a:xfrm>
          <a:prstGeom prst="rect">
            <a:avLst/>
          </a:prstGeom>
          <a:noFill/>
          <a:ln>
            <a:noFill/>
          </a:ln>
        </p:spPr>
      </p:pic>
      <p:pic>
        <p:nvPicPr>
          <p:cNvPr id="507" name="Google Shape;507;g2d3d88bbfbc_0_0"/>
          <p:cNvPicPr preferRelativeResize="0"/>
          <p:nvPr/>
        </p:nvPicPr>
        <p:blipFill>
          <a:blip r:embed="rId7">
            <a:alphaModFix/>
          </a:blip>
          <a:stretch>
            <a:fillRect/>
          </a:stretch>
        </p:blipFill>
        <p:spPr>
          <a:xfrm>
            <a:off x="17114775" y="0"/>
            <a:ext cx="2989325" cy="1817850"/>
          </a:xfrm>
          <a:prstGeom prst="rect">
            <a:avLst/>
          </a:prstGeom>
          <a:noFill/>
          <a:ln>
            <a:noFill/>
          </a:ln>
        </p:spPr>
      </p:pic>
      <p:pic>
        <p:nvPicPr>
          <p:cNvPr id="508" name="Google Shape;508;g2d3d88bbfbc_0_0"/>
          <p:cNvPicPr preferRelativeResize="0"/>
          <p:nvPr/>
        </p:nvPicPr>
        <p:blipFill rotWithShape="1">
          <a:blip r:embed="rId8">
            <a:alphaModFix/>
          </a:blip>
          <a:srcRect b="21990" l="4997" r="6857" t="17812"/>
          <a:stretch/>
        </p:blipFill>
        <p:spPr>
          <a:xfrm rot="1">
            <a:off x="215000" y="1966428"/>
            <a:ext cx="12554977" cy="8950300"/>
          </a:xfrm>
          <a:prstGeom prst="rect">
            <a:avLst/>
          </a:prstGeom>
          <a:noFill/>
          <a:ln>
            <a:noFill/>
          </a:ln>
        </p:spPr>
      </p:pic>
      <p:sp>
        <p:nvSpPr>
          <p:cNvPr id="509" name="Google Shape;509;g2d3d88bbfbc_0_0"/>
          <p:cNvSpPr txBox="1"/>
          <p:nvPr/>
        </p:nvSpPr>
        <p:spPr>
          <a:xfrm>
            <a:off x="12983550" y="4899575"/>
            <a:ext cx="6816300" cy="46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500">
                <a:solidFill>
                  <a:schemeClr val="dk1"/>
                </a:solidFill>
                <a:highlight>
                  <a:srgbClr val="00FFFF"/>
                </a:highlight>
                <a:latin typeface="Calibri"/>
                <a:ea typeface="Calibri"/>
                <a:cs typeface="Calibri"/>
                <a:sym typeface="Calibri"/>
              </a:rPr>
              <a:t>CV = 3,6 %   </a:t>
            </a:r>
            <a:endParaRPr sz="2500">
              <a:solidFill>
                <a:schemeClr val="dk1"/>
              </a:solidFill>
              <a:highlight>
                <a:srgbClr val="00FFFF"/>
              </a:highlight>
              <a:latin typeface="Calibri"/>
              <a:ea typeface="Calibri"/>
              <a:cs typeface="Calibri"/>
              <a:sym typeface="Calibri"/>
            </a:endParaRPr>
          </a:p>
          <a:p>
            <a:pPr indent="0" lvl="0" marL="0" rtl="0" algn="l">
              <a:spcBef>
                <a:spcPts val="0"/>
              </a:spcBef>
              <a:spcAft>
                <a:spcPts val="0"/>
              </a:spcAft>
              <a:buNone/>
            </a:pPr>
            <a:r>
              <a:t/>
            </a:r>
            <a:endParaRPr sz="2500">
              <a:solidFill>
                <a:schemeClr val="dk1"/>
              </a:solidFill>
              <a:highlight>
                <a:srgbClr val="00FFFF"/>
              </a:highlight>
              <a:latin typeface="Calibri"/>
              <a:ea typeface="Calibri"/>
              <a:cs typeface="Calibri"/>
              <a:sym typeface="Calibri"/>
            </a:endParaRPr>
          </a:p>
          <a:p>
            <a:pPr indent="0" lvl="0" marL="0" rtl="0" algn="l">
              <a:spcBef>
                <a:spcPts val="0"/>
              </a:spcBef>
              <a:spcAft>
                <a:spcPts val="0"/>
              </a:spcAft>
              <a:buNone/>
            </a:pPr>
            <a:r>
              <a:rPr lang="es-ES" sz="2500">
                <a:solidFill>
                  <a:schemeClr val="dk1"/>
                </a:solidFill>
                <a:highlight>
                  <a:srgbClr val="00FFFF"/>
                </a:highlight>
                <a:latin typeface="Calibri"/>
                <a:ea typeface="Calibri"/>
                <a:cs typeface="Calibri"/>
                <a:sym typeface="Calibri"/>
              </a:rPr>
              <a:t>nuestro control diario variaba su valor entre </a:t>
            </a:r>
            <a:endParaRPr sz="2500">
              <a:solidFill>
                <a:schemeClr val="dk1"/>
              </a:solidFill>
              <a:highlight>
                <a:srgbClr val="00FFFF"/>
              </a:highlight>
              <a:latin typeface="Calibri"/>
              <a:ea typeface="Calibri"/>
              <a:cs typeface="Calibri"/>
              <a:sym typeface="Calibri"/>
            </a:endParaRPr>
          </a:p>
          <a:p>
            <a:pPr indent="0" lvl="0" marL="0" rtl="0" algn="l">
              <a:spcBef>
                <a:spcPts val="0"/>
              </a:spcBef>
              <a:spcAft>
                <a:spcPts val="0"/>
              </a:spcAft>
              <a:buNone/>
            </a:pPr>
            <a:r>
              <a:rPr lang="es-ES" sz="2500">
                <a:solidFill>
                  <a:schemeClr val="dk1"/>
                </a:solidFill>
                <a:highlight>
                  <a:srgbClr val="00FFFF"/>
                </a:highlight>
                <a:latin typeface="Calibri"/>
                <a:ea typeface="Calibri"/>
                <a:cs typeface="Calibri"/>
                <a:sym typeface="Calibri"/>
              </a:rPr>
              <a:t>3,40 y 3,93 mg/dl</a:t>
            </a:r>
            <a:endParaRPr sz="2500">
              <a:solidFill>
                <a:schemeClr val="dk1"/>
              </a:solidFill>
              <a:highlight>
                <a:srgbClr val="00FFFF"/>
              </a:highlight>
              <a:latin typeface="Calibri"/>
              <a:ea typeface="Calibri"/>
              <a:cs typeface="Calibri"/>
              <a:sym typeface="Calibri"/>
            </a:endParaRPr>
          </a:p>
          <a:p>
            <a:pPr indent="0" lvl="0" marL="0" rtl="0" algn="l">
              <a:spcBef>
                <a:spcPts val="0"/>
              </a:spcBef>
              <a:spcAft>
                <a:spcPts val="0"/>
              </a:spcAft>
              <a:buNone/>
            </a:pPr>
            <a:r>
              <a:t/>
            </a:r>
            <a:endParaRPr sz="2500">
              <a:solidFill>
                <a:schemeClr val="dk1"/>
              </a:solidFill>
              <a:highlight>
                <a:srgbClr val="00FFFF"/>
              </a:highlight>
              <a:latin typeface="Calibri"/>
              <a:ea typeface="Calibri"/>
              <a:cs typeface="Calibri"/>
              <a:sym typeface="Calibri"/>
            </a:endParaRPr>
          </a:p>
          <a:p>
            <a:pPr indent="0" lvl="0" marL="0" rtl="0" algn="l">
              <a:spcBef>
                <a:spcPts val="0"/>
              </a:spcBef>
              <a:spcAft>
                <a:spcPts val="0"/>
              </a:spcAft>
              <a:buNone/>
            </a:pPr>
            <a:r>
              <a:t/>
            </a:r>
            <a:endParaRPr sz="2500">
              <a:solidFill>
                <a:schemeClr val="dk1"/>
              </a:solidFill>
              <a:highlight>
                <a:srgbClr val="00FFFF"/>
              </a:highlight>
              <a:latin typeface="Calibri"/>
              <a:ea typeface="Calibri"/>
              <a:cs typeface="Calibri"/>
              <a:sym typeface="Calibri"/>
            </a:endParaRPr>
          </a:p>
          <a:p>
            <a:pPr indent="0" lvl="0" marL="0" rtl="0" algn="l">
              <a:spcBef>
                <a:spcPts val="0"/>
              </a:spcBef>
              <a:spcAft>
                <a:spcPts val="0"/>
              </a:spcAft>
              <a:buNone/>
            </a:pPr>
            <a:r>
              <a:rPr lang="es-ES" sz="2500">
                <a:solidFill>
                  <a:schemeClr val="lt1"/>
                </a:solidFill>
                <a:highlight>
                  <a:srgbClr val="FF00FF"/>
                </a:highlight>
                <a:latin typeface="Calibri"/>
                <a:ea typeface="Calibri"/>
                <a:cs typeface="Calibri"/>
                <a:sym typeface="Calibri"/>
              </a:rPr>
              <a:t>SI NECESITO QUE EL CV SEA DE 2,3 %</a:t>
            </a:r>
            <a:endParaRPr sz="2500">
              <a:solidFill>
                <a:schemeClr val="lt1"/>
              </a:solidFill>
              <a:highlight>
                <a:srgbClr val="FF00FF"/>
              </a:highlight>
              <a:latin typeface="Calibri"/>
              <a:ea typeface="Calibri"/>
              <a:cs typeface="Calibri"/>
              <a:sym typeface="Calibri"/>
            </a:endParaRPr>
          </a:p>
          <a:p>
            <a:pPr indent="0" lvl="0" marL="0" rtl="0" algn="l">
              <a:spcBef>
                <a:spcPts val="0"/>
              </a:spcBef>
              <a:spcAft>
                <a:spcPts val="0"/>
              </a:spcAft>
              <a:buNone/>
            </a:pPr>
            <a:r>
              <a:t/>
            </a:r>
            <a:endParaRPr sz="2500">
              <a:solidFill>
                <a:schemeClr val="lt1"/>
              </a:solidFill>
              <a:highlight>
                <a:srgbClr val="FF00FF"/>
              </a:highlight>
              <a:latin typeface="Calibri"/>
              <a:ea typeface="Calibri"/>
              <a:cs typeface="Calibri"/>
              <a:sym typeface="Calibri"/>
            </a:endParaRPr>
          </a:p>
          <a:p>
            <a:pPr indent="0" lvl="0" marL="0" rtl="0" algn="l">
              <a:spcBef>
                <a:spcPts val="0"/>
              </a:spcBef>
              <a:spcAft>
                <a:spcPts val="0"/>
              </a:spcAft>
              <a:buNone/>
            </a:pPr>
            <a:r>
              <a:rPr lang="es-ES" sz="2500">
                <a:solidFill>
                  <a:schemeClr val="lt1"/>
                </a:solidFill>
                <a:highlight>
                  <a:srgbClr val="FF00FF"/>
                </a:highlight>
                <a:latin typeface="Calibri"/>
                <a:ea typeface="Calibri"/>
                <a:cs typeface="Calibri"/>
                <a:sym typeface="Calibri"/>
              </a:rPr>
              <a:t>AJUSTAMOS EL </a:t>
            </a:r>
            <a:r>
              <a:rPr lang="es-ES" sz="2500">
                <a:solidFill>
                  <a:schemeClr val="lt1"/>
                </a:solidFill>
                <a:highlight>
                  <a:srgbClr val="FF00FF"/>
                </a:highlight>
                <a:latin typeface="Calibri"/>
                <a:ea typeface="Calibri"/>
                <a:cs typeface="Calibri"/>
                <a:sym typeface="Calibri"/>
              </a:rPr>
              <a:t>RANGO A: </a:t>
            </a:r>
            <a:endParaRPr sz="2500">
              <a:solidFill>
                <a:schemeClr val="lt1"/>
              </a:solidFill>
              <a:highlight>
                <a:srgbClr val="FF00FF"/>
              </a:highlight>
              <a:latin typeface="Calibri"/>
              <a:ea typeface="Calibri"/>
              <a:cs typeface="Calibri"/>
              <a:sym typeface="Calibri"/>
            </a:endParaRPr>
          </a:p>
          <a:p>
            <a:pPr indent="0" lvl="0" marL="0" rtl="0" algn="l">
              <a:spcBef>
                <a:spcPts val="0"/>
              </a:spcBef>
              <a:spcAft>
                <a:spcPts val="0"/>
              </a:spcAft>
              <a:buNone/>
            </a:pPr>
            <a:r>
              <a:t/>
            </a:r>
            <a:endParaRPr sz="2500">
              <a:solidFill>
                <a:schemeClr val="lt1"/>
              </a:solidFill>
              <a:highlight>
                <a:srgbClr val="FF00FF"/>
              </a:highlight>
              <a:latin typeface="Calibri"/>
              <a:ea typeface="Calibri"/>
              <a:cs typeface="Calibri"/>
              <a:sym typeface="Calibri"/>
            </a:endParaRPr>
          </a:p>
          <a:p>
            <a:pPr indent="0" lvl="0" marL="0" rtl="0" algn="l">
              <a:spcBef>
                <a:spcPts val="0"/>
              </a:spcBef>
              <a:spcAft>
                <a:spcPts val="0"/>
              </a:spcAft>
              <a:buNone/>
            </a:pPr>
            <a:r>
              <a:rPr lang="es-ES" sz="2500">
                <a:solidFill>
                  <a:schemeClr val="lt1"/>
                </a:solidFill>
                <a:highlight>
                  <a:srgbClr val="FF00FF"/>
                </a:highlight>
                <a:latin typeface="Calibri"/>
                <a:ea typeface="Calibri"/>
                <a:cs typeface="Calibri"/>
                <a:sym typeface="Calibri"/>
              </a:rPr>
              <a:t>3,50 A 3,84 mg/dl</a:t>
            </a:r>
            <a:endParaRPr sz="2500">
              <a:solidFill>
                <a:schemeClr val="lt1"/>
              </a:solidFill>
              <a:highlight>
                <a:srgbClr val="FF00FF"/>
              </a:highlight>
              <a:latin typeface="Calibri"/>
              <a:ea typeface="Calibri"/>
              <a:cs typeface="Calibri"/>
              <a:sym typeface="Calibri"/>
            </a:endParaRPr>
          </a:p>
        </p:txBody>
      </p:sp>
      <p:sp>
        <p:nvSpPr>
          <p:cNvPr id="510" name="Google Shape;510;g2d3d88bbfbc_0_0"/>
          <p:cNvSpPr txBox="1"/>
          <p:nvPr/>
        </p:nvSpPr>
        <p:spPr>
          <a:xfrm>
            <a:off x="11183238" y="7704575"/>
            <a:ext cx="1640100" cy="597900"/>
          </a:xfrm>
          <a:prstGeom prst="rect">
            <a:avLst/>
          </a:prstGeom>
          <a:solidFill>
            <a:srgbClr val="F1C23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1800">
                <a:solidFill>
                  <a:schemeClr val="dk1"/>
                </a:solidFill>
                <a:highlight>
                  <a:srgbClr val="FF9900"/>
                </a:highlight>
                <a:latin typeface="Calibri"/>
                <a:ea typeface="Calibri"/>
                <a:cs typeface="Calibri"/>
                <a:sym typeface="Calibri"/>
              </a:rPr>
              <a:t>MEDIA: 3,665</a:t>
            </a:r>
            <a:endParaRPr b="1" sz="1800">
              <a:solidFill>
                <a:schemeClr val="dk1"/>
              </a:solidFill>
              <a:highlight>
                <a:srgbClr val="FF9900"/>
              </a:highlight>
              <a:latin typeface="Calibri"/>
              <a:ea typeface="Calibri"/>
              <a:cs typeface="Calibri"/>
              <a:sym typeface="Calibri"/>
            </a:endParaRPr>
          </a:p>
        </p:txBody>
      </p:sp>
      <p:cxnSp>
        <p:nvCxnSpPr>
          <p:cNvPr id="511" name="Google Shape;511;g2d3d88bbfbc_0_0"/>
          <p:cNvCxnSpPr/>
          <p:nvPr/>
        </p:nvCxnSpPr>
        <p:spPr>
          <a:xfrm flipH="1" rot="10800000">
            <a:off x="2155425" y="8105275"/>
            <a:ext cx="9430200" cy="187800"/>
          </a:xfrm>
          <a:prstGeom prst="straightConnector1">
            <a:avLst/>
          </a:prstGeom>
          <a:noFill/>
          <a:ln cap="flat" cmpd="sng" w="76200">
            <a:solidFill>
              <a:srgbClr val="F1C232"/>
            </a:solidFill>
            <a:prstDash val="solid"/>
            <a:round/>
            <a:headEnd len="med" w="med" type="none"/>
            <a:tailEnd len="med" w="med" type="none"/>
          </a:ln>
        </p:spPr>
      </p:cxnSp>
      <p:sp>
        <p:nvSpPr>
          <p:cNvPr id="512" name="Google Shape;512;g2d3d88bbfbc_0_0"/>
          <p:cNvSpPr txBox="1"/>
          <p:nvPr/>
        </p:nvSpPr>
        <p:spPr>
          <a:xfrm>
            <a:off x="11140650" y="6766875"/>
            <a:ext cx="1725300" cy="597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libri"/>
              <a:buChar char="+"/>
            </a:pPr>
            <a:r>
              <a:rPr lang="es-ES" sz="1800">
                <a:solidFill>
                  <a:schemeClr val="dk1"/>
                </a:solidFill>
                <a:highlight>
                  <a:srgbClr val="00FFFF"/>
                </a:highlight>
                <a:latin typeface="Calibri"/>
                <a:ea typeface="Calibri"/>
                <a:cs typeface="Calibri"/>
                <a:sym typeface="Calibri"/>
              </a:rPr>
              <a:t>2 SD = 3,93</a:t>
            </a:r>
            <a:endParaRPr sz="1800">
              <a:solidFill>
                <a:schemeClr val="dk1"/>
              </a:solidFill>
              <a:highlight>
                <a:srgbClr val="00FFFF"/>
              </a:highlight>
              <a:latin typeface="Calibri"/>
              <a:ea typeface="Calibri"/>
              <a:cs typeface="Calibri"/>
              <a:sym typeface="Calibri"/>
            </a:endParaRPr>
          </a:p>
        </p:txBody>
      </p:sp>
      <p:cxnSp>
        <p:nvCxnSpPr>
          <p:cNvPr id="513" name="Google Shape;513;g2d3d88bbfbc_0_0"/>
          <p:cNvCxnSpPr/>
          <p:nvPr/>
        </p:nvCxnSpPr>
        <p:spPr>
          <a:xfrm flipH="1" rot="10800000">
            <a:off x="2015800" y="6991775"/>
            <a:ext cx="9421800" cy="118500"/>
          </a:xfrm>
          <a:prstGeom prst="straightConnector1">
            <a:avLst/>
          </a:prstGeom>
          <a:noFill/>
          <a:ln cap="flat" cmpd="sng" w="38100">
            <a:solidFill>
              <a:srgbClr val="00FFFF"/>
            </a:solidFill>
            <a:prstDash val="solid"/>
            <a:round/>
            <a:headEnd len="med" w="med" type="none"/>
            <a:tailEnd len="med" w="med" type="none"/>
          </a:ln>
        </p:spPr>
      </p:cxnSp>
      <p:sp>
        <p:nvSpPr>
          <p:cNvPr id="514" name="Google Shape;514;g2d3d88bbfbc_0_0"/>
          <p:cNvSpPr txBox="1"/>
          <p:nvPr/>
        </p:nvSpPr>
        <p:spPr>
          <a:xfrm>
            <a:off x="11044675" y="8959475"/>
            <a:ext cx="1725300" cy="495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libri"/>
              <a:buChar char="-"/>
            </a:pPr>
            <a:r>
              <a:rPr lang="es-ES" sz="1800">
                <a:solidFill>
                  <a:schemeClr val="dk1"/>
                </a:solidFill>
                <a:highlight>
                  <a:srgbClr val="00FFFF"/>
                </a:highlight>
                <a:latin typeface="Calibri"/>
                <a:ea typeface="Calibri"/>
                <a:cs typeface="Calibri"/>
                <a:sym typeface="Calibri"/>
              </a:rPr>
              <a:t>2 SD= 3,40</a:t>
            </a:r>
            <a:endParaRPr sz="1800">
              <a:solidFill>
                <a:schemeClr val="dk1"/>
              </a:solidFill>
              <a:highlight>
                <a:srgbClr val="00FFFF"/>
              </a:highlight>
              <a:latin typeface="Calibri"/>
              <a:ea typeface="Calibri"/>
              <a:cs typeface="Calibri"/>
              <a:sym typeface="Calibri"/>
            </a:endParaRPr>
          </a:p>
        </p:txBody>
      </p:sp>
      <p:cxnSp>
        <p:nvCxnSpPr>
          <p:cNvPr id="515" name="Google Shape;515;g2d3d88bbfbc_0_0"/>
          <p:cNvCxnSpPr/>
          <p:nvPr/>
        </p:nvCxnSpPr>
        <p:spPr>
          <a:xfrm flipH="1" rot="10800000">
            <a:off x="2428725" y="9335075"/>
            <a:ext cx="9156900" cy="119700"/>
          </a:xfrm>
          <a:prstGeom prst="straightConnector1">
            <a:avLst/>
          </a:prstGeom>
          <a:noFill/>
          <a:ln cap="flat" cmpd="sng" w="38100">
            <a:solidFill>
              <a:srgbClr val="00FFFF"/>
            </a:solidFill>
            <a:prstDash val="solid"/>
            <a:round/>
            <a:headEnd len="med" w="med" type="none"/>
            <a:tailEnd len="med" w="med" type="none"/>
          </a:ln>
        </p:spPr>
      </p:cxnSp>
      <p:sp>
        <p:nvSpPr>
          <p:cNvPr id="516" name="Google Shape;516;g2d3d88bbfbc_0_0"/>
          <p:cNvSpPr txBox="1"/>
          <p:nvPr/>
        </p:nvSpPr>
        <p:spPr>
          <a:xfrm>
            <a:off x="3280000" y="8896775"/>
            <a:ext cx="2528400" cy="495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Font typeface="Calibri"/>
              <a:buChar char="-"/>
            </a:pPr>
            <a:r>
              <a:rPr lang="es-ES" sz="1800">
                <a:solidFill>
                  <a:schemeClr val="lt1"/>
                </a:solidFill>
                <a:highlight>
                  <a:srgbClr val="FF00FF"/>
                </a:highlight>
                <a:latin typeface="Calibri"/>
                <a:ea typeface="Calibri"/>
                <a:cs typeface="Calibri"/>
                <a:sym typeface="Calibri"/>
              </a:rPr>
              <a:t>2 NUEVO SD= 3,50</a:t>
            </a:r>
            <a:endParaRPr sz="1800">
              <a:solidFill>
                <a:schemeClr val="lt1"/>
              </a:solidFill>
              <a:highlight>
                <a:srgbClr val="FF00FF"/>
              </a:highlight>
              <a:latin typeface="Calibri"/>
              <a:ea typeface="Calibri"/>
              <a:cs typeface="Calibri"/>
              <a:sym typeface="Calibri"/>
            </a:endParaRPr>
          </a:p>
        </p:txBody>
      </p:sp>
      <p:cxnSp>
        <p:nvCxnSpPr>
          <p:cNvPr id="517" name="Google Shape;517;g2d3d88bbfbc_0_0"/>
          <p:cNvCxnSpPr/>
          <p:nvPr/>
        </p:nvCxnSpPr>
        <p:spPr>
          <a:xfrm flipH="1" rot="10800000">
            <a:off x="1772425" y="7414275"/>
            <a:ext cx="9519900" cy="87300"/>
          </a:xfrm>
          <a:prstGeom prst="straightConnector1">
            <a:avLst/>
          </a:prstGeom>
          <a:noFill/>
          <a:ln cap="flat" cmpd="sng" w="38100">
            <a:solidFill>
              <a:srgbClr val="FF00FF"/>
            </a:solidFill>
            <a:prstDash val="solid"/>
            <a:round/>
            <a:headEnd len="med" w="med" type="none"/>
            <a:tailEnd len="med" w="med" type="none"/>
          </a:ln>
        </p:spPr>
      </p:cxnSp>
      <p:sp>
        <p:nvSpPr>
          <p:cNvPr id="518" name="Google Shape;518;g2d3d88bbfbc_0_0"/>
          <p:cNvSpPr txBox="1"/>
          <p:nvPr/>
        </p:nvSpPr>
        <p:spPr>
          <a:xfrm>
            <a:off x="4493000" y="7209425"/>
            <a:ext cx="2391600" cy="495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Font typeface="Calibri"/>
              <a:buChar char="+"/>
            </a:pPr>
            <a:r>
              <a:rPr lang="es-ES" sz="1800">
                <a:solidFill>
                  <a:schemeClr val="lt1"/>
                </a:solidFill>
                <a:highlight>
                  <a:srgbClr val="FF00FF"/>
                </a:highlight>
                <a:latin typeface="Calibri"/>
                <a:ea typeface="Calibri"/>
                <a:cs typeface="Calibri"/>
                <a:sym typeface="Calibri"/>
              </a:rPr>
              <a:t>2 NUEVO SD= 3,83</a:t>
            </a:r>
            <a:endParaRPr sz="1800">
              <a:solidFill>
                <a:schemeClr val="lt1"/>
              </a:solidFill>
              <a:highlight>
                <a:srgbClr val="FF00FF"/>
              </a:highlight>
              <a:latin typeface="Calibri"/>
              <a:ea typeface="Calibri"/>
              <a:cs typeface="Calibri"/>
              <a:sym typeface="Calibri"/>
            </a:endParaRPr>
          </a:p>
        </p:txBody>
      </p:sp>
      <p:cxnSp>
        <p:nvCxnSpPr>
          <p:cNvPr id="519" name="Google Shape;519;g2d3d88bbfbc_0_0"/>
          <p:cNvCxnSpPr/>
          <p:nvPr/>
        </p:nvCxnSpPr>
        <p:spPr>
          <a:xfrm flipH="1" rot="10800000">
            <a:off x="1640738" y="8883575"/>
            <a:ext cx="9651600" cy="132900"/>
          </a:xfrm>
          <a:prstGeom prst="straightConnector1">
            <a:avLst/>
          </a:prstGeom>
          <a:noFill/>
          <a:ln cap="flat" cmpd="sng" w="38100">
            <a:solidFill>
              <a:srgbClr val="FF00FF"/>
            </a:solidFill>
            <a:prstDash val="solid"/>
            <a:round/>
            <a:headEnd len="med" w="med" type="none"/>
            <a:tailEnd len="med" w="med" type="none"/>
          </a:ln>
        </p:spPr>
      </p:cxnSp>
      <p:sp>
        <p:nvSpPr>
          <p:cNvPr id="520" name="Google Shape;520;g2d3d88bbfbc_0_0"/>
          <p:cNvSpPr txBox="1"/>
          <p:nvPr/>
        </p:nvSpPr>
        <p:spPr>
          <a:xfrm rot="784210">
            <a:off x="7750702" y="2404605"/>
            <a:ext cx="12381045" cy="120063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000">
                <a:solidFill>
                  <a:schemeClr val="dk1"/>
                </a:solidFill>
                <a:highlight>
                  <a:schemeClr val="lt1"/>
                </a:highlight>
              </a:rPr>
              <a:t>Para lograr el ET máximo </a:t>
            </a:r>
            <a:r>
              <a:rPr b="1" lang="es-ES" sz="3000">
                <a:solidFill>
                  <a:schemeClr val="dk1"/>
                </a:solidFill>
                <a:highlight>
                  <a:schemeClr val="lt1"/>
                </a:highlight>
              </a:rPr>
              <a:t>RECOMENDADO del 8 % </a:t>
            </a:r>
            <a:endParaRPr b="1" sz="3000">
              <a:solidFill>
                <a:schemeClr val="dk1"/>
              </a:solidFill>
              <a:highlight>
                <a:schemeClr val="lt1"/>
              </a:highlight>
            </a:endParaRPr>
          </a:p>
          <a:p>
            <a:pPr indent="0" lvl="0" marL="0" rtl="0" algn="l">
              <a:spcBef>
                <a:spcPts val="0"/>
              </a:spcBef>
              <a:spcAft>
                <a:spcPts val="0"/>
              </a:spcAft>
              <a:buNone/>
            </a:pPr>
            <a:r>
              <a:rPr lang="es-ES" sz="3000">
                <a:solidFill>
                  <a:schemeClr val="dk1"/>
                </a:solidFill>
                <a:highlight>
                  <a:schemeClr val="lt1"/>
                </a:highlight>
              </a:rPr>
              <a:t>la contribución del sesgo debería ser </a:t>
            </a:r>
            <a:r>
              <a:rPr b="1" lang="es-ES" sz="3000">
                <a:solidFill>
                  <a:srgbClr val="0B5394"/>
                </a:solidFill>
                <a:highlight>
                  <a:schemeClr val="lt1"/>
                </a:highlight>
              </a:rPr>
              <a:t>&lt; 3,7 %</a:t>
            </a:r>
            <a:r>
              <a:rPr lang="es-ES" sz="3000">
                <a:solidFill>
                  <a:schemeClr val="dk1"/>
                </a:solidFill>
                <a:highlight>
                  <a:schemeClr val="lt1"/>
                </a:highlight>
              </a:rPr>
              <a:t> y la precisión </a:t>
            </a:r>
            <a:r>
              <a:rPr b="1" lang="es-ES" sz="3600">
                <a:solidFill>
                  <a:srgbClr val="0B5394"/>
                </a:solidFill>
                <a:highlight>
                  <a:schemeClr val="lt1"/>
                </a:highlight>
              </a:rPr>
              <a:t>&lt; al 2,3 %</a:t>
            </a:r>
            <a:endParaRPr b="1" sz="3600">
              <a:solidFill>
                <a:srgbClr val="0B5394"/>
              </a:solidFill>
              <a:highlight>
                <a:schemeClr val="lt1"/>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grpSp>
        <p:nvGrpSpPr>
          <p:cNvPr id="525" name="Google Shape;525;g2d4a475f1b2_0_118"/>
          <p:cNvGrpSpPr/>
          <p:nvPr/>
        </p:nvGrpSpPr>
        <p:grpSpPr>
          <a:xfrm>
            <a:off x="0" y="0"/>
            <a:ext cx="20104098" cy="1817845"/>
            <a:chOff x="0" y="0"/>
            <a:chExt cx="20104098" cy="1817845"/>
          </a:xfrm>
        </p:grpSpPr>
        <p:pic>
          <p:nvPicPr>
            <p:cNvPr id="526" name="Google Shape;526;g2d4a475f1b2_0_118"/>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527" name="Google Shape;527;g2d4a475f1b2_0_118"/>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528" name="Google Shape;528;g2d4a475f1b2_0_118"/>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529" name="Google Shape;529;g2d4a475f1b2_0_118"/>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530" name="Google Shape;530;g2d4a475f1b2_0_118"/>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531" name="Google Shape;531;g2d4a475f1b2_0_118"/>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sp>
        <p:nvSpPr>
          <p:cNvPr id="532" name="Google Shape;532;g2d4a475f1b2_0_118"/>
          <p:cNvSpPr txBox="1"/>
          <p:nvPr/>
        </p:nvSpPr>
        <p:spPr>
          <a:xfrm>
            <a:off x="1077125" y="2004075"/>
            <a:ext cx="16945800" cy="252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3200">
                <a:solidFill>
                  <a:schemeClr val="dk1"/>
                </a:solidFill>
                <a:latin typeface="Verdana"/>
                <a:ea typeface="Verdana"/>
                <a:cs typeface="Verdana"/>
                <a:sym typeface="Verdana"/>
              </a:rPr>
              <a:t>Donde estamos y hacia dónde vamos???</a:t>
            </a:r>
            <a:endParaRPr b="1" sz="3200">
              <a:solidFill>
                <a:schemeClr val="dk1"/>
              </a:solidFill>
              <a:latin typeface="Verdana"/>
              <a:ea typeface="Verdana"/>
              <a:cs typeface="Verdana"/>
              <a:sym typeface="Verdana"/>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p:txBody>
      </p:sp>
      <p:graphicFrame>
        <p:nvGraphicFramePr>
          <p:cNvPr id="533" name="Google Shape;533;g2d4a475f1b2_0_118"/>
          <p:cNvGraphicFramePr/>
          <p:nvPr/>
        </p:nvGraphicFramePr>
        <p:xfrm>
          <a:off x="13" y="3498025"/>
          <a:ext cx="3000000" cy="3000000"/>
        </p:xfrm>
        <a:graphic>
          <a:graphicData uri="http://schemas.openxmlformats.org/drawingml/2006/table">
            <a:tbl>
              <a:tblPr>
                <a:noFill/>
                <a:tableStyleId>{D84CAFEC-72BF-4529-8CB1-BB7A17DC7E07}</a:tableStyleId>
              </a:tblPr>
              <a:tblGrid>
                <a:gridCol w="4084150"/>
                <a:gridCol w="11421125"/>
                <a:gridCol w="4598800"/>
              </a:tblGrid>
              <a:tr h="648800">
                <a:tc>
                  <a:txBody>
                    <a:bodyPr/>
                    <a:lstStyle/>
                    <a:p>
                      <a:pPr indent="0" lvl="0" marL="0" rtl="0" algn="ctr">
                        <a:spcBef>
                          <a:spcPts val="0"/>
                        </a:spcBef>
                        <a:spcAft>
                          <a:spcPts val="0"/>
                        </a:spcAft>
                        <a:buNone/>
                      </a:pPr>
                      <a:r>
                        <a:rPr b="1" lang="es-ES" sz="3100">
                          <a:solidFill>
                            <a:schemeClr val="lt1"/>
                          </a:solidFill>
                          <a:highlight>
                            <a:schemeClr val="accent1"/>
                          </a:highlight>
                        </a:rPr>
                        <a:t>FALTA</a:t>
                      </a:r>
                      <a:endParaRPr b="1" sz="3100">
                        <a:solidFill>
                          <a:schemeClr val="lt1"/>
                        </a:solidFill>
                        <a:highlight>
                          <a:schemeClr val="accent1"/>
                        </a:highlight>
                      </a:endParaRPr>
                    </a:p>
                  </a:txBody>
                  <a:tcPr marT="91425" marB="91425" marR="91425" marL="91425"/>
                </a:tc>
                <a:tc>
                  <a:txBody>
                    <a:bodyPr/>
                    <a:lstStyle/>
                    <a:p>
                      <a:pPr indent="0" lvl="0" marL="0" rtl="0" algn="ctr">
                        <a:spcBef>
                          <a:spcPts val="0"/>
                        </a:spcBef>
                        <a:spcAft>
                          <a:spcPts val="0"/>
                        </a:spcAft>
                        <a:buNone/>
                      </a:pPr>
                      <a:r>
                        <a:rPr b="1" lang="es-ES" sz="3100">
                          <a:solidFill>
                            <a:schemeClr val="lt1"/>
                          </a:solidFill>
                          <a:highlight>
                            <a:schemeClr val="accent1"/>
                          </a:highlight>
                        </a:rPr>
                        <a:t>PROCEDIMIENTO de LABORATORIO</a:t>
                      </a:r>
                      <a:endParaRPr b="1" sz="3100">
                        <a:solidFill>
                          <a:schemeClr val="lt1"/>
                        </a:solidFill>
                        <a:highlight>
                          <a:schemeClr val="accent1"/>
                        </a:highlight>
                      </a:endParaRPr>
                    </a:p>
                  </a:txBody>
                  <a:tcPr marT="91425" marB="91425" marR="91425" marL="91425"/>
                </a:tc>
                <a:tc>
                  <a:txBody>
                    <a:bodyPr/>
                    <a:lstStyle/>
                    <a:p>
                      <a:pPr indent="0" lvl="0" marL="0" rtl="0" algn="ctr">
                        <a:spcBef>
                          <a:spcPts val="0"/>
                        </a:spcBef>
                        <a:spcAft>
                          <a:spcPts val="0"/>
                        </a:spcAft>
                        <a:buNone/>
                      </a:pPr>
                      <a:r>
                        <a:rPr b="1" lang="es-ES" sz="3100">
                          <a:solidFill>
                            <a:schemeClr val="lt1"/>
                          </a:solidFill>
                          <a:highlight>
                            <a:schemeClr val="accent1"/>
                          </a:highlight>
                        </a:rPr>
                        <a:t>LISTO</a:t>
                      </a:r>
                      <a:endParaRPr b="1" sz="3100">
                        <a:solidFill>
                          <a:schemeClr val="lt1"/>
                        </a:solidFill>
                        <a:highlight>
                          <a:schemeClr val="accent1"/>
                        </a:highlight>
                      </a:endParaRPr>
                    </a:p>
                  </a:txBody>
                  <a:tcPr marT="91425" marB="91425" marR="91425" marL="91425"/>
                </a:tc>
              </a:tr>
              <a:tr h="1639150">
                <a:tc>
                  <a:txBody>
                    <a:bodyPr/>
                    <a:lstStyle/>
                    <a:p>
                      <a:pPr indent="0" lvl="0" marL="0" rtl="0" algn="ctr">
                        <a:spcBef>
                          <a:spcPts val="0"/>
                        </a:spcBef>
                        <a:spcAft>
                          <a:spcPts val="0"/>
                        </a:spcAft>
                        <a:buNone/>
                      </a:pPr>
                      <a:r>
                        <a:t/>
                      </a:r>
                      <a:endParaRPr sz="10000"/>
                    </a:p>
                  </a:txBody>
                  <a:tcPr marT="91425" marB="91425" marR="91425" marL="91425"/>
                </a:tc>
                <a:tc>
                  <a:txBody>
                    <a:bodyPr/>
                    <a:lstStyle/>
                    <a:p>
                      <a:pPr indent="0" lvl="0" marL="0" rtl="0" algn="ctr">
                        <a:spcBef>
                          <a:spcPts val="0"/>
                        </a:spcBef>
                        <a:spcAft>
                          <a:spcPts val="0"/>
                        </a:spcAft>
                        <a:buNone/>
                      </a:pPr>
                      <a:r>
                        <a:rPr lang="es-ES" sz="3000"/>
                        <a:t>Definir fórmula según el reactivo utilizado</a:t>
                      </a:r>
                      <a:endParaRPr sz="3000"/>
                    </a:p>
                  </a:txBody>
                  <a:tcPr marT="91425" marB="91425" marR="91425" marL="91425"/>
                </a:tc>
                <a:tc>
                  <a:txBody>
                    <a:bodyPr/>
                    <a:lstStyle/>
                    <a:p>
                      <a:pPr indent="0" lvl="0" marL="0" rtl="0" algn="ctr">
                        <a:spcBef>
                          <a:spcPts val="0"/>
                        </a:spcBef>
                        <a:spcAft>
                          <a:spcPts val="0"/>
                        </a:spcAft>
                        <a:buNone/>
                      </a:pPr>
                      <a:r>
                        <a:rPr lang="es-ES" sz="10000">
                          <a:solidFill>
                            <a:schemeClr val="dk1"/>
                          </a:solidFill>
                          <a:latin typeface="Roboto"/>
                          <a:ea typeface="Roboto"/>
                          <a:cs typeface="Roboto"/>
                          <a:sym typeface="Roboto"/>
                        </a:rPr>
                        <a:t>😉</a:t>
                      </a:r>
                      <a:r>
                        <a:rPr lang="es-ES" sz="3000">
                          <a:solidFill>
                            <a:schemeClr val="dk1"/>
                          </a:solidFill>
                        </a:rPr>
                        <a:t>CKD-EPI</a:t>
                      </a:r>
                      <a:endParaRPr sz="11000"/>
                    </a:p>
                  </a:txBody>
                  <a:tcPr marT="91425" marB="91425" marR="91425" marL="91425"/>
                </a:tc>
              </a:tr>
              <a:tr h="1419625">
                <a:tc>
                  <a:txBody>
                    <a:bodyPr/>
                    <a:lstStyle/>
                    <a:p>
                      <a:pPr indent="0" lvl="0" marL="0" rtl="0" algn="ctr">
                        <a:spcBef>
                          <a:spcPts val="0"/>
                        </a:spcBef>
                        <a:spcAft>
                          <a:spcPts val="0"/>
                        </a:spcAft>
                        <a:buNone/>
                      </a:pPr>
                      <a:r>
                        <a:rPr lang="es-ES" sz="8500">
                          <a:solidFill>
                            <a:schemeClr val="dk1"/>
                          </a:solidFill>
                          <a:highlight>
                            <a:srgbClr val="BDE1FF"/>
                          </a:highlight>
                          <a:latin typeface="Verdana"/>
                          <a:ea typeface="Verdana"/>
                          <a:cs typeface="Verdana"/>
                          <a:sym typeface="Verdana"/>
                        </a:rPr>
                        <a:t>😭</a:t>
                      </a:r>
                      <a:endParaRPr sz="70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s-ES" sz="3000"/>
                        <a:t>Cálculo del sesgo</a:t>
                      </a:r>
                      <a:endParaRPr sz="30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3000"/>
                    </a:p>
                  </a:txBody>
                  <a:tcPr marT="91425" marB="91425" marR="91425" marL="91425">
                    <a:lnB cap="flat" cmpd="sng" w="9525">
                      <a:solidFill>
                        <a:srgbClr val="9E9E9E"/>
                      </a:solidFill>
                      <a:prstDash val="solid"/>
                      <a:round/>
                      <a:headEnd len="sm" w="sm" type="none"/>
                      <a:tailEnd len="sm" w="sm" type="none"/>
                    </a:lnB>
                  </a:tcPr>
                </a:tc>
              </a:tr>
              <a:tr h="1419625">
                <a:tc>
                  <a:txBody>
                    <a:bodyPr/>
                    <a:lstStyle/>
                    <a:p>
                      <a:pPr indent="0" lvl="0" marL="0" rtl="0" algn="ctr">
                        <a:spcBef>
                          <a:spcPts val="0"/>
                        </a:spcBef>
                        <a:spcAft>
                          <a:spcPts val="0"/>
                        </a:spcAft>
                        <a:buNone/>
                      </a:pPr>
                      <a:r>
                        <a:t/>
                      </a:r>
                      <a:endParaRPr sz="10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s-ES" sz="3000"/>
                        <a:t>Cálculo del CV % mensual de la determinación</a:t>
                      </a:r>
                      <a:endParaRPr sz="3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s-ES" sz="10000">
                          <a:solidFill>
                            <a:schemeClr val="dk1"/>
                          </a:solidFill>
                          <a:latin typeface="Roboto"/>
                          <a:ea typeface="Roboto"/>
                          <a:cs typeface="Roboto"/>
                          <a:sym typeface="Roboto"/>
                        </a:rPr>
                        <a:t>😉</a:t>
                      </a:r>
                      <a:endParaRPr sz="3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419625">
                <a:tc>
                  <a:txBody>
                    <a:bodyPr/>
                    <a:lstStyle/>
                    <a:p>
                      <a:pPr indent="0" lvl="0" marL="0" rtl="0" algn="ctr">
                        <a:spcBef>
                          <a:spcPts val="0"/>
                        </a:spcBef>
                        <a:spcAft>
                          <a:spcPts val="0"/>
                        </a:spcAft>
                        <a:buClr>
                          <a:schemeClr val="dk1"/>
                        </a:buClr>
                        <a:buSzPts val="1100"/>
                        <a:buFont typeface="Arial"/>
                        <a:buNone/>
                      </a:pPr>
                      <a:r>
                        <a:rPr lang="es-ES" sz="8500">
                          <a:solidFill>
                            <a:schemeClr val="dk1"/>
                          </a:solidFill>
                          <a:highlight>
                            <a:srgbClr val="BDE1FF"/>
                          </a:highlight>
                          <a:latin typeface="Verdana"/>
                          <a:ea typeface="Verdana"/>
                          <a:cs typeface="Verdana"/>
                          <a:sym typeface="Verdana"/>
                        </a:rPr>
                        <a:t>😭</a:t>
                      </a:r>
                      <a:endParaRPr sz="85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Clr>
                          <a:schemeClr val="dk1"/>
                        </a:buClr>
                        <a:buSzPts val="1100"/>
                        <a:buFont typeface="Arial"/>
                        <a:buNone/>
                      </a:pPr>
                      <a:r>
                        <a:rPr b="1" lang="es-ES" sz="4000">
                          <a:solidFill>
                            <a:srgbClr val="0B5394"/>
                          </a:solidFill>
                        </a:rPr>
                        <a:t>Adecuación del informe en el SISTEMA INFORMÁTICO </a:t>
                      </a:r>
                      <a:endParaRPr b="1" sz="4000">
                        <a:solidFill>
                          <a:srgbClr val="0B5394"/>
                        </a:solidFill>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t/>
                      </a:r>
                      <a:endParaRPr sz="3000"/>
                    </a:p>
                  </a:txBody>
                  <a:tcPr marT="91425" marB="91425" marR="91425" marL="91425">
                    <a:lnT cap="flat" cmpd="sng" w="9525">
                      <a:solidFill>
                        <a:srgbClr val="9E9E9E"/>
                      </a:solidFill>
                      <a:prstDash val="solid"/>
                      <a:round/>
                      <a:headEnd len="sm" w="sm" type="none"/>
                      <a:tailEnd len="sm" w="sm" type="none"/>
                    </a:lnT>
                  </a:tcPr>
                </a:tc>
              </a:tr>
            </a:tbl>
          </a:graphicData>
        </a:graphic>
      </p:graphicFrame>
      <p:pic>
        <p:nvPicPr>
          <p:cNvPr id="534" name="Google Shape;534;g2d4a475f1b2_0_118"/>
          <p:cNvPicPr preferRelativeResize="0"/>
          <p:nvPr/>
        </p:nvPicPr>
        <p:blipFill>
          <a:blip r:embed="rId6">
            <a:alphaModFix/>
          </a:blip>
          <a:stretch>
            <a:fillRect/>
          </a:stretch>
        </p:blipFill>
        <p:spPr>
          <a:xfrm>
            <a:off x="17669288" y="-725"/>
            <a:ext cx="2505075" cy="18192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grpSp>
        <p:nvGrpSpPr>
          <p:cNvPr id="539" name="Google Shape;539;g2d3fd51565f_0_37"/>
          <p:cNvGrpSpPr/>
          <p:nvPr/>
        </p:nvGrpSpPr>
        <p:grpSpPr>
          <a:xfrm>
            <a:off x="0" y="0"/>
            <a:ext cx="20104098" cy="1817845"/>
            <a:chOff x="0" y="0"/>
            <a:chExt cx="20104098" cy="1817845"/>
          </a:xfrm>
        </p:grpSpPr>
        <p:pic>
          <p:nvPicPr>
            <p:cNvPr id="540" name="Google Shape;540;g2d3fd51565f_0_37"/>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541" name="Google Shape;541;g2d3fd51565f_0_37"/>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542" name="Google Shape;542;g2d3fd51565f_0_37"/>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543" name="Google Shape;543;g2d3fd51565f_0_37"/>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544" name="Google Shape;544;g2d3fd51565f_0_37"/>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545" name="Google Shape;545;g2d3fd51565f_0_37"/>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sp>
        <p:nvSpPr>
          <p:cNvPr id="546" name="Google Shape;546;g2d3fd51565f_0_37"/>
          <p:cNvSpPr txBox="1"/>
          <p:nvPr/>
        </p:nvSpPr>
        <p:spPr>
          <a:xfrm>
            <a:off x="256150" y="2037875"/>
            <a:ext cx="194532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3400">
                <a:solidFill>
                  <a:schemeClr val="dk1"/>
                </a:solidFill>
                <a:highlight>
                  <a:srgbClr val="00FFFF"/>
                </a:highlight>
                <a:latin typeface="Verdana"/>
                <a:ea typeface="Verdana"/>
                <a:cs typeface="Verdana"/>
                <a:sym typeface="Verdana"/>
              </a:rPr>
              <a:t>VOLVIENDO AL ORIGEN DE LA CHARLA…..</a:t>
            </a:r>
            <a:endParaRPr b="1" sz="3400">
              <a:solidFill>
                <a:schemeClr val="dk1"/>
              </a:solidFill>
              <a:highlight>
                <a:srgbClr val="00FFFF"/>
              </a:highlight>
              <a:latin typeface="Verdana"/>
              <a:ea typeface="Verdana"/>
              <a:cs typeface="Verdana"/>
              <a:sym typeface="Verdana"/>
            </a:endParaRPr>
          </a:p>
          <a:p>
            <a:pPr indent="0" lvl="0" marL="0" rtl="0" algn="l">
              <a:spcBef>
                <a:spcPts val="0"/>
              </a:spcBef>
              <a:spcAft>
                <a:spcPts val="0"/>
              </a:spcAft>
              <a:buNone/>
            </a:pPr>
            <a:r>
              <a:t/>
            </a:r>
            <a:endParaRPr b="1" sz="3000">
              <a:solidFill>
                <a:schemeClr val="dk1"/>
              </a:solidFill>
              <a:latin typeface="Verdana"/>
              <a:ea typeface="Verdana"/>
              <a:cs typeface="Verdana"/>
              <a:sym typeface="Verdana"/>
            </a:endParaRPr>
          </a:p>
          <a:p>
            <a:pPr indent="0" lvl="0" marL="0" rtl="0" algn="ctr">
              <a:spcBef>
                <a:spcPts val="0"/>
              </a:spcBef>
              <a:spcAft>
                <a:spcPts val="0"/>
              </a:spcAft>
              <a:buNone/>
            </a:pPr>
            <a:r>
              <a:rPr b="1" lang="es-ES" sz="3800">
                <a:solidFill>
                  <a:schemeClr val="lt1"/>
                </a:solidFill>
                <a:highlight>
                  <a:srgbClr val="0B5394"/>
                </a:highlight>
                <a:latin typeface="Verdana"/>
                <a:ea typeface="Verdana"/>
                <a:cs typeface="Verdana"/>
                <a:sym typeface="Verdana"/>
              </a:rPr>
              <a:t>TODO ESTO PARA QUÉ ??</a:t>
            </a:r>
            <a:endParaRPr b="1" sz="3800">
              <a:solidFill>
                <a:schemeClr val="lt1"/>
              </a:solidFill>
              <a:highlight>
                <a:srgbClr val="0B5394"/>
              </a:highlight>
              <a:latin typeface="Verdana"/>
              <a:ea typeface="Verdana"/>
              <a:cs typeface="Verdana"/>
              <a:sym typeface="Verdana"/>
            </a:endParaRPr>
          </a:p>
          <a:p>
            <a:pPr indent="0" lvl="0" marL="0" rtl="0" algn="l">
              <a:spcBef>
                <a:spcPts val="0"/>
              </a:spcBef>
              <a:spcAft>
                <a:spcPts val="0"/>
              </a:spcAft>
              <a:buNone/>
            </a:pPr>
            <a:r>
              <a:t/>
            </a:r>
            <a:endParaRPr b="1" sz="3000">
              <a:solidFill>
                <a:schemeClr val="dk1"/>
              </a:solidFill>
              <a:latin typeface="Verdana"/>
              <a:ea typeface="Verdana"/>
              <a:cs typeface="Verdana"/>
              <a:sym typeface="Verdana"/>
            </a:endParaRPr>
          </a:p>
          <a:p>
            <a:pPr indent="0" lvl="0" marL="0" rtl="0" algn="l">
              <a:spcBef>
                <a:spcPts val="0"/>
              </a:spcBef>
              <a:spcAft>
                <a:spcPts val="0"/>
              </a:spcAft>
              <a:buNone/>
            </a:pPr>
            <a:r>
              <a:t/>
            </a:r>
            <a:endParaRPr b="1" sz="3000">
              <a:solidFill>
                <a:schemeClr val="dk1"/>
              </a:solidFill>
              <a:highlight>
                <a:schemeClr val="lt1"/>
              </a:highlight>
              <a:latin typeface="Verdana"/>
              <a:ea typeface="Verdana"/>
              <a:cs typeface="Verdana"/>
              <a:sym typeface="Verdana"/>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p:txBody>
      </p:sp>
      <p:pic>
        <p:nvPicPr>
          <p:cNvPr id="547" name="Google Shape;547;g2d3fd51565f_0_37"/>
          <p:cNvPicPr preferRelativeResize="0"/>
          <p:nvPr/>
        </p:nvPicPr>
        <p:blipFill>
          <a:blip r:embed="rId6">
            <a:alphaModFix/>
          </a:blip>
          <a:stretch>
            <a:fillRect/>
          </a:stretch>
        </p:blipFill>
        <p:spPr>
          <a:xfrm>
            <a:off x="17669288" y="-725"/>
            <a:ext cx="2505075" cy="1819275"/>
          </a:xfrm>
          <a:prstGeom prst="rect">
            <a:avLst/>
          </a:prstGeom>
          <a:noFill/>
          <a:ln>
            <a:noFill/>
          </a:ln>
        </p:spPr>
      </p:pic>
      <p:sp>
        <p:nvSpPr>
          <p:cNvPr id="548" name="Google Shape;548;g2d3fd51565f_0_37"/>
          <p:cNvSpPr txBox="1"/>
          <p:nvPr/>
        </p:nvSpPr>
        <p:spPr>
          <a:xfrm>
            <a:off x="475750" y="8456375"/>
            <a:ext cx="19014000" cy="215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3800">
                <a:solidFill>
                  <a:schemeClr val="lt1"/>
                </a:solidFill>
                <a:highlight>
                  <a:srgbClr val="0B5394"/>
                </a:highlight>
                <a:latin typeface="Verdana"/>
                <a:ea typeface="Verdana"/>
                <a:cs typeface="Verdana"/>
                <a:sym typeface="Verdana"/>
              </a:rPr>
              <a:t>TODO ESTO PARA QUÉ ??</a:t>
            </a:r>
            <a:endParaRPr b="1" sz="3000">
              <a:solidFill>
                <a:schemeClr val="dk1"/>
              </a:solidFill>
              <a:highlight>
                <a:schemeClr val="lt1"/>
              </a:highlight>
              <a:latin typeface="Verdana"/>
              <a:ea typeface="Verdana"/>
              <a:cs typeface="Verdana"/>
              <a:sym typeface="Verdana"/>
            </a:endParaRPr>
          </a:p>
          <a:p>
            <a:pPr indent="0" lvl="0" marL="0" rtl="0" algn="l">
              <a:spcBef>
                <a:spcPts val="0"/>
              </a:spcBef>
              <a:spcAft>
                <a:spcPts val="0"/>
              </a:spcAft>
              <a:buNone/>
            </a:pPr>
            <a:r>
              <a:t/>
            </a:r>
            <a:endParaRPr b="1" sz="3000">
              <a:solidFill>
                <a:schemeClr val="dk1"/>
              </a:solidFill>
              <a:latin typeface="Verdana"/>
              <a:ea typeface="Verdana"/>
              <a:cs typeface="Verdana"/>
              <a:sym typeface="Verdana"/>
            </a:endParaRPr>
          </a:p>
          <a:p>
            <a:pPr indent="0" lvl="0" marL="0" rtl="0" algn="l">
              <a:spcBef>
                <a:spcPts val="0"/>
              </a:spcBef>
              <a:spcAft>
                <a:spcPts val="0"/>
              </a:spcAft>
              <a:buNone/>
            </a:pPr>
            <a:r>
              <a:rPr b="1" lang="es-ES" sz="3000">
                <a:solidFill>
                  <a:schemeClr val="dk1"/>
                </a:solidFill>
                <a:latin typeface="Verdana"/>
                <a:ea typeface="Verdana"/>
                <a:cs typeface="Verdana"/>
                <a:sym typeface="Verdana"/>
              </a:rPr>
              <a:t>PARA EVITAR LA PROGRESIÓN Y LOS TRATAMIENTOS SUSTITUTIVOS DE ALTO COSTO EN SALUD, ADEMÁS DE LA DISMINUCIÓN DE LA CALIDAD DE LOS PACIENTES.</a:t>
            </a:r>
            <a:endParaRPr sz="3000">
              <a:solidFill>
                <a:schemeClr val="dk1"/>
              </a:solidFill>
              <a:latin typeface="Comic Sans MS"/>
              <a:ea typeface="Comic Sans MS"/>
              <a:cs typeface="Comic Sans MS"/>
              <a:sym typeface="Comic Sans MS"/>
            </a:endParaRPr>
          </a:p>
        </p:txBody>
      </p:sp>
      <p:sp>
        <p:nvSpPr>
          <p:cNvPr id="549" name="Google Shape;549;g2d3fd51565f_0_37"/>
          <p:cNvSpPr txBox="1"/>
          <p:nvPr/>
        </p:nvSpPr>
        <p:spPr>
          <a:xfrm>
            <a:off x="650950" y="4236725"/>
            <a:ext cx="18397500" cy="346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3000">
                <a:solidFill>
                  <a:schemeClr val="dk1"/>
                </a:solidFill>
                <a:latin typeface="Verdana"/>
                <a:ea typeface="Verdana"/>
                <a:cs typeface="Verdana"/>
                <a:sym typeface="Verdana"/>
              </a:rPr>
              <a:t>PARA DETECTAR </a:t>
            </a:r>
            <a:r>
              <a:rPr b="1" lang="es-ES" sz="3300">
                <a:solidFill>
                  <a:srgbClr val="0B5394"/>
                </a:solidFill>
                <a:latin typeface="Verdana"/>
                <a:ea typeface="Verdana"/>
                <a:cs typeface="Verdana"/>
                <a:sym typeface="Verdana"/>
              </a:rPr>
              <a:t>PRECOZMENTE</a:t>
            </a:r>
            <a:r>
              <a:rPr b="1" lang="es-ES" sz="3000">
                <a:solidFill>
                  <a:schemeClr val="dk1"/>
                </a:solidFill>
                <a:latin typeface="Verdana"/>
                <a:ea typeface="Verdana"/>
                <a:cs typeface="Verdana"/>
                <a:sym typeface="Verdana"/>
              </a:rPr>
              <a:t> A AQUELLOS INDIVIDUOS QUE PODRÍAN ESTAR EN RIESGO DE DESARROLLAR UNA ERC, CON EL SÓLO BUEN DOSAJE DE CREATININA EN SANGRE.</a:t>
            </a:r>
            <a:endParaRPr b="1" sz="3000">
              <a:solidFill>
                <a:schemeClr val="dk1"/>
              </a:solidFill>
              <a:latin typeface="Verdana"/>
              <a:ea typeface="Verdana"/>
              <a:cs typeface="Verdana"/>
              <a:sym typeface="Verdana"/>
            </a:endParaRPr>
          </a:p>
          <a:p>
            <a:pPr indent="0" lvl="0" marL="0" rtl="0" algn="l">
              <a:spcBef>
                <a:spcPts val="0"/>
              </a:spcBef>
              <a:spcAft>
                <a:spcPts val="0"/>
              </a:spcAft>
              <a:buNone/>
            </a:pPr>
            <a:r>
              <a:rPr b="1" lang="es-ES" sz="3000">
                <a:solidFill>
                  <a:schemeClr val="dk1"/>
                </a:solidFill>
                <a:latin typeface="Verdana"/>
                <a:ea typeface="Verdana"/>
                <a:cs typeface="Verdana"/>
                <a:sym typeface="Verdana"/>
              </a:rPr>
              <a:t>COMO DEBATE PARA EL FUTURO, QUEDARÍA POR DEFINIR EL GRUPO DE PACIENTES AL QUE LE AGREGARÍAMOS EL DOSAJE DE LA </a:t>
            </a:r>
            <a:r>
              <a:rPr b="1" lang="es-ES" sz="3000">
                <a:solidFill>
                  <a:schemeClr val="dk1"/>
                </a:solidFill>
                <a:highlight>
                  <a:srgbClr val="00FFFF"/>
                </a:highlight>
                <a:latin typeface="Verdana"/>
                <a:ea typeface="Verdana"/>
                <a:cs typeface="Verdana"/>
                <a:sym typeface="Verdana"/>
              </a:rPr>
              <a:t>RELACIÓN ALBÚMINA/CREATININA EN ORINA ESPONTÁNEA </a:t>
            </a:r>
            <a:r>
              <a:rPr b="1" lang="es-ES" sz="3000">
                <a:solidFill>
                  <a:schemeClr val="dk1"/>
                </a:solidFill>
                <a:highlight>
                  <a:schemeClr val="lt1"/>
                </a:highlight>
                <a:latin typeface="Verdana"/>
                <a:ea typeface="Verdana"/>
                <a:cs typeface="Verdana"/>
                <a:sym typeface="Verdana"/>
              </a:rPr>
              <a:t>PARA ESTRATIFICAR CORRECTAMENTE EL GRUPO DE RIESGO. A priori, podríamos definirlo para los diabéticos, hipertensos y mayores de 60 años</a:t>
            </a:r>
            <a:endParaRPr b="1" sz="3000">
              <a:solidFill>
                <a:schemeClr val="dk1"/>
              </a:solidFill>
              <a:highlight>
                <a:schemeClr val="lt1"/>
              </a:highlight>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3" name="Shape 553"/>
        <p:cNvGrpSpPr/>
        <p:nvPr/>
      </p:nvGrpSpPr>
      <p:grpSpPr>
        <a:xfrm>
          <a:off x="0" y="0"/>
          <a:ext cx="0" cy="0"/>
          <a:chOff x="0" y="0"/>
          <a:chExt cx="0" cy="0"/>
        </a:xfrm>
      </p:grpSpPr>
      <p:sp>
        <p:nvSpPr>
          <p:cNvPr id="554" name="Google Shape;554;p4"/>
          <p:cNvSpPr/>
          <p:nvPr/>
        </p:nvSpPr>
        <p:spPr>
          <a:xfrm>
            <a:off x="11522964" y="6191725"/>
            <a:ext cx="50800" cy="38100"/>
          </a:xfrm>
          <a:custGeom>
            <a:rect b="b" l="l" r="r" t="t"/>
            <a:pathLst>
              <a:path extrusionOk="0" h="38100" w="50800">
                <a:moveTo>
                  <a:pt x="41871" y="129"/>
                </a:moveTo>
                <a:lnTo>
                  <a:pt x="7836" y="129"/>
                </a:lnTo>
                <a:lnTo>
                  <a:pt x="-291" y="8637"/>
                </a:lnTo>
                <a:lnTo>
                  <a:pt x="-291" y="29719"/>
                </a:lnTo>
                <a:lnTo>
                  <a:pt x="7836" y="38228"/>
                </a:lnTo>
                <a:lnTo>
                  <a:pt x="41871" y="38228"/>
                </a:lnTo>
                <a:lnTo>
                  <a:pt x="49999" y="29719"/>
                </a:lnTo>
                <a:lnTo>
                  <a:pt x="49999" y="8637"/>
                </a:lnTo>
                <a:lnTo>
                  <a:pt x="41871" y="12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55" name="Google Shape;555;p4"/>
          <p:cNvGrpSpPr/>
          <p:nvPr/>
        </p:nvGrpSpPr>
        <p:grpSpPr>
          <a:xfrm>
            <a:off x="0" y="-82375"/>
            <a:ext cx="20104099" cy="11303219"/>
            <a:chOff x="0" y="0"/>
            <a:chExt cx="20104099" cy="11303219"/>
          </a:xfrm>
        </p:grpSpPr>
        <p:sp>
          <p:nvSpPr>
            <p:cNvPr id="556" name="Google Shape;556;p4"/>
            <p:cNvSpPr/>
            <p:nvPr/>
          </p:nvSpPr>
          <p:spPr>
            <a:xfrm>
              <a:off x="11649455" y="6115525"/>
              <a:ext cx="50800" cy="38100"/>
            </a:xfrm>
            <a:custGeom>
              <a:rect b="b" l="l" r="r" t="t"/>
              <a:pathLst>
                <a:path extrusionOk="0" h="38100" w="50800">
                  <a:moveTo>
                    <a:pt x="41614" y="131"/>
                  </a:moveTo>
                  <a:lnTo>
                    <a:pt x="8214" y="131"/>
                  </a:lnTo>
                  <a:lnTo>
                    <a:pt x="-294" y="8639"/>
                  </a:lnTo>
                  <a:lnTo>
                    <a:pt x="-294" y="29721"/>
                  </a:lnTo>
                  <a:lnTo>
                    <a:pt x="8214" y="38230"/>
                  </a:lnTo>
                  <a:lnTo>
                    <a:pt x="41614" y="38230"/>
                  </a:lnTo>
                  <a:lnTo>
                    <a:pt x="49996" y="29721"/>
                  </a:lnTo>
                  <a:lnTo>
                    <a:pt x="49996" y="8639"/>
                  </a:lnTo>
                  <a:lnTo>
                    <a:pt x="41614" y="131"/>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57" name="Google Shape;557;p4"/>
            <p:cNvPicPr preferRelativeResize="0"/>
            <p:nvPr/>
          </p:nvPicPr>
          <p:blipFill rotWithShape="1">
            <a:blip r:embed="rId3">
              <a:alphaModFix/>
            </a:blip>
            <a:srcRect b="0" l="0" r="0" t="0"/>
            <a:stretch/>
          </p:blipFill>
          <p:spPr>
            <a:xfrm>
              <a:off x="5917692" y="0"/>
              <a:ext cx="14186407" cy="11303219"/>
            </a:xfrm>
            <a:prstGeom prst="rect">
              <a:avLst/>
            </a:prstGeom>
            <a:noFill/>
            <a:ln>
              <a:noFill/>
            </a:ln>
          </p:spPr>
        </p:pic>
        <p:pic>
          <p:nvPicPr>
            <p:cNvPr id="558" name="Google Shape;558;p4"/>
            <p:cNvPicPr preferRelativeResize="0"/>
            <p:nvPr/>
          </p:nvPicPr>
          <p:blipFill rotWithShape="1">
            <a:blip r:embed="rId4">
              <a:alphaModFix/>
            </a:blip>
            <a:srcRect b="0" l="0" r="0" t="0"/>
            <a:stretch/>
          </p:blipFill>
          <p:spPr>
            <a:xfrm>
              <a:off x="0" y="0"/>
              <a:ext cx="12307512" cy="11303218"/>
            </a:xfrm>
            <a:prstGeom prst="rect">
              <a:avLst/>
            </a:prstGeom>
            <a:noFill/>
            <a:ln>
              <a:noFill/>
            </a:ln>
          </p:spPr>
        </p:pic>
      </p:grpSp>
      <p:grpSp>
        <p:nvGrpSpPr>
          <p:cNvPr id="559" name="Google Shape;559;p4"/>
          <p:cNvGrpSpPr/>
          <p:nvPr/>
        </p:nvGrpSpPr>
        <p:grpSpPr>
          <a:xfrm>
            <a:off x="15425138" y="10108757"/>
            <a:ext cx="2535656" cy="1025610"/>
            <a:chOff x="8514588" y="9636007"/>
            <a:chExt cx="2535656" cy="1025610"/>
          </a:xfrm>
        </p:grpSpPr>
        <p:pic>
          <p:nvPicPr>
            <p:cNvPr id="560" name="Google Shape;560;p4"/>
            <p:cNvPicPr preferRelativeResize="0"/>
            <p:nvPr/>
          </p:nvPicPr>
          <p:blipFill rotWithShape="1">
            <a:blip r:embed="rId5">
              <a:alphaModFix/>
            </a:blip>
            <a:srcRect b="0" l="0" r="0" t="0"/>
            <a:stretch/>
          </p:blipFill>
          <p:spPr>
            <a:xfrm>
              <a:off x="8514588" y="9636007"/>
              <a:ext cx="917209" cy="1017989"/>
            </a:xfrm>
            <a:prstGeom prst="rect">
              <a:avLst/>
            </a:prstGeom>
            <a:noFill/>
            <a:ln>
              <a:noFill/>
            </a:ln>
          </p:spPr>
        </p:pic>
        <p:pic>
          <p:nvPicPr>
            <p:cNvPr id="561" name="Google Shape;561;p4"/>
            <p:cNvPicPr preferRelativeResize="0"/>
            <p:nvPr/>
          </p:nvPicPr>
          <p:blipFill rotWithShape="1">
            <a:blip r:embed="rId6">
              <a:alphaModFix/>
            </a:blip>
            <a:srcRect b="0" l="0" r="0" t="0"/>
            <a:stretch/>
          </p:blipFill>
          <p:spPr>
            <a:xfrm>
              <a:off x="9459468" y="10146535"/>
              <a:ext cx="1590776" cy="515082"/>
            </a:xfrm>
            <a:prstGeom prst="rect">
              <a:avLst/>
            </a:prstGeom>
            <a:noFill/>
            <a:ln>
              <a:noFill/>
            </a:ln>
          </p:spPr>
        </p:pic>
      </p:grpSp>
      <p:sp>
        <p:nvSpPr>
          <p:cNvPr id="562" name="Google Shape;562;p4"/>
          <p:cNvSpPr txBox="1"/>
          <p:nvPr/>
        </p:nvSpPr>
        <p:spPr>
          <a:xfrm>
            <a:off x="16726604" y="9792162"/>
            <a:ext cx="1903800" cy="659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s-ES" sz="2100">
                <a:solidFill>
                  <a:srgbClr val="FFFFFF"/>
                </a:solidFill>
                <a:latin typeface="Arial"/>
                <a:ea typeface="Arial"/>
                <a:cs typeface="Arial"/>
                <a:sym typeface="Arial"/>
              </a:rPr>
              <a:t>Municipio Pilar</a:t>
            </a:r>
            <a:endParaRPr sz="2100">
              <a:solidFill>
                <a:schemeClr val="dk1"/>
              </a:solidFill>
              <a:latin typeface="Arial"/>
              <a:ea typeface="Arial"/>
              <a:cs typeface="Arial"/>
              <a:sym typeface="Arial"/>
            </a:endParaRPr>
          </a:p>
        </p:txBody>
      </p:sp>
      <p:pic>
        <p:nvPicPr>
          <p:cNvPr id="563" name="Google Shape;563;p4"/>
          <p:cNvPicPr preferRelativeResize="0"/>
          <p:nvPr/>
        </p:nvPicPr>
        <p:blipFill rotWithShape="1">
          <a:blip r:embed="rId7">
            <a:alphaModFix/>
          </a:blip>
          <a:srcRect b="5138" l="0" r="0" t="52111"/>
          <a:stretch/>
        </p:blipFill>
        <p:spPr>
          <a:xfrm>
            <a:off x="5108000" y="2432800"/>
            <a:ext cx="10693625" cy="4759400"/>
          </a:xfrm>
          <a:prstGeom prst="rect">
            <a:avLst/>
          </a:prstGeom>
          <a:noFill/>
          <a:ln>
            <a:noFill/>
          </a:ln>
        </p:spPr>
      </p:pic>
      <p:sp>
        <p:nvSpPr>
          <p:cNvPr id="564" name="Google Shape;564;p4"/>
          <p:cNvSpPr txBox="1"/>
          <p:nvPr/>
        </p:nvSpPr>
        <p:spPr>
          <a:xfrm rot="711063">
            <a:off x="15006695" y="4267767"/>
            <a:ext cx="1059074" cy="326326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es-ES" sz="20000" u="none" cap="none" strike="noStrike">
                <a:solidFill>
                  <a:srgbClr val="000000"/>
                </a:solidFill>
                <a:latin typeface="Arial"/>
                <a:ea typeface="Arial"/>
                <a:cs typeface="Arial"/>
                <a:sym typeface="Arial"/>
              </a:rPr>
              <a:t>!</a:t>
            </a:r>
            <a:endParaRPr b="1" i="0" sz="20000" u="none" cap="none" strike="noStrike">
              <a:solidFill>
                <a:srgbClr val="000000"/>
              </a:solidFill>
              <a:latin typeface="Arial"/>
              <a:ea typeface="Arial"/>
              <a:cs typeface="Arial"/>
              <a:sym typeface="Arial"/>
            </a:endParaRPr>
          </a:p>
        </p:txBody>
      </p:sp>
      <p:pic>
        <p:nvPicPr>
          <p:cNvPr id="565" name="Google Shape;565;p4"/>
          <p:cNvPicPr preferRelativeResize="0"/>
          <p:nvPr/>
        </p:nvPicPr>
        <p:blipFill rotWithShape="1">
          <a:blip r:embed="rId8">
            <a:alphaModFix/>
          </a:blip>
          <a:srcRect b="8400" l="0" r="0" t="-8400"/>
          <a:stretch/>
        </p:blipFill>
        <p:spPr>
          <a:xfrm>
            <a:off x="16075175" y="5990138"/>
            <a:ext cx="2323183" cy="2143125"/>
          </a:xfrm>
          <a:prstGeom prst="rect">
            <a:avLst/>
          </a:prstGeom>
          <a:noFill/>
          <a:ln>
            <a:noFill/>
          </a:ln>
        </p:spPr>
      </p:pic>
      <p:pic>
        <p:nvPicPr>
          <p:cNvPr id="566" name="Google Shape;566;p4"/>
          <p:cNvPicPr preferRelativeResize="0"/>
          <p:nvPr/>
        </p:nvPicPr>
        <p:blipFill>
          <a:blip r:embed="rId9">
            <a:alphaModFix/>
          </a:blip>
          <a:stretch>
            <a:fillRect/>
          </a:stretch>
        </p:blipFill>
        <p:spPr>
          <a:xfrm>
            <a:off x="2692338" y="1493188"/>
            <a:ext cx="2143125" cy="21431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0" name="Shape 570"/>
        <p:cNvGrpSpPr/>
        <p:nvPr/>
      </p:nvGrpSpPr>
      <p:grpSpPr>
        <a:xfrm>
          <a:off x="0" y="0"/>
          <a:ext cx="0" cy="0"/>
          <a:chOff x="0" y="0"/>
          <a:chExt cx="0" cy="0"/>
        </a:xfrm>
      </p:grpSpPr>
      <p:sp>
        <p:nvSpPr>
          <p:cNvPr id="571" name="Google Shape;571;g2d3d88bbfbc_0_17"/>
          <p:cNvSpPr/>
          <p:nvPr/>
        </p:nvSpPr>
        <p:spPr>
          <a:xfrm>
            <a:off x="11522964" y="6191725"/>
            <a:ext cx="50800" cy="38100"/>
          </a:xfrm>
          <a:custGeom>
            <a:rect b="b" l="l" r="r" t="t"/>
            <a:pathLst>
              <a:path extrusionOk="0" h="38100" w="50800">
                <a:moveTo>
                  <a:pt x="41871" y="129"/>
                </a:moveTo>
                <a:lnTo>
                  <a:pt x="7836" y="129"/>
                </a:lnTo>
                <a:lnTo>
                  <a:pt x="-291" y="8637"/>
                </a:lnTo>
                <a:lnTo>
                  <a:pt x="-291" y="29719"/>
                </a:lnTo>
                <a:lnTo>
                  <a:pt x="7836" y="38228"/>
                </a:lnTo>
                <a:lnTo>
                  <a:pt x="41871" y="38228"/>
                </a:lnTo>
                <a:lnTo>
                  <a:pt x="49999" y="29719"/>
                </a:lnTo>
                <a:lnTo>
                  <a:pt x="49999" y="8637"/>
                </a:lnTo>
                <a:lnTo>
                  <a:pt x="41871" y="12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72" name="Google Shape;572;g2d3d88bbfbc_0_17"/>
          <p:cNvGrpSpPr/>
          <p:nvPr/>
        </p:nvGrpSpPr>
        <p:grpSpPr>
          <a:xfrm>
            <a:off x="0" y="0"/>
            <a:ext cx="20104100" cy="11303219"/>
            <a:chOff x="0" y="0"/>
            <a:chExt cx="20104100" cy="11303219"/>
          </a:xfrm>
        </p:grpSpPr>
        <p:sp>
          <p:nvSpPr>
            <p:cNvPr id="573" name="Google Shape;573;g2d3d88bbfbc_0_17"/>
            <p:cNvSpPr/>
            <p:nvPr/>
          </p:nvSpPr>
          <p:spPr>
            <a:xfrm>
              <a:off x="11649455" y="6115525"/>
              <a:ext cx="50800" cy="38100"/>
            </a:xfrm>
            <a:custGeom>
              <a:rect b="b" l="l" r="r" t="t"/>
              <a:pathLst>
                <a:path extrusionOk="0" h="38100" w="50800">
                  <a:moveTo>
                    <a:pt x="41614" y="131"/>
                  </a:moveTo>
                  <a:lnTo>
                    <a:pt x="8214" y="131"/>
                  </a:lnTo>
                  <a:lnTo>
                    <a:pt x="-294" y="8639"/>
                  </a:lnTo>
                  <a:lnTo>
                    <a:pt x="-294" y="29721"/>
                  </a:lnTo>
                  <a:lnTo>
                    <a:pt x="8214" y="38230"/>
                  </a:lnTo>
                  <a:lnTo>
                    <a:pt x="41614" y="38230"/>
                  </a:lnTo>
                  <a:lnTo>
                    <a:pt x="49996" y="29721"/>
                  </a:lnTo>
                  <a:lnTo>
                    <a:pt x="49996" y="8639"/>
                  </a:lnTo>
                  <a:lnTo>
                    <a:pt x="41614" y="131"/>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74" name="Google Shape;574;g2d3d88bbfbc_0_17"/>
            <p:cNvPicPr preferRelativeResize="0"/>
            <p:nvPr/>
          </p:nvPicPr>
          <p:blipFill rotWithShape="1">
            <a:blip r:embed="rId3">
              <a:alphaModFix/>
            </a:blip>
            <a:srcRect b="0" l="0" r="0" t="0"/>
            <a:stretch/>
          </p:blipFill>
          <p:spPr>
            <a:xfrm>
              <a:off x="5917692" y="0"/>
              <a:ext cx="14186408" cy="11303219"/>
            </a:xfrm>
            <a:prstGeom prst="rect">
              <a:avLst/>
            </a:prstGeom>
            <a:noFill/>
            <a:ln>
              <a:noFill/>
            </a:ln>
          </p:spPr>
        </p:pic>
        <p:pic>
          <p:nvPicPr>
            <p:cNvPr id="575" name="Google Shape;575;g2d3d88bbfbc_0_17"/>
            <p:cNvPicPr preferRelativeResize="0"/>
            <p:nvPr/>
          </p:nvPicPr>
          <p:blipFill rotWithShape="1">
            <a:blip r:embed="rId4">
              <a:alphaModFix/>
            </a:blip>
            <a:srcRect b="0" l="0" r="0" t="0"/>
            <a:stretch/>
          </p:blipFill>
          <p:spPr>
            <a:xfrm>
              <a:off x="0" y="0"/>
              <a:ext cx="12307512" cy="11303217"/>
            </a:xfrm>
            <a:prstGeom prst="rect">
              <a:avLst/>
            </a:prstGeom>
            <a:noFill/>
            <a:ln>
              <a:noFill/>
            </a:ln>
          </p:spPr>
        </p:pic>
      </p:grpSp>
      <p:grpSp>
        <p:nvGrpSpPr>
          <p:cNvPr id="576" name="Google Shape;576;g2d3d88bbfbc_0_17"/>
          <p:cNvGrpSpPr/>
          <p:nvPr/>
        </p:nvGrpSpPr>
        <p:grpSpPr>
          <a:xfrm>
            <a:off x="15425138" y="9792157"/>
            <a:ext cx="2535656" cy="1025610"/>
            <a:chOff x="8514588" y="9636007"/>
            <a:chExt cx="2535656" cy="1025610"/>
          </a:xfrm>
        </p:grpSpPr>
        <p:pic>
          <p:nvPicPr>
            <p:cNvPr id="577" name="Google Shape;577;g2d3d88bbfbc_0_17"/>
            <p:cNvPicPr preferRelativeResize="0"/>
            <p:nvPr/>
          </p:nvPicPr>
          <p:blipFill rotWithShape="1">
            <a:blip r:embed="rId5">
              <a:alphaModFix/>
            </a:blip>
            <a:srcRect b="0" l="0" r="0" t="0"/>
            <a:stretch/>
          </p:blipFill>
          <p:spPr>
            <a:xfrm>
              <a:off x="8514588" y="9636007"/>
              <a:ext cx="917209" cy="1017989"/>
            </a:xfrm>
            <a:prstGeom prst="rect">
              <a:avLst/>
            </a:prstGeom>
            <a:noFill/>
            <a:ln>
              <a:noFill/>
            </a:ln>
          </p:spPr>
        </p:pic>
        <p:pic>
          <p:nvPicPr>
            <p:cNvPr id="578" name="Google Shape;578;g2d3d88bbfbc_0_17"/>
            <p:cNvPicPr preferRelativeResize="0"/>
            <p:nvPr/>
          </p:nvPicPr>
          <p:blipFill rotWithShape="1">
            <a:blip r:embed="rId6">
              <a:alphaModFix/>
            </a:blip>
            <a:srcRect b="0" l="0" r="0" t="0"/>
            <a:stretch/>
          </p:blipFill>
          <p:spPr>
            <a:xfrm>
              <a:off x="9459468" y="10146535"/>
              <a:ext cx="1590776" cy="515082"/>
            </a:xfrm>
            <a:prstGeom prst="rect">
              <a:avLst/>
            </a:prstGeom>
            <a:noFill/>
            <a:ln>
              <a:noFill/>
            </a:ln>
          </p:spPr>
        </p:pic>
      </p:grpSp>
      <p:sp>
        <p:nvSpPr>
          <p:cNvPr id="579" name="Google Shape;579;g2d3d88bbfbc_0_17"/>
          <p:cNvSpPr txBox="1"/>
          <p:nvPr/>
        </p:nvSpPr>
        <p:spPr>
          <a:xfrm>
            <a:off x="16726604" y="9792162"/>
            <a:ext cx="1903800" cy="659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s-ES" sz="2100">
                <a:solidFill>
                  <a:srgbClr val="FFFFFF"/>
                </a:solidFill>
                <a:latin typeface="Arial"/>
                <a:ea typeface="Arial"/>
                <a:cs typeface="Arial"/>
                <a:sym typeface="Arial"/>
              </a:rPr>
              <a:t>Municipio Pilar</a:t>
            </a:r>
            <a:endParaRPr sz="2100">
              <a:solidFill>
                <a:schemeClr val="dk1"/>
              </a:solidFill>
              <a:latin typeface="Arial"/>
              <a:ea typeface="Arial"/>
              <a:cs typeface="Arial"/>
              <a:sym typeface="Arial"/>
            </a:endParaRPr>
          </a:p>
        </p:txBody>
      </p:sp>
      <p:pic>
        <p:nvPicPr>
          <p:cNvPr id="580" name="Google Shape;580;g2d3d88bbfbc_0_17"/>
          <p:cNvPicPr preferRelativeResize="0"/>
          <p:nvPr/>
        </p:nvPicPr>
        <p:blipFill>
          <a:blip r:embed="rId7">
            <a:alphaModFix/>
          </a:blip>
          <a:stretch>
            <a:fillRect/>
          </a:stretch>
        </p:blipFill>
        <p:spPr>
          <a:xfrm>
            <a:off x="3019875" y="1076275"/>
            <a:ext cx="14064350" cy="8046375"/>
          </a:xfrm>
          <a:prstGeom prst="rect">
            <a:avLst/>
          </a:prstGeom>
          <a:noFill/>
          <a:ln>
            <a:noFill/>
          </a:ln>
        </p:spPr>
      </p:pic>
      <p:sp>
        <p:nvSpPr>
          <p:cNvPr id="581" name="Google Shape;581;g2d3d88bbfbc_0_17"/>
          <p:cNvSpPr txBox="1"/>
          <p:nvPr/>
        </p:nvSpPr>
        <p:spPr>
          <a:xfrm>
            <a:off x="0" y="10108713"/>
            <a:ext cx="5928000" cy="102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2100">
                <a:solidFill>
                  <a:schemeClr val="lt1"/>
                </a:solidFill>
                <a:latin typeface="Verdana"/>
                <a:ea typeface="Verdana"/>
                <a:cs typeface="Verdana"/>
                <a:sym typeface="Verdana"/>
              </a:rPr>
              <a:t>SERVICIO DE LABORATORIO - HCP</a:t>
            </a:r>
            <a:endParaRPr sz="2100">
              <a:solidFill>
                <a:schemeClr val="lt1"/>
              </a:solidFill>
              <a:latin typeface="Verdana"/>
              <a:ea typeface="Verdana"/>
              <a:cs typeface="Verdana"/>
              <a:sym typeface="Verdana"/>
            </a:endParaRPr>
          </a:p>
          <a:p>
            <a:pPr indent="0" lvl="0" marL="0" rtl="0" algn="ctr">
              <a:spcBef>
                <a:spcPts val="0"/>
              </a:spcBef>
              <a:spcAft>
                <a:spcPts val="0"/>
              </a:spcAft>
              <a:buNone/>
            </a:pPr>
            <a:r>
              <a:rPr lang="es-ES" sz="2100">
                <a:solidFill>
                  <a:schemeClr val="lt1"/>
                </a:solidFill>
                <a:latin typeface="Verdana"/>
                <a:ea typeface="Verdana"/>
                <a:cs typeface="Verdana"/>
                <a:sym typeface="Verdana"/>
              </a:rPr>
              <a:t>labhospitalcentralpilar@gmail.com</a:t>
            </a:r>
            <a:endParaRPr sz="2100">
              <a:solidFill>
                <a:schemeClr val="lt1"/>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grpSp>
        <p:nvGrpSpPr>
          <p:cNvPr id="93" name="Google Shape;93;g2d3fd51565f_0_54"/>
          <p:cNvGrpSpPr/>
          <p:nvPr/>
        </p:nvGrpSpPr>
        <p:grpSpPr>
          <a:xfrm>
            <a:off x="0" y="0"/>
            <a:ext cx="20104098" cy="1817845"/>
            <a:chOff x="0" y="0"/>
            <a:chExt cx="20104098" cy="1817845"/>
          </a:xfrm>
        </p:grpSpPr>
        <p:pic>
          <p:nvPicPr>
            <p:cNvPr id="94" name="Google Shape;94;g2d3fd51565f_0_54"/>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95" name="Google Shape;95;g2d3fd51565f_0_54"/>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96" name="Google Shape;96;g2d3fd51565f_0_54"/>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97" name="Google Shape;97;g2d3fd51565f_0_54"/>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98" name="Google Shape;98;g2d3fd51565f_0_54"/>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99" name="Google Shape;99;g2d3fd51565f_0_54"/>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pic>
        <p:nvPicPr>
          <p:cNvPr id="100" name="Google Shape;100;g2d3fd51565f_0_54"/>
          <p:cNvPicPr preferRelativeResize="0"/>
          <p:nvPr/>
        </p:nvPicPr>
        <p:blipFill>
          <a:blip r:embed="rId6">
            <a:alphaModFix/>
          </a:blip>
          <a:stretch>
            <a:fillRect/>
          </a:stretch>
        </p:blipFill>
        <p:spPr>
          <a:xfrm>
            <a:off x="1981725" y="2961775"/>
            <a:ext cx="13991676" cy="6013950"/>
          </a:xfrm>
          <a:prstGeom prst="rect">
            <a:avLst/>
          </a:prstGeom>
          <a:noFill/>
          <a:ln>
            <a:noFill/>
          </a:ln>
        </p:spPr>
      </p:pic>
      <p:sp>
        <p:nvSpPr>
          <p:cNvPr id="101" name="Google Shape;101;g2d3fd51565f_0_54"/>
          <p:cNvSpPr txBox="1"/>
          <p:nvPr/>
        </p:nvSpPr>
        <p:spPr>
          <a:xfrm>
            <a:off x="718075" y="2086250"/>
            <a:ext cx="16806000" cy="140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ES" sz="3500">
                <a:solidFill>
                  <a:srgbClr val="0B5394"/>
                </a:solidFill>
                <a:highlight>
                  <a:schemeClr val="lt1"/>
                </a:highlight>
                <a:latin typeface="Verdana"/>
                <a:ea typeface="Verdana"/>
                <a:cs typeface="Verdana"/>
                <a:sym typeface="Verdana"/>
              </a:rPr>
              <a:t>ESTRATIFICACIÓN Y CLASIFICACIÓN DEL RIESGO de la ERC</a:t>
            </a:r>
            <a:endParaRPr b="1" sz="3500">
              <a:solidFill>
                <a:srgbClr val="0B5394"/>
              </a:solidFill>
              <a:highlight>
                <a:schemeClr val="lt1"/>
              </a:highlight>
              <a:latin typeface="Verdana"/>
              <a:ea typeface="Verdana"/>
              <a:cs typeface="Verdana"/>
              <a:sym typeface="Verdana"/>
            </a:endParaRPr>
          </a:p>
        </p:txBody>
      </p:sp>
      <p:sp>
        <p:nvSpPr>
          <p:cNvPr id="102" name="Google Shape;102;g2d3fd51565f_0_54"/>
          <p:cNvSpPr txBox="1"/>
          <p:nvPr/>
        </p:nvSpPr>
        <p:spPr>
          <a:xfrm>
            <a:off x="13017950" y="6725623"/>
            <a:ext cx="6819600" cy="16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lt1"/>
              </a:solidFill>
              <a:highlight>
                <a:srgbClr val="45818E"/>
              </a:highlight>
              <a:latin typeface="Calibri"/>
              <a:ea typeface="Calibri"/>
              <a:cs typeface="Calibri"/>
              <a:sym typeface="Calibri"/>
            </a:endParaRPr>
          </a:p>
          <a:p>
            <a:pPr indent="0" lvl="0" marL="0" rtl="0" algn="l">
              <a:spcBef>
                <a:spcPts val="0"/>
              </a:spcBef>
              <a:spcAft>
                <a:spcPts val="0"/>
              </a:spcAft>
              <a:buNone/>
            </a:pPr>
            <a:r>
              <a:t/>
            </a:r>
            <a:endParaRPr sz="3200">
              <a:solidFill>
                <a:schemeClr val="dk1"/>
              </a:solidFill>
              <a:highlight>
                <a:srgbClr val="76A5AF"/>
              </a:highlight>
              <a:latin typeface="Calibri"/>
              <a:ea typeface="Calibri"/>
              <a:cs typeface="Calibri"/>
              <a:sym typeface="Calibri"/>
            </a:endParaRPr>
          </a:p>
          <a:p>
            <a:pPr indent="0" lvl="0" marL="0" rtl="0" algn="l">
              <a:spcBef>
                <a:spcPts val="0"/>
              </a:spcBef>
              <a:spcAft>
                <a:spcPts val="0"/>
              </a:spcAft>
              <a:buNone/>
            </a:pPr>
            <a:r>
              <a:t/>
            </a:r>
            <a:endParaRPr sz="3200">
              <a:solidFill>
                <a:schemeClr val="dk1"/>
              </a:solidFill>
              <a:highlight>
                <a:srgbClr val="FFE599"/>
              </a:highlight>
              <a:latin typeface="Calibri"/>
              <a:ea typeface="Calibri"/>
              <a:cs typeface="Calibri"/>
              <a:sym typeface="Calibri"/>
            </a:endParaRPr>
          </a:p>
          <a:p>
            <a:pPr indent="0" lvl="0" marL="0" rtl="0" algn="l">
              <a:spcBef>
                <a:spcPts val="0"/>
              </a:spcBef>
              <a:spcAft>
                <a:spcPts val="0"/>
              </a:spcAft>
              <a:buNone/>
            </a:pPr>
            <a:r>
              <a:t/>
            </a:r>
            <a:endParaRPr sz="3200">
              <a:solidFill>
                <a:schemeClr val="dk1"/>
              </a:solidFill>
              <a:highlight>
                <a:srgbClr val="FFE599"/>
              </a:highlight>
              <a:latin typeface="Calibri"/>
              <a:ea typeface="Calibri"/>
              <a:cs typeface="Calibri"/>
              <a:sym typeface="Calibri"/>
            </a:endParaRPr>
          </a:p>
          <a:p>
            <a:pPr indent="0" lvl="0" marL="0" rtl="0" algn="l">
              <a:spcBef>
                <a:spcPts val="0"/>
              </a:spcBef>
              <a:spcAft>
                <a:spcPts val="0"/>
              </a:spcAft>
              <a:buNone/>
            </a:pPr>
            <a:r>
              <a:t/>
            </a:r>
            <a:endParaRPr sz="3200">
              <a:solidFill>
                <a:schemeClr val="dk1"/>
              </a:solidFill>
              <a:highlight>
                <a:srgbClr val="FF9900"/>
              </a:highlight>
              <a:latin typeface="Calibri"/>
              <a:ea typeface="Calibri"/>
              <a:cs typeface="Calibri"/>
              <a:sym typeface="Calibri"/>
            </a:endParaRPr>
          </a:p>
          <a:p>
            <a:pPr indent="0" lvl="0" marL="0" rtl="0" algn="l">
              <a:spcBef>
                <a:spcPts val="0"/>
              </a:spcBef>
              <a:spcAft>
                <a:spcPts val="0"/>
              </a:spcAft>
              <a:buNone/>
            </a:pPr>
            <a:r>
              <a:t/>
            </a:r>
            <a:endParaRPr sz="3200">
              <a:solidFill>
                <a:schemeClr val="dk1"/>
              </a:solidFill>
              <a:highlight>
                <a:srgbClr val="FF9900"/>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03" name="Google Shape;103;g2d3fd51565f_0_54"/>
          <p:cNvPicPr preferRelativeResize="0"/>
          <p:nvPr/>
        </p:nvPicPr>
        <p:blipFill>
          <a:blip r:embed="rId7">
            <a:alphaModFix/>
          </a:blip>
          <a:stretch>
            <a:fillRect/>
          </a:stretch>
        </p:blipFill>
        <p:spPr>
          <a:xfrm>
            <a:off x="17680500" y="0"/>
            <a:ext cx="2423599" cy="1817700"/>
          </a:xfrm>
          <a:prstGeom prst="rect">
            <a:avLst/>
          </a:prstGeom>
          <a:noFill/>
          <a:ln>
            <a:noFill/>
          </a:ln>
        </p:spPr>
      </p:pic>
      <p:sp>
        <p:nvSpPr>
          <p:cNvPr id="104" name="Google Shape;104;g2d3fd51565f_0_54"/>
          <p:cNvSpPr txBox="1"/>
          <p:nvPr/>
        </p:nvSpPr>
        <p:spPr>
          <a:xfrm>
            <a:off x="6525925" y="9259325"/>
            <a:ext cx="55521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200">
                <a:solidFill>
                  <a:schemeClr val="lt1"/>
                </a:solidFill>
                <a:highlight>
                  <a:srgbClr val="45818E"/>
                </a:highlight>
                <a:latin typeface="Calibri"/>
                <a:ea typeface="Calibri"/>
                <a:cs typeface="Calibri"/>
                <a:sym typeface="Calibri"/>
              </a:rPr>
              <a:t>BAJO RIESGO (SIN OTROS MARCADORES De ENFERMEDAD RENAL)</a:t>
            </a:r>
            <a:endParaRPr/>
          </a:p>
        </p:txBody>
      </p:sp>
      <p:sp>
        <p:nvSpPr>
          <p:cNvPr id="105" name="Google Shape;105;g2d3fd51565f_0_54"/>
          <p:cNvSpPr txBox="1"/>
          <p:nvPr/>
        </p:nvSpPr>
        <p:spPr>
          <a:xfrm>
            <a:off x="13441575" y="9505625"/>
            <a:ext cx="47184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200">
                <a:solidFill>
                  <a:schemeClr val="dk1"/>
                </a:solidFill>
                <a:highlight>
                  <a:srgbClr val="FFE599"/>
                </a:highlight>
                <a:latin typeface="Calibri"/>
                <a:ea typeface="Calibri"/>
                <a:cs typeface="Calibri"/>
                <a:sym typeface="Calibri"/>
              </a:rPr>
              <a:t>RIESGO MODERADAMENTE AUMENTADO</a:t>
            </a:r>
            <a:endParaRPr>
              <a:highlight>
                <a:srgbClr val="FFE599"/>
              </a:highlight>
            </a:endParaRPr>
          </a:p>
        </p:txBody>
      </p:sp>
      <p:sp>
        <p:nvSpPr>
          <p:cNvPr id="106" name="Google Shape;106;g2d3fd51565f_0_54"/>
          <p:cNvSpPr txBox="1"/>
          <p:nvPr/>
        </p:nvSpPr>
        <p:spPr>
          <a:xfrm>
            <a:off x="14524075" y="6383938"/>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200">
                <a:solidFill>
                  <a:schemeClr val="dk1"/>
                </a:solidFill>
                <a:highlight>
                  <a:srgbClr val="FF9900"/>
                </a:highlight>
                <a:latin typeface="Calibri"/>
                <a:ea typeface="Calibri"/>
                <a:cs typeface="Calibri"/>
                <a:sym typeface="Calibri"/>
              </a:rPr>
              <a:t>ALTO RIESGO</a:t>
            </a:r>
            <a:endParaRPr/>
          </a:p>
        </p:txBody>
      </p:sp>
      <p:sp>
        <p:nvSpPr>
          <p:cNvPr id="107" name="Google Shape;107;g2d3fd51565f_0_54"/>
          <p:cNvSpPr txBox="1"/>
          <p:nvPr/>
        </p:nvSpPr>
        <p:spPr>
          <a:xfrm>
            <a:off x="12488300" y="8156025"/>
            <a:ext cx="3485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200">
                <a:solidFill>
                  <a:schemeClr val="lt1"/>
                </a:solidFill>
                <a:highlight>
                  <a:srgbClr val="CC0000"/>
                </a:highlight>
                <a:latin typeface="Calibri"/>
                <a:ea typeface="Calibri"/>
                <a:cs typeface="Calibri"/>
                <a:sym typeface="Calibri"/>
              </a:rPr>
              <a:t>RIESGO MUY ALTO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grpSp>
        <p:nvGrpSpPr>
          <p:cNvPr id="112" name="Google Shape;112;g2d3a3f951bd_0_0"/>
          <p:cNvGrpSpPr/>
          <p:nvPr/>
        </p:nvGrpSpPr>
        <p:grpSpPr>
          <a:xfrm>
            <a:off x="0" y="0"/>
            <a:ext cx="20104098" cy="1817845"/>
            <a:chOff x="0" y="0"/>
            <a:chExt cx="20104098" cy="1817845"/>
          </a:xfrm>
        </p:grpSpPr>
        <p:pic>
          <p:nvPicPr>
            <p:cNvPr id="113" name="Google Shape;113;g2d3a3f951bd_0_0"/>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114" name="Google Shape;114;g2d3a3f951bd_0_0"/>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115" name="Google Shape;115;g2d3a3f951bd_0_0"/>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116" name="Google Shape;116;g2d3a3f951bd_0_0"/>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117" name="Google Shape;117;g2d3a3f951bd_0_0"/>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118" name="Google Shape;118;g2d3a3f951bd_0_0"/>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sp>
        <p:nvSpPr>
          <p:cNvPr id="119" name="Google Shape;119;g2d3a3f951bd_0_0"/>
          <p:cNvSpPr txBox="1"/>
          <p:nvPr/>
        </p:nvSpPr>
        <p:spPr>
          <a:xfrm>
            <a:off x="157450" y="2113225"/>
            <a:ext cx="19789200" cy="8927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ES" sz="3300">
                <a:solidFill>
                  <a:srgbClr val="CC0000"/>
                </a:solidFill>
                <a:highlight>
                  <a:schemeClr val="lt1"/>
                </a:highlight>
              </a:rPr>
              <a:t>La epidemiología argentina, según la </a:t>
            </a:r>
            <a:r>
              <a:rPr lang="es-ES" sz="3300">
                <a:solidFill>
                  <a:srgbClr val="CC0000"/>
                </a:solidFill>
                <a:highlight>
                  <a:schemeClr val="lt1"/>
                </a:highlight>
              </a:rPr>
              <a:t>Segunda Encuesta Nacional de Nutrición y Salud del 2020, muestra que, en población adulta, la </a:t>
            </a:r>
            <a:r>
              <a:rPr b="1" lang="es-ES" sz="3500" u="sng">
                <a:solidFill>
                  <a:srgbClr val="CC0000"/>
                </a:solidFill>
                <a:highlight>
                  <a:schemeClr val="lt1"/>
                </a:highlight>
              </a:rPr>
              <a:t>prevalencia de ERC alcanza al 12,7%</a:t>
            </a:r>
            <a:endParaRPr b="1" sz="3500" u="sng">
              <a:solidFill>
                <a:srgbClr val="CC0000"/>
              </a:solidFill>
              <a:highlight>
                <a:schemeClr val="lt1"/>
              </a:highlight>
            </a:endParaRPr>
          </a:p>
          <a:p>
            <a:pPr indent="0" lvl="0" marL="0" rtl="0" algn="just">
              <a:spcBef>
                <a:spcPts val="0"/>
              </a:spcBef>
              <a:spcAft>
                <a:spcPts val="0"/>
              </a:spcAft>
              <a:buNone/>
            </a:pPr>
            <a:r>
              <a:t/>
            </a:r>
            <a:endParaRPr b="1" sz="3500" u="sng">
              <a:solidFill>
                <a:srgbClr val="CC0000"/>
              </a:solidFill>
              <a:highlight>
                <a:schemeClr val="lt1"/>
              </a:highlight>
            </a:endParaRPr>
          </a:p>
          <a:p>
            <a:pPr indent="0" lvl="0" marL="0" rtl="0" algn="l">
              <a:spcBef>
                <a:spcPts val="0"/>
              </a:spcBef>
              <a:spcAft>
                <a:spcPts val="0"/>
              </a:spcAft>
              <a:buClr>
                <a:schemeClr val="dk1"/>
              </a:buClr>
              <a:buSzPts val="1100"/>
              <a:buFont typeface="Arial"/>
              <a:buNone/>
            </a:pPr>
            <a:r>
              <a:rPr b="1" lang="es-ES" sz="3300">
                <a:solidFill>
                  <a:srgbClr val="CC0000"/>
                </a:solidFill>
              </a:rPr>
              <a:t>    </a:t>
            </a:r>
            <a:r>
              <a:rPr b="1" lang="es-ES" sz="3500">
                <a:solidFill>
                  <a:srgbClr val="CC0000"/>
                </a:solidFill>
              </a:rPr>
              <a:t>es decir que </a:t>
            </a:r>
            <a:r>
              <a:rPr b="1" lang="es-ES" sz="3500">
                <a:solidFill>
                  <a:srgbClr val="CC0000"/>
                </a:solidFill>
              </a:rPr>
              <a:t>1 de cada 8 personas podría tener ERC </a:t>
            </a:r>
            <a:endParaRPr b="1" sz="3500">
              <a:solidFill>
                <a:srgbClr val="CC0000"/>
              </a:solidFill>
            </a:endParaRPr>
          </a:p>
          <a:p>
            <a:pPr indent="0" lvl="0" marL="0" rtl="0" algn="l">
              <a:spcBef>
                <a:spcPts val="0"/>
              </a:spcBef>
              <a:spcAft>
                <a:spcPts val="0"/>
              </a:spcAft>
              <a:buClr>
                <a:schemeClr val="dk1"/>
              </a:buClr>
              <a:buSzPts val="1100"/>
              <a:buFont typeface="Arial"/>
              <a:buNone/>
            </a:pPr>
            <a:r>
              <a:rPr lang="es-ES" sz="3500">
                <a:solidFill>
                  <a:srgbClr val="CC0000"/>
                </a:solidFill>
              </a:rPr>
              <a:t>                               (hoy subdiagnosticada)</a:t>
            </a:r>
            <a:endParaRPr sz="3500">
              <a:solidFill>
                <a:srgbClr val="CC0000"/>
              </a:solidFill>
            </a:endParaRPr>
          </a:p>
          <a:p>
            <a:pPr indent="0" lvl="0" marL="0" rtl="0" algn="l">
              <a:spcBef>
                <a:spcPts val="0"/>
              </a:spcBef>
              <a:spcAft>
                <a:spcPts val="0"/>
              </a:spcAft>
              <a:buNone/>
            </a:pPr>
            <a:r>
              <a:t/>
            </a:r>
            <a:endParaRPr b="1" sz="3500" u="sng">
              <a:solidFill>
                <a:schemeClr val="lt1"/>
              </a:solidFill>
              <a:highlight>
                <a:srgbClr val="FF0000"/>
              </a:highlight>
            </a:endParaRPr>
          </a:p>
          <a:p>
            <a:pPr indent="0" lvl="0" marL="0" rtl="0" algn="l">
              <a:spcBef>
                <a:spcPts val="0"/>
              </a:spcBef>
              <a:spcAft>
                <a:spcPts val="0"/>
              </a:spcAft>
              <a:buNone/>
            </a:pPr>
            <a:r>
              <a:t/>
            </a:r>
            <a:endParaRPr b="1" sz="3500" u="sng">
              <a:solidFill>
                <a:schemeClr val="lt1"/>
              </a:solidFill>
              <a:highlight>
                <a:srgbClr val="FF0000"/>
              </a:highlight>
            </a:endParaRPr>
          </a:p>
          <a:p>
            <a:pPr indent="0" lvl="0" marL="0" rtl="0" algn="l">
              <a:spcBef>
                <a:spcPts val="0"/>
              </a:spcBef>
              <a:spcAft>
                <a:spcPts val="0"/>
              </a:spcAft>
              <a:buNone/>
            </a:pPr>
            <a:r>
              <a:rPr lang="es-ES" sz="3300">
                <a:solidFill>
                  <a:schemeClr val="lt1"/>
                </a:solidFill>
                <a:highlight>
                  <a:srgbClr val="FF0000"/>
                </a:highlight>
              </a:rPr>
              <a:t>Este porcentaje incluyó:</a:t>
            </a:r>
            <a:endParaRPr sz="3300">
              <a:solidFill>
                <a:schemeClr val="lt1"/>
              </a:solidFill>
              <a:highlight>
                <a:srgbClr val="FF0000"/>
              </a:highlight>
            </a:endParaRPr>
          </a:p>
          <a:p>
            <a:pPr indent="0" lvl="0" marL="0" rtl="0" algn="l">
              <a:spcBef>
                <a:spcPts val="0"/>
              </a:spcBef>
              <a:spcAft>
                <a:spcPts val="0"/>
              </a:spcAft>
              <a:buNone/>
            </a:pPr>
            <a:r>
              <a:t/>
            </a:r>
            <a:endParaRPr sz="3300">
              <a:solidFill>
                <a:schemeClr val="lt1"/>
              </a:solidFill>
              <a:highlight>
                <a:srgbClr val="FF0000"/>
              </a:highlight>
            </a:endParaRPr>
          </a:p>
          <a:p>
            <a:pPr indent="0" lvl="0" marL="0" rtl="0" algn="l">
              <a:spcBef>
                <a:spcPts val="0"/>
              </a:spcBef>
              <a:spcAft>
                <a:spcPts val="0"/>
              </a:spcAft>
              <a:buNone/>
            </a:pPr>
            <a:r>
              <a:rPr lang="es-ES" sz="3300">
                <a:solidFill>
                  <a:schemeClr val="lt1"/>
                </a:solidFill>
                <a:highlight>
                  <a:srgbClr val="FF0000"/>
                </a:highlight>
              </a:rPr>
              <a:t>a) un </a:t>
            </a:r>
            <a:r>
              <a:rPr b="1" lang="es-ES" sz="3300">
                <a:solidFill>
                  <a:schemeClr val="lt1"/>
                </a:solidFill>
                <a:highlight>
                  <a:srgbClr val="FF0000"/>
                </a:highlight>
              </a:rPr>
              <a:t>3,3 %</a:t>
            </a:r>
            <a:r>
              <a:rPr lang="es-ES" sz="3300">
                <a:solidFill>
                  <a:schemeClr val="lt1"/>
                </a:solidFill>
                <a:highlight>
                  <a:srgbClr val="FF0000"/>
                </a:highlight>
              </a:rPr>
              <a:t> p</a:t>
            </a:r>
            <a:r>
              <a:rPr b="1" lang="es-ES" sz="3300">
                <a:solidFill>
                  <a:schemeClr val="lt1"/>
                </a:solidFill>
                <a:highlight>
                  <a:srgbClr val="FF0000"/>
                </a:highlight>
              </a:rPr>
              <a:t>acientes con ERC estadios 1-2 </a:t>
            </a:r>
            <a:endParaRPr b="1" sz="3300">
              <a:solidFill>
                <a:schemeClr val="lt1"/>
              </a:solidFill>
              <a:highlight>
                <a:srgbClr val="FF0000"/>
              </a:highlight>
            </a:endParaRPr>
          </a:p>
          <a:p>
            <a:pPr indent="0" lvl="0" marL="0" rtl="0" algn="l">
              <a:spcBef>
                <a:spcPts val="0"/>
              </a:spcBef>
              <a:spcAft>
                <a:spcPts val="0"/>
              </a:spcAft>
              <a:buNone/>
            </a:pPr>
            <a:r>
              <a:t/>
            </a:r>
            <a:endParaRPr b="1" sz="3300">
              <a:solidFill>
                <a:schemeClr val="lt1"/>
              </a:solidFill>
              <a:highlight>
                <a:srgbClr val="FF0000"/>
              </a:highlight>
            </a:endParaRPr>
          </a:p>
          <a:p>
            <a:pPr indent="0" lvl="0" marL="0" rtl="0" algn="l">
              <a:spcBef>
                <a:spcPts val="0"/>
              </a:spcBef>
              <a:spcAft>
                <a:spcPts val="0"/>
              </a:spcAft>
              <a:buNone/>
            </a:pPr>
            <a:r>
              <a:rPr lang="es-ES" sz="3300">
                <a:solidFill>
                  <a:schemeClr val="lt1"/>
                </a:solidFill>
                <a:highlight>
                  <a:srgbClr val="FF0000"/>
                </a:highlight>
              </a:rPr>
              <a:t>b) un </a:t>
            </a:r>
            <a:r>
              <a:rPr b="1" lang="es-ES" sz="3300">
                <a:solidFill>
                  <a:schemeClr val="lt1"/>
                </a:solidFill>
                <a:highlight>
                  <a:srgbClr val="FF0000"/>
                </a:highlight>
              </a:rPr>
              <a:t>9,4 % de pacientes con ERC en estadios 3-5</a:t>
            </a:r>
            <a:r>
              <a:rPr lang="es-ES" sz="3300">
                <a:solidFill>
                  <a:schemeClr val="lt1"/>
                </a:solidFill>
                <a:highlight>
                  <a:srgbClr val="FF0000"/>
                </a:highlight>
              </a:rPr>
              <a:t>, o sea, con una TFGe &lt; 60 ml/min/1,73 m</a:t>
            </a:r>
            <a:r>
              <a:rPr baseline="30000" lang="es-ES" sz="3300">
                <a:solidFill>
                  <a:schemeClr val="lt1"/>
                </a:solidFill>
                <a:highlight>
                  <a:srgbClr val="FF0000"/>
                </a:highlight>
              </a:rPr>
              <a:t>2. </a:t>
            </a:r>
            <a:endParaRPr baseline="30000" sz="3300">
              <a:solidFill>
                <a:schemeClr val="lt1"/>
              </a:solidFill>
              <a:highlight>
                <a:srgbClr val="FF0000"/>
              </a:highlight>
            </a:endParaRPr>
          </a:p>
          <a:p>
            <a:pPr indent="0" lvl="0" marL="0" rtl="0" algn="l">
              <a:spcBef>
                <a:spcPts val="0"/>
              </a:spcBef>
              <a:spcAft>
                <a:spcPts val="0"/>
              </a:spcAft>
              <a:buNone/>
            </a:pPr>
            <a:r>
              <a:t/>
            </a:r>
            <a:endParaRPr sz="3600">
              <a:solidFill>
                <a:schemeClr val="lt1"/>
              </a:solidFill>
              <a:highlight>
                <a:srgbClr val="00FF00"/>
              </a:highlight>
            </a:endParaRPr>
          </a:p>
          <a:p>
            <a:pPr indent="0" lvl="0" marL="0" rtl="0" algn="ctr">
              <a:spcBef>
                <a:spcPts val="0"/>
              </a:spcBef>
              <a:spcAft>
                <a:spcPts val="0"/>
              </a:spcAft>
              <a:buClr>
                <a:schemeClr val="dk1"/>
              </a:buClr>
              <a:buSzPts val="1100"/>
              <a:buFont typeface="Arial"/>
              <a:buNone/>
            </a:pPr>
            <a:r>
              <a:rPr b="1" lang="es-ES" sz="3700">
                <a:solidFill>
                  <a:schemeClr val="lt1"/>
                </a:solidFill>
                <a:highlight>
                  <a:srgbClr val="6AA84F"/>
                </a:highlight>
              </a:rPr>
              <a:t>Por eso se trabajó en una herramienta más eficaz para su detección,  </a:t>
            </a:r>
            <a:endParaRPr b="1" sz="3700">
              <a:solidFill>
                <a:schemeClr val="lt1"/>
              </a:solidFill>
              <a:highlight>
                <a:srgbClr val="6AA84F"/>
              </a:highlight>
            </a:endParaRPr>
          </a:p>
          <a:p>
            <a:pPr indent="0" lvl="0" marL="0" rtl="0" algn="ctr">
              <a:spcBef>
                <a:spcPts val="0"/>
              </a:spcBef>
              <a:spcAft>
                <a:spcPts val="0"/>
              </a:spcAft>
              <a:buClr>
                <a:schemeClr val="dk1"/>
              </a:buClr>
              <a:buSzPts val="1100"/>
              <a:buFont typeface="Arial"/>
              <a:buNone/>
            </a:pPr>
            <a:r>
              <a:t/>
            </a:r>
            <a:endParaRPr b="1" sz="3700">
              <a:solidFill>
                <a:schemeClr val="lt1"/>
              </a:solidFill>
              <a:highlight>
                <a:srgbClr val="6AA84F"/>
              </a:highlight>
            </a:endParaRPr>
          </a:p>
          <a:p>
            <a:pPr indent="0" lvl="0" marL="0" rtl="0" algn="ctr">
              <a:spcBef>
                <a:spcPts val="0"/>
              </a:spcBef>
              <a:spcAft>
                <a:spcPts val="0"/>
              </a:spcAft>
              <a:buClr>
                <a:schemeClr val="dk1"/>
              </a:buClr>
              <a:buSzPts val="1100"/>
              <a:buFont typeface="Arial"/>
              <a:buNone/>
            </a:pPr>
            <a:r>
              <a:rPr b="1" lang="es-ES" sz="5000">
                <a:solidFill>
                  <a:schemeClr val="lt1"/>
                </a:solidFill>
                <a:highlight>
                  <a:srgbClr val="6AA84F"/>
                </a:highlight>
              </a:rPr>
              <a:t>el FILTRADO GLOMERULAR ESTIMADO</a:t>
            </a:r>
            <a:endParaRPr b="1" sz="5000">
              <a:solidFill>
                <a:schemeClr val="lt1"/>
              </a:solidFill>
              <a:highlight>
                <a:srgbClr val="6AA84F"/>
              </a:highlight>
            </a:endParaRPr>
          </a:p>
        </p:txBody>
      </p:sp>
      <p:pic>
        <p:nvPicPr>
          <p:cNvPr id="120" name="Google Shape;120;g2d3a3f951bd_0_0"/>
          <p:cNvPicPr preferRelativeResize="0"/>
          <p:nvPr/>
        </p:nvPicPr>
        <p:blipFill>
          <a:blip r:embed="rId6">
            <a:alphaModFix/>
          </a:blip>
          <a:stretch>
            <a:fillRect/>
          </a:stretch>
        </p:blipFill>
        <p:spPr>
          <a:xfrm>
            <a:off x="12128825" y="3954650"/>
            <a:ext cx="7817825" cy="2889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grpSp>
        <p:nvGrpSpPr>
          <p:cNvPr id="125" name="Google Shape;125;p2"/>
          <p:cNvGrpSpPr/>
          <p:nvPr/>
        </p:nvGrpSpPr>
        <p:grpSpPr>
          <a:xfrm>
            <a:off x="0" y="0"/>
            <a:ext cx="20104098" cy="1817845"/>
            <a:chOff x="0" y="0"/>
            <a:chExt cx="20104098" cy="1817845"/>
          </a:xfrm>
        </p:grpSpPr>
        <p:pic>
          <p:nvPicPr>
            <p:cNvPr id="126" name="Google Shape;126;p2"/>
            <p:cNvPicPr preferRelativeResize="0"/>
            <p:nvPr/>
          </p:nvPicPr>
          <p:blipFill rotWithShape="1">
            <a:blip r:embed="rId3">
              <a:alphaModFix/>
            </a:blip>
            <a:srcRect b="0" l="0" r="0" t="0"/>
            <a:stretch/>
          </p:blipFill>
          <p:spPr>
            <a:xfrm>
              <a:off x="0" y="0"/>
              <a:ext cx="4279283" cy="1817845"/>
            </a:xfrm>
            <a:prstGeom prst="rect">
              <a:avLst/>
            </a:prstGeom>
            <a:noFill/>
            <a:ln>
              <a:noFill/>
            </a:ln>
          </p:spPr>
        </p:pic>
        <p:pic>
          <p:nvPicPr>
            <p:cNvPr id="127" name="Google Shape;127;p2"/>
            <p:cNvPicPr preferRelativeResize="0"/>
            <p:nvPr/>
          </p:nvPicPr>
          <p:blipFill rotWithShape="1">
            <a:blip r:embed="rId4">
              <a:alphaModFix/>
            </a:blip>
            <a:srcRect b="0" l="0" r="0" t="0"/>
            <a:stretch/>
          </p:blipFill>
          <p:spPr>
            <a:xfrm>
              <a:off x="4154423" y="0"/>
              <a:ext cx="4289846" cy="1817845"/>
            </a:xfrm>
            <a:prstGeom prst="rect">
              <a:avLst/>
            </a:prstGeom>
            <a:noFill/>
            <a:ln>
              <a:noFill/>
            </a:ln>
          </p:spPr>
        </p:pic>
        <p:pic>
          <p:nvPicPr>
            <p:cNvPr id="128" name="Google Shape;128;p2"/>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129" name="Google Shape;129;p2"/>
            <p:cNvPicPr preferRelativeResize="0"/>
            <p:nvPr/>
          </p:nvPicPr>
          <p:blipFill rotWithShape="1">
            <a:blip r:embed="rId4">
              <a:alphaModFix/>
            </a:blip>
            <a:srcRect b="0" l="0" r="0" t="0"/>
            <a:stretch/>
          </p:blipFill>
          <p:spPr>
            <a:xfrm>
              <a:off x="12452603" y="0"/>
              <a:ext cx="4291160" cy="1817845"/>
            </a:xfrm>
            <a:prstGeom prst="rect">
              <a:avLst/>
            </a:prstGeom>
            <a:noFill/>
            <a:ln>
              <a:noFill/>
            </a:ln>
          </p:spPr>
        </p:pic>
        <p:pic>
          <p:nvPicPr>
            <p:cNvPr id="130" name="Google Shape;130;p2"/>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131" name="Google Shape;131;p2"/>
          <p:cNvSpPr txBox="1"/>
          <p:nvPr>
            <p:ph type="title"/>
          </p:nvPr>
        </p:nvSpPr>
        <p:spPr>
          <a:xfrm>
            <a:off x="514285" y="378704"/>
            <a:ext cx="12712595" cy="997709"/>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pic>
        <p:nvPicPr>
          <p:cNvPr id="132" name="Google Shape;132;p2"/>
          <p:cNvPicPr preferRelativeResize="0"/>
          <p:nvPr/>
        </p:nvPicPr>
        <p:blipFill rotWithShape="1">
          <a:blip r:embed="rId6">
            <a:alphaModFix/>
          </a:blip>
          <a:srcRect b="0" l="0" r="0" t="0"/>
          <a:stretch/>
        </p:blipFill>
        <p:spPr>
          <a:xfrm>
            <a:off x="17887051" y="9845675"/>
            <a:ext cx="917209" cy="1017989"/>
          </a:xfrm>
          <a:prstGeom prst="rect">
            <a:avLst/>
          </a:prstGeom>
          <a:noFill/>
          <a:ln>
            <a:noFill/>
          </a:ln>
        </p:spPr>
      </p:pic>
      <p:sp>
        <p:nvSpPr>
          <p:cNvPr id="133" name="Google Shape;133;p2"/>
          <p:cNvSpPr txBox="1"/>
          <p:nvPr/>
        </p:nvSpPr>
        <p:spPr>
          <a:xfrm>
            <a:off x="1638450" y="2563350"/>
            <a:ext cx="16650300" cy="806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3200">
                <a:solidFill>
                  <a:schemeClr val="dk1"/>
                </a:solidFill>
              </a:rPr>
              <a:t>Programa Nacional de Abordaje Integral de enfermedades renales</a:t>
            </a:r>
            <a:r>
              <a:rPr lang="es-ES" sz="3200">
                <a:solidFill>
                  <a:schemeClr val="dk1"/>
                </a:solidFill>
              </a:rPr>
              <a:t> </a:t>
            </a:r>
            <a:endParaRPr sz="3200">
              <a:solidFill>
                <a:schemeClr val="dk1"/>
              </a:solidFill>
            </a:endParaRPr>
          </a:p>
          <a:p>
            <a:pPr indent="0" lvl="0" marL="0" rtl="0" algn="l">
              <a:spcBef>
                <a:spcPts val="0"/>
              </a:spcBef>
              <a:spcAft>
                <a:spcPts val="0"/>
              </a:spcAft>
              <a:buNone/>
            </a:pPr>
            <a:r>
              <a:rPr lang="es-ES" sz="3200">
                <a:solidFill>
                  <a:schemeClr val="dk1"/>
                </a:solidFill>
              </a:rPr>
              <a:t>Min. Salud de la Nación - Resolución 1348 - junio 2023</a:t>
            </a:r>
            <a:endParaRPr sz="3200">
              <a:solidFill>
                <a:schemeClr val="dk1"/>
              </a:solidFill>
            </a:endParaRPr>
          </a:p>
          <a:p>
            <a:pPr indent="0" lvl="0" marL="0" rtl="0" algn="l">
              <a:spcBef>
                <a:spcPts val="0"/>
              </a:spcBef>
              <a:spcAft>
                <a:spcPts val="0"/>
              </a:spcAft>
              <a:buNone/>
            </a:pPr>
            <a:r>
              <a:t/>
            </a:r>
            <a:endParaRPr sz="3200">
              <a:solidFill>
                <a:schemeClr val="dk1"/>
              </a:solidFill>
            </a:endParaRPr>
          </a:p>
          <a:p>
            <a:pPr indent="0" lvl="0" marL="0" rtl="0" algn="l">
              <a:spcBef>
                <a:spcPts val="0"/>
              </a:spcBef>
              <a:spcAft>
                <a:spcPts val="0"/>
              </a:spcAft>
              <a:buNone/>
            </a:pPr>
            <a:r>
              <a:t/>
            </a:r>
            <a:endParaRPr sz="3200">
              <a:solidFill>
                <a:schemeClr val="dk1"/>
              </a:solidFill>
            </a:endParaRPr>
          </a:p>
          <a:p>
            <a:pPr indent="0" lvl="0" marL="0" rtl="0" algn="l">
              <a:spcBef>
                <a:spcPts val="0"/>
              </a:spcBef>
              <a:spcAft>
                <a:spcPts val="0"/>
              </a:spcAft>
              <a:buNone/>
            </a:pPr>
            <a:r>
              <a:rPr lang="es-ES" sz="3200">
                <a:solidFill>
                  <a:schemeClr val="dk1"/>
                </a:solidFill>
              </a:rPr>
              <a:t>	</a:t>
            </a:r>
            <a:r>
              <a:rPr b="1" lang="es-ES" sz="3200">
                <a:solidFill>
                  <a:schemeClr val="dk2"/>
                </a:solidFill>
                <a:latin typeface="Verdana"/>
                <a:ea typeface="Verdana"/>
                <a:cs typeface="Verdana"/>
                <a:sym typeface="Verdana"/>
              </a:rPr>
              <a:t>Art. 1 - PROMOVER EL USO DEL INFORME </a:t>
            </a:r>
            <a:r>
              <a:rPr b="1" lang="es-ES" sz="3200">
                <a:solidFill>
                  <a:schemeClr val="dk2"/>
                </a:solidFill>
                <a:latin typeface="Verdana"/>
                <a:ea typeface="Verdana"/>
                <a:cs typeface="Verdana"/>
                <a:sym typeface="Verdana"/>
              </a:rPr>
              <a:t>AUTOMÁTICO</a:t>
            </a:r>
            <a:r>
              <a:rPr b="1" lang="es-ES" sz="3200">
                <a:solidFill>
                  <a:schemeClr val="dk2"/>
                </a:solidFill>
                <a:latin typeface="Verdana"/>
                <a:ea typeface="Verdana"/>
                <a:cs typeface="Verdana"/>
                <a:sym typeface="Verdana"/>
              </a:rPr>
              <a:t> DEL FGe EN LOS LABORATORIOS DE ANALISIS CLINICOS DEL PAIS, CADA VEZ QUE REALIZAN CREATININA PLASMÁTICA EN TODA LA POBLACIÓN.</a:t>
            </a:r>
            <a:endParaRPr b="1" sz="3200">
              <a:solidFill>
                <a:schemeClr val="dk2"/>
              </a:solidFill>
              <a:latin typeface="Verdana"/>
              <a:ea typeface="Verdana"/>
              <a:cs typeface="Verdana"/>
              <a:sym typeface="Verdana"/>
            </a:endParaRPr>
          </a:p>
          <a:p>
            <a:pPr indent="0" lvl="0" marL="0" rtl="0" algn="l">
              <a:spcBef>
                <a:spcPts val="0"/>
              </a:spcBef>
              <a:spcAft>
                <a:spcPts val="0"/>
              </a:spcAft>
              <a:buNone/>
            </a:pPr>
            <a:r>
              <a:t/>
            </a:r>
            <a:endParaRPr b="1" sz="3200">
              <a:solidFill>
                <a:schemeClr val="dk1"/>
              </a:solidFill>
              <a:latin typeface="Verdana"/>
              <a:ea typeface="Verdana"/>
              <a:cs typeface="Verdana"/>
              <a:sym typeface="Verdana"/>
            </a:endParaRPr>
          </a:p>
          <a:p>
            <a:pPr indent="0" lvl="0" marL="0" rtl="0" algn="l">
              <a:spcBef>
                <a:spcPts val="0"/>
              </a:spcBef>
              <a:spcAft>
                <a:spcPts val="0"/>
              </a:spcAft>
              <a:buNone/>
            </a:pPr>
            <a:r>
              <a:t/>
            </a:r>
            <a:endParaRPr sz="3200">
              <a:solidFill>
                <a:schemeClr val="dk1"/>
              </a:solidFill>
            </a:endParaRPr>
          </a:p>
          <a:p>
            <a:pPr indent="-431800" lvl="0" marL="457200" rtl="0" algn="l">
              <a:spcBef>
                <a:spcPts val="0"/>
              </a:spcBef>
              <a:spcAft>
                <a:spcPts val="0"/>
              </a:spcAft>
              <a:buClr>
                <a:schemeClr val="dk1"/>
              </a:buClr>
              <a:buSzPts val="3200"/>
              <a:buChar char="●"/>
            </a:pPr>
            <a:r>
              <a:rPr lang="es-ES" sz="3200">
                <a:solidFill>
                  <a:schemeClr val="dk1"/>
                </a:solidFill>
              </a:rPr>
              <a:t>Consenso (Nefrólogos/Bioquímicos) para evaluar su implementación para la detección precoz de la enfermedad renal crónica</a:t>
            </a:r>
            <a:endParaRPr sz="3200">
              <a:solidFill>
                <a:schemeClr val="dk1"/>
              </a:solidFill>
            </a:endParaRPr>
          </a:p>
          <a:p>
            <a:pPr indent="0" lvl="0" marL="0" rtl="0" algn="l">
              <a:spcBef>
                <a:spcPts val="0"/>
              </a:spcBef>
              <a:spcAft>
                <a:spcPts val="0"/>
              </a:spcAft>
              <a:buNone/>
            </a:pPr>
            <a:r>
              <a:t/>
            </a:r>
            <a:endParaRPr sz="3200">
              <a:solidFill>
                <a:schemeClr val="dk1"/>
              </a:solidFill>
            </a:endParaRPr>
          </a:p>
          <a:p>
            <a:pPr indent="-431800" lvl="0" marL="457200" rtl="0" algn="l">
              <a:spcBef>
                <a:spcPts val="0"/>
              </a:spcBef>
              <a:spcAft>
                <a:spcPts val="0"/>
              </a:spcAft>
              <a:buClr>
                <a:schemeClr val="dk1"/>
              </a:buClr>
              <a:buSzPts val="3200"/>
              <a:buChar char="●"/>
            </a:pPr>
            <a:r>
              <a:rPr lang="es-ES" sz="3200">
                <a:solidFill>
                  <a:schemeClr val="dk1"/>
                </a:solidFill>
              </a:rPr>
              <a:t>Campañas de promoción entre médicos laborales, ginecólogos, odontólogos, APS, traumatólogos y cirujanos.</a:t>
            </a:r>
            <a:endParaRPr sz="3200">
              <a:solidFill>
                <a:schemeClr val="dk1"/>
              </a:solidFill>
            </a:endParaRPr>
          </a:p>
          <a:p>
            <a:pPr indent="0" lvl="0" marL="0" rtl="0" algn="l">
              <a:spcBef>
                <a:spcPts val="0"/>
              </a:spcBef>
              <a:spcAft>
                <a:spcPts val="0"/>
              </a:spcAft>
              <a:buClr>
                <a:schemeClr val="dk1"/>
              </a:buClr>
              <a:buSzPts val="1100"/>
              <a:buFont typeface="Arial"/>
              <a:buNone/>
            </a:pPr>
            <a:r>
              <a:t/>
            </a:r>
            <a:endParaRPr sz="3200">
              <a:solidFill>
                <a:schemeClr val="dk1"/>
              </a:solidFill>
            </a:endParaRPr>
          </a:p>
          <a:p>
            <a:pPr indent="0" lvl="0" marL="0" rtl="0" algn="l">
              <a:spcBef>
                <a:spcPts val="0"/>
              </a:spcBef>
              <a:spcAft>
                <a:spcPts val="0"/>
              </a:spcAft>
              <a:buNone/>
            </a:pPr>
            <a:r>
              <a:t/>
            </a:r>
            <a:endParaRPr sz="3200">
              <a:solidFill>
                <a:schemeClr val="dk1"/>
              </a:solidFill>
            </a:endParaRPr>
          </a:p>
        </p:txBody>
      </p:sp>
      <p:pic>
        <p:nvPicPr>
          <p:cNvPr id="134" name="Google Shape;134;p2"/>
          <p:cNvPicPr preferRelativeResize="0"/>
          <p:nvPr/>
        </p:nvPicPr>
        <p:blipFill>
          <a:blip r:embed="rId7">
            <a:alphaModFix/>
          </a:blip>
          <a:stretch>
            <a:fillRect/>
          </a:stretch>
        </p:blipFill>
        <p:spPr>
          <a:xfrm>
            <a:off x="17484725" y="6025"/>
            <a:ext cx="2619375" cy="1743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pSp>
        <p:nvGrpSpPr>
          <p:cNvPr id="139" name="Google Shape;139;g2d3a3f951bd_0_25"/>
          <p:cNvGrpSpPr/>
          <p:nvPr/>
        </p:nvGrpSpPr>
        <p:grpSpPr>
          <a:xfrm>
            <a:off x="0" y="0"/>
            <a:ext cx="20104098" cy="1817845"/>
            <a:chOff x="0" y="0"/>
            <a:chExt cx="20104098" cy="1817845"/>
          </a:xfrm>
        </p:grpSpPr>
        <p:pic>
          <p:nvPicPr>
            <p:cNvPr id="140" name="Google Shape;140;g2d3a3f951bd_0_25"/>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141" name="Google Shape;141;g2d3a3f951bd_0_25"/>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142" name="Google Shape;142;g2d3a3f951bd_0_25"/>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143" name="Google Shape;143;g2d3a3f951bd_0_25"/>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144" name="Google Shape;144;g2d3a3f951bd_0_25"/>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145" name="Google Shape;145;g2d3a3f951bd_0_25"/>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pic>
        <p:nvPicPr>
          <p:cNvPr id="146" name="Google Shape;146;g2d3a3f951bd_0_25"/>
          <p:cNvPicPr preferRelativeResize="0"/>
          <p:nvPr/>
        </p:nvPicPr>
        <p:blipFill rotWithShape="1">
          <a:blip r:embed="rId6">
            <a:alphaModFix/>
          </a:blip>
          <a:srcRect b="0" l="0" r="0" t="0"/>
          <a:stretch/>
        </p:blipFill>
        <p:spPr>
          <a:xfrm>
            <a:off x="18456601" y="9845675"/>
            <a:ext cx="917209" cy="1017989"/>
          </a:xfrm>
          <a:prstGeom prst="rect">
            <a:avLst/>
          </a:prstGeom>
          <a:noFill/>
          <a:ln>
            <a:noFill/>
          </a:ln>
        </p:spPr>
      </p:pic>
      <p:pic>
        <p:nvPicPr>
          <p:cNvPr id="147" name="Google Shape;147;g2d3a3f951bd_0_25"/>
          <p:cNvPicPr preferRelativeResize="0"/>
          <p:nvPr/>
        </p:nvPicPr>
        <p:blipFill>
          <a:blip r:embed="rId7">
            <a:alphaModFix/>
          </a:blip>
          <a:stretch>
            <a:fillRect/>
          </a:stretch>
        </p:blipFill>
        <p:spPr>
          <a:xfrm>
            <a:off x="17084125" y="104063"/>
            <a:ext cx="2847975" cy="1609725"/>
          </a:xfrm>
          <a:prstGeom prst="rect">
            <a:avLst/>
          </a:prstGeom>
          <a:noFill/>
          <a:ln>
            <a:noFill/>
          </a:ln>
        </p:spPr>
      </p:pic>
      <p:sp>
        <p:nvSpPr>
          <p:cNvPr id="148" name="Google Shape;148;g2d3a3f951bd_0_25"/>
          <p:cNvSpPr/>
          <p:nvPr/>
        </p:nvSpPr>
        <p:spPr>
          <a:xfrm>
            <a:off x="915525" y="4193225"/>
            <a:ext cx="9448800" cy="2922900"/>
          </a:xfrm>
          <a:prstGeom prst="rightArrow">
            <a:avLst>
              <a:gd fmla="val 50000" name="adj1"/>
              <a:gd fmla="val 50000" name="adj2"/>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A4C2F4"/>
              </a:highlight>
              <a:latin typeface="Calibri"/>
              <a:ea typeface="Calibri"/>
              <a:cs typeface="Calibri"/>
              <a:sym typeface="Calibri"/>
            </a:endParaRPr>
          </a:p>
        </p:txBody>
      </p:sp>
      <p:sp>
        <p:nvSpPr>
          <p:cNvPr id="149" name="Google Shape;149;g2d3a3f951bd_0_25"/>
          <p:cNvSpPr txBox="1"/>
          <p:nvPr/>
        </p:nvSpPr>
        <p:spPr>
          <a:xfrm>
            <a:off x="1069125" y="4900475"/>
            <a:ext cx="2108400" cy="1508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4300">
                <a:solidFill>
                  <a:schemeClr val="dk1"/>
                </a:solidFill>
                <a:latin typeface="Calibri"/>
                <a:ea typeface="Calibri"/>
                <a:cs typeface="Calibri"/>
                <a:sym typeface="Calibri"/>
              </a:rPr>
              <a:t>Función renal</a:t>
            </a:r>
            <a:endParaRPr sz="4300">
              <a:solidFill>
                <a:schemeClr val="dk1"/>
              </a:solidFill>
              <a:latin typeface="Calibri"/>
              <a:ea typeface="Calibri"/>
              <a:cs typeface="Calibri"/>
              <a:sym typeface="Calibri"/>
            </a:endParaRPr>
          </a:p>
        </p:txBody>
      </p:sp>
      <p:sp>
        <p:nvSpPr>
          <p:cNvPr id="150" name="Google Shape;150;g2d3a3f951bd_0_25"/>
          <p:cNvSpPr txBox="1"/>
          <p:nvPr/>
        </p:nvSpPr>
        <p:spPr>
          <a:xfrm>
            <a:off x="5907450" y="4937175"/>
            <a:ext cx="28479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3500">
                <a:solidFill>
                  <a:schemeClr val="dk1"/>
                </a:solidFill>
                <a:latin typeface="Calibri"/>
                <a:ea typeface="Calibri"/>
                <a:cs typeface="Calibri"/>
                <a:sym typeface="Calibri"/>
              </a:rPr>
              <a:t>FILTRADO GLOMERULAR</a:t>
            </a:r>
            <a:endParaRPr b="1" sz="3500">
              <a:solidFill>
                <a:schemeClr val="dk1"/>
              </a:solidFill>
              <a:latin typeface="Calibri"/>
              <a:ea typeface="Calibri"/>
              <a:cs typeface="Calibri"/>
              <a:sym typeface="Calibri"/>
            </a:endParaRPr>
          </a:p>
        </p:txBody>
      </p:sp>
      <p:sp>
        <p:nvSpPr>
          <p:cNvPr id="151" name="Google Shape;151;g2d3a3f951bd_0_25"/>
          <p:cNvSpPr/>
          <p:nvPr/>
        </p:nvSpPr>
        <p:spPr>
          <a:xfrm rot="-1278435">
            <a:off x="10331755" y="4085027"/>
            <a:ext cx="2745143" cy="1341233"/>
          </a:xfrm>
          <a:prstGeom prst="rightArrow">
            <a:avLst>
              <a:gd fmla="val 50000" name="adj1"/>
              <a:gd fmla="val 50531"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ES" sz="3300">
                <a:solidFill>
                  <a:srgbClr val="CC0000"/>
                </a:solidFill>
                <a:latin typeface="Calibri"/>
                <a:ea typeface="Calibri"/>
                <a:cs typeface="Calibri"/>
                <a:sym typeface="Calibri"/>
              </a:rPr>
              <a:t>MEDIDO</a:t>
            </a:r>
            <a:endParaRPr b="1" sz="3300">
              <a:solidFill>
                <a:srgbClr val="CC0000"/>
              </a:solidFill>
              <a:latin typeface="Calibri"/>
              <a:ea typeface="Calibri"/>
              <a:cs typeface="Calibri"/>
              <a:sym typeface="Calibri"/>
            </a:endParaRPr>
          </a:p>
        </p:txBody>
      </p:sp>
      <p:sp>
        <p:nvSpPr>
          <p:cNvPr id="152" name="Google Shape;152;g2d3a3f951bd_0_25"/>
          <p:cNvSpPr/>
          <p:nvPr/>
        </p:nvSpPr>
        <p:spPr>
          <a:xfrm rot="1038591">
            <a:off x="10474434" y="6124208"/>
            <a:ext cx="2599324" cy="1523493"/>
          </a:xfrm>
          <a:prstGeom prst="rightArrow">
            <a:avLst>
              <a:gd fmla="val 50000" name="adj1"/>
              <a:gd fmla="val 50531"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ES" sz="3200">
                <a:solidFill>
                  <a:srgbClr val="CC0000"/>
                </a:solidFill>
                <a:latin typeface="Calibri"/>
                <a:ea typeface="Calibri"/>
                <a:cs typeface="Calibri"/>
                <a:sym typeface="Calibri"/>
              </a:rPr>
              <a:t>ESTIMADO</a:t>
            </a:r>
            <a:endParaRPr b="1" sz="3200">
              <a:solidFill>
                <a:srgbClr val="CC0000"/>
              </a:solidFill>
              <a:latin typeface="Calibri"/>
              <a:ea typeface="Calibri"/>
              <a:cs typeface="Calibri"/>
              <a:sym typeface="Calibri"/>
            </a:endParaRPr>
          </a:p>
        </p:txBody>
      </p:sp>
      <p:sp>
        <p:nvSpPr>
          <p:cNvPr id="153" name="Google Shape;153;g2d3a3f951bd_0_25"/>
          <p:cNvSpPr/>
          <p:nvPr/>
        </p:nvSpPr>
        <p:spPr>
          <a:xfrm>
            <a:off x="13625025" y="2608075"/>
            <a:ext cx="4573500" cy="3160200"/>
          </a:xfrm>
          <a:prstGeom prst="rect">
            <a:avLst/>
          </a:prstGeom>
          <a:solidFill>
            <a:srgbClr val="0B539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ES" sz="4000">
                <a:solidFill>
                  <a:schemeClr val="lt1"/>
                </a:solidFill>
                <a:latin typeface="Calibri"/>
                <a:ea typeface="Calibri"/>
                <a:cs typeface="Calibri"/>
                <a:sym typeface="Calibri"/>
              </a:rPr>
              <a:t>CLEARENCE DE CREATININA en </a:t>
            </a:r>
            <a:r>
              <a:rPr b="1" lang="es-ES" sz="4800">
                <a:solidFill>
                  <a:srgbClr val="00FFFF"/>
                </a:solidFill>
                <a:latin typeface="Calibri"/>
                <a:ea typeface="Calibri"/>
                <a:cs typeface="Calibri"/>
                <a:sym typeface="Calibri"/>
              </a:rPr>
              <a:t>orina</a:t>
            </a:r>
            <a:r>
              <a:rPr b="1" lang="es-ES" sz="4000">
                <a:solidFill>
                  <a:schemeClr val="lt1"/>
                </a:solidFill>
                <a:latin typeface="Calibri"/>
                <a:ea typeface="Calibri"/>
                <a:cs typeface="Calibri"/>
                <a:sym typeface="Calibri"/>
              </a:rPr>
              <a:t> </a:t>
            </a:r>
            <a:r>
              <a:rPr lang="es-ES" sz="4000">
                <a:solidFill>
                  <a:schemeClr val="lt1"/>
                </a:solidFill>
                <a:latin typeface="Calibri"/>
                <a:ea typeface="Calibri"/>
                <a:cs typeface="Calibri"/>
                <a:sym typeface="Calibri"/>
              </a:rPr>
              <a:t>de 24 hs</a:t>
            </a:r>
            <a:endParaRPr sz="4000">
              <a:solidFill>
                <a:schemeClr val="lt1"/>
              </a:solidFill>
              <a:latin typeface="Calibri"/>
              <a:ea typeface="Calibri"/>
              <a:cs typeface="Calibri"/>
              <a:sym typeface="Calibri"/>
            </a:endParaRPr>
          </a:p>
        </p:txBody>
      </p:sp>
      <p:sp>
        <p:nvSpPr>
          <p:cNvPr id="154" name="Google Shape;154;g2d3a3f951bd_0_25"/>
          <p:cNvSpPr/>
          <p:nvPr/>
        </p:nvSpPr>
        <p:spPr>
          <a:xfrm>
            <a:off x="13625025" y="6321175"/>
            <a:ext cx="4573500" cy="3160200"/>
          </a:xfrm>
          <a:prstGeom prst="rect">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ES" sz="4000">
                <a:solidFill>
                  <a:schemeClr val="lt1"/>
                </a:solidFill>
                <a:latin typeface="Calibri"/>
                <a:ea typeface="Calibri"/>
                <a:cs typeface="Calibri"/>
                <a:sym typeface="Calibri"/>
              </a:rPr>
              <a:t>FÓRMULAS</a:t>
            </a:r>
            <a:r>
              <a:rPr lang="es-ES" sz="4000">
                <a:solidFill>
                  <a:schemeClr val="lt1"/>
                </a:solidFill>
                <a:latin typeface="Calibri"/>
                <a:ea typeface="Calibri"/>
                <a:cs typeface="Calibri"/>
                <a:sym typeface="Calibri"/>
              </a:rPr>
              <a:t> DE </a:t>
            </a:r>
            <a:r>
              <a:rPr lang="es-ES" sz="4000">
                <a:solidFill>
                  <a:schemeClr val="lt1"/>
                </a:solidFill>
                <a:latin typeface="Calibri"/>
                <a:ea typeface="Calibri"/>
                <a:cs typeface="Calibri"/>
                <a:sym typeface="Calibri"/>
              </a:rPr>
              <a:t>ESTIMACIÓN</a:t>
            </a:r>
            <a:r>
              <a:rPr lang="es-ES" sz="4000">
                <a:solidFill>
                  <a:schemeClr val="lt1"/>
                </a:solidFill>
                <a:latin typeface="Calibri"/>
                <a:ea typeface="Calibri"/>
                <a:cs typeface="Calibri"/>
                <a:sym typeface="Calibri"/>
              </a:rPr>
              <a:t> basadas en la creatinina </a:t>
            </a:r>
            <a:r>
              <a:rPr b="1" lang="es-ES" sz="4700">
                <a:solidFill>
                  <a:srgbClr val="00FFFF"/>
                </a:solidFill>
                <a:latin typeface="Calibri"/>
                <a:ea typeface="Calibri"/>
                <a:cs typeface="Calibri"/>
                <a:sym typeface="Calibri"/>
              </a:rPr>
              <a:t>sérica/plasmática</a:t>
            </a:r>
            <a:endParaRPr b="1" sz="5000">
              <a:solidFill>
                <a:srgbClr val="00FFFF"/>
              </a:solidFill>
              <a:latin typeface="Calibri"/>
              <a:ea typeface="Calibri"/>
              <a:cs typeface="Calibri"/>
              <a:sym typeface="Calibri"/>
            </a:endParaRPr>
          </a:p>
        </p:txBody>
      </p:sp>
      <p:sp>
        <p:nvSpPr>
          <p:cNvPr id="155" name="Google Shape;155;g2d3a3f951bd_0_25"/>
          <p:cNvSpPr txBox="1"/>
          <p:nvPr/>
        </p:nvSpPr>
        <p:spPr>
          <a:xfrm>
            <a:off x="3672950" y="5338775"/>
            <a:ext cx="1401000" cy="6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dk1"/>
                </a:solidFill>
                <a:latin typeface="Calibri"/>
                <a:ea typeface="Calibri"/>
                <a:cs typeface="Calibri"/>
                <a:sym typeface="Calibri"/>
              </a:rPr>
              <a:t>EVALUACIÓN</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grpSp>
        <p:nvGrpSpPr>
          <p:cNvPr id="160" name="Google Shape;160;g22456dcaec8_0_7"/>
          <p:cNvGrpSpPr/>
          <p:nvPr/>
        </p:nvGrpSpPr>
        <p:grpSpPr>
          <a:xfrm>
            <a:off x="0" y="0"/>
            <a:ext cx="20104098" cy="1817845"/>
            <a:chOff x="0" y="0"/>
            <a:chExt cx="20104098" cy="1817845"/>
          </a:xfrm>
        </p:grpSpPr>
        <p:pic>
          <p:nvPicPr>
            <p:cNvPr id="161" name="Google Shape;161;g22456dcaec8_0_7"/>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162" name="Google Shape;162;g22456dcaec8_0_7"/>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163" name="Google Shape;163;g22456dcaec8_0_7"/>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164" name="Google Shape;164;g22456dcaec8_0_7"/>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165" name="Google Shape;165;g22456dcaec8_0_7"/>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166" name="Google Shape;166;g22456dcaec8_0_7"/>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sp>
        <p:nvSpPr>
          <p:cNvPr id="167" name="Google Shape;167;g22456dcaec8_0_7"/>
          <p:cNvSpPr txBox="1"/>
          <p:nvPr/>
        </p:nvSpPr>
        <p:spPr>
          <a:xfrm>
            <a:off x="738525" y="4801225"/>
            <a:ext cx="18082800" cy="6095400"/>
          </a:xfrm>
          <a:prstGeom prst="rect">
            <a:avLst/>
          </a:prstGeom>
          <a:noFill/>
          <a:ln>
            <a:noFill/>
          </a:ln>
        </p:spPr>
        <p:txBody>
          <a:bodyPr anchorCtr="0" anchor="t" bIns="91425" lIns="91425" spcFirstLastPara="1" rIns="91425" wrap="square" tIns="91425">
            <a:spAutoFit/>
          </a:bodyPr>
          <a:lstStyle/>
          <a:p>
            <a:pPr indent="-431800" lvl="0" marL="457200" rtl="0" algn="just">
              <a:spcBef>
                <a:spcPts val="0"/>
              </a:spcBef>
              <a:spcAft>
                <a:spcPts val="0"/>
              </a:spcAft>
              <a:buClr>
                <a:schemeClr val="dk1"/>
              </a:buClr>
              <a:buSzPts val="3200"/>
              <a:buChar char="●"/>
            </a:pPr>
            <a:r>
              <a:rPr lang="es-ES" sz="3200">
                <a:solidFill>
                  <a:schemeClr val="dk1"/>
                </a:solidFill>
              </a:rPr>
              <a:t>En individuos con función renal normal, </a:t>
            </a:r>
            <a:r>
              <a:rPr b="1" lang="es-ES" sz="3200">
                <a:solidFill>
                  <a:srgbClr val="0B5394"/>
                </a:solidFill>
              </a:rPr>
              <a:t>sobreestima el FG</a:t>
            </a:r>
            <a:r>
              <a:rPr lang="es-ES" sz="3200">
                <a:solidFill>
                  <a:schemeClr val="dk1"/>
                </a:solidFill>
              </a:rPr>
              <a:t> entre un 10-20% respecto al obtenido mediante el aclaramiento de inulina, debido a la secreción de creatinina a nivel del</a:t>
            </a:r>
            <a:endParaRPr sz="3200">
              <a:solidFill>
                <a:schemeClr val="dk1"/>
              </a:solidFill>
            </a:endParaRPr>
          </a:p>
          <a:p>
            <a:pPr indent="0" lvl="0" marL="457200" rtl="0" algn="just">
              <a:spcBef>
                <a:spcPts val="0"/>
              </a:spcBef>
              <a:spcAft>
                <a:spcPts val="0"/>
              </a:spcAft>
              <a:buNone/>
            </a:pPr>
            <a:r>
              <a:rPr lang="es-ES" sz="3200">
                <a:solidFill>
                  <a:schemeClr val="dk1"/>
                </a:solidFill>
              </a:rPr>
              <a:t>túbulo proximal. Dicha secreción es, además, variable para un mismo individuo y entre individuos</a:t>
            </a:r>
            <a:endParaRPr baseline="30000" sz="3100">
              <a:solidFill>
                <a:schemeClr val="dk1"/>
              </a:solidFill>
            </a:endParaRPr>
          </a:p>
          <a:p>
            <a:pPr indent="-431800" lvl="0" marL="457200" rtl="0" algn="just">
              <a:spcBef>
                <a:spcPts val="0"/>
              </a:spcBef>
              <a:spcAft>
                <a:spcPts val="0"/>
              </a:spcAft>
              <a:buClr>
                <a:schemeClr val="dk1"/>
              </a:buClr>
              <a:buSzPts val="3200"/>
              <a:buChar char="●"/>
            </a:pPr>
            <a:r>
              <a:rPr b="1" lang="es-ES" sz="3200">
                <a:solidFill>
                  <a:srgbClr val="0B5394"/>
                </a:solidFill>
              </a:rPr>
              <a:t>la secreción tubular aumenta a medida que disminuye el FG</a:t>
            </a:r>
            <a:r>
              <a:rPr lang="es-ES" sz="3200">
                <a:solidFill>
                  <a:schemeClr val="dk1"/>
                </a:solidFill>
              </a:rPr>
              <a:t>, llegando a valores de incluso el 70% para FG inferiores a 40 ml/min/1,73m</a:t>
            </a:r>
            <a:r>
              <a:rPr baseline="30000" lang="es-ES" sz="3100">
                <a:solidFill>
                  <a:schemeClr val="dk1"/>
                </a:solidFill>
              </a:rPr>
              <a:t>2</a:t>
            </a:r>
            <a:endParaRPr sz="3200">
              <a:solidFill>
                <a:schemeClr val="dk1"/>
              </a:solidFill>
            </a:endParaRPr>
          </a:p>
          <a:p>
            <a:pPr indent="-431800" lvl="0" marL="457200" rtl="0" algn="just">
              <a:spcBef>
                <a:spcPts val="0"/>
              </a:spcBef>
              <a:spcAft>
                <a:spcPts val="0"/>
              </a:spcAft>
              <a:buClr>
                <a:schemeClr val="dk1"/>
              </a:buClr>
              <a:buSzPts val="3200"/>
              <a:buChar char="●"/>
            </a:pPr>
            <a:r>
              <a:rPr lang="es-ES" sz="3200">
                <a:solidFill>
                  <a:schemeClr val="dk1"/>
                </a:solidFill>
              </a:rPr>
              <a:t>Los inconvenientes que suponen para el paciente la recogida de </a:t>
            </a:r>
            <a:r>
              <a:rPr b="1" lang="es-ES" sz="3200">
                <a:solidFill>
                  <a:srgbClr val="0B5394"/>
                </a:solidFill>
              </a:rPr>
              <a:t>orina de 24 horas</a:t>
            </a:r>
            <a:r>
              <a:rPr lang="es-ES" sz="3200">
                <a:solidFill>
                  <a:schemeClr val="dk1"/>
                </a:solidFill>
              </a:rPr>
              <a:t>, y l</a:t>
            </a:r>
            <a:r>
              <a:rPr lang="es-ES" sz="3200">
                <a:solidFill>
                  <a:schemeClr val="dk1"/>
                </a:solidFill>
              </a:rPr>
              <a:t>os errores cometidos sobre todo en niños y ancianos.</a:t>
            </a:r>
            <a:endParaRPr sz="3200">
              <a:solidFill>
                <a:schemeClr val="dk1"/>
              </a:solidFill>
            </a:endParaRPr>
          </a:p>
          <a:p>
            <a:pPr indent="-431800" lvl="0" marL="457200" rtl="0" algn="just">
              <a:spcBef>
                <a:spcPts val="0"/>
              </a:spcBef>
              <a:spcAft>
                <a:spcPts val="0"/>
              </a:spcAft>
              <a:buClr>
                <a:schemeClr val="dk1"/>
              </a:buClr>
              <a:buSzPts val="3200"/>
              <a:buChar char="●"/>
            </a:pPr>
            <a:r>
              <a:rPr lang="es-ES" sz="3200">
                <a:solidFill>
                  <a:schemeClr val="dk1"/>
                </a:solidFill>
              </a:rPr>
              <a:t>La complicación para el laboratorio de trabajar con orinas de 24 horas (explicación de las normas de recogida, interrogatorio personalizado a cada paciente para valorar la idoneidad de la</a:t>
            </a:r>
            <a:endParaRPr sz="3200">
              <a:solidFill>
                <a:schemeClr val="dk1"/>
              </a:solidFill>
            </a:endParaRPr>
          </a:p>
          <a:p>
            <a:pPr indent="0" lvl="0" marL="457200" rtl="0" algn="just">
              <a:spcBef>
                <a:spcPts val="0"/>
              </a:spcBef>
              <a:spcAft>
                <a:spcPts val="0"/>
              </a:spcAft>
              <a:buNone/>
            </a:pPr>
            <a:r>
              <a:rPr lang="es-ES" sz="3200">
                <a:solidFill>
                  <a:schemeClr val="dk1"/>
                </a:solidFill>
              </a:rPr>
              <a:t>recogida, la homogeneización, medición de volumen y obtención de alícuotas para posterior análisis, descarte, lavado del material).</a:t>
            </a:r>
            <a:endParaRPr sz="3200">
              <a:solidFill>
                <a:schemeClr val="dk1"/>
              </a:solidFill>
            </a:endParaRPr>
          </a:p>
        </p:txBody>
      </p:sp>
      <p:sp>
        <p:nvSpPr>
          <p:cNvPr id="168" name="Google Shape;168;g22456dcaec8_0_7"/>
          <p:cNvSpPr txBox="1"/>
          <p:nvPr/>
        </p:nvSpPr>
        <p:spPr>
          <a:xfrm>
            <a:off x="820075" y="2225650"/>
            <a:ext cx="17182200" cy="15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3900">
                <a:solidFill>
                  <a:schemeClr val="dk2"/>
                </a:solidFill>
                <a:latin typeface="Verdana"/>
                <a:ea typeface="Verdana"/>
                <a:cs typeface="Verdana"/>
                <a:sym typeface="Verdana"/>
              </a:rPr>
              <a:t>CLEARENCE DE CREATININA </a:t>
            </a:r>
            <a:endParaRPr b="1" sz="3900">
              <a:solidFill>
                <a:schemeClr val="dk2"/>
              </a:solidFill>
              <a:latin typeface="Verdana"/>
              <a:ea typeface="Verdana"/>
              <a:cs typeface="Verdana"/>
              <a:sym typeface="Verdana"/>
            </a:endParaRPr>
          </a:p>
          <a:p>
            <a:pPr indent="0" lvl="0" marL="0" rtl="0" algn="l">
              <a:spcBef>
                <a:spcPts val="0"/>
              </a:spcBef>
              <a:spcAft>
                <a:spcPts val="0"/>
              </a:spcAft>
              <a:buNone/>
            </a:pPr>
            <a:r>
              <a:t/>
            </a:r>
            <a:endParaRPr b="1" sz="3000">
              <a:solidFill>
                <a:schemeClr val="dk2"/>
              </a:solidFill>
            </a:endParaRPr>
          </a:p>
          <a:p>
            <a:pPr indent="0" lvl="0" marL="0" rtl="0" algn="l">
              <a:spcBef>
                <a:spcPts val="0"/>
              </a:spcBef>
              <a:spcAft>
                <a:spcPts val="0"/>
              </a:spcAft>
              <a:buNone/>
            </a:pPr>
            <a:r>
              <a:rPr lang="es-ES" sz="3000">
                <a:solidFill>
                  <a:schemeClr val="dk1"/>
                </a:solidFill>
              </a:rPr>
              <a:t>Si bien sigue siendo el método más utilizado, y el requerido por algunos financiadores para el reconocimiento de los tratamientos de la ERC, debemos tener en cuenta algunas limitaciones</a:t>
            </a:r>
            <a:endParaRPr sz="3000">
              <a:solidFill>
                <a:schemeClr val="dk1"/>
              </a:solidFill>
            </a:endParaRPr>
          </a:p>
          <a:p>
            <a:pPr indent="0" lvl="0" marL="0" rtl="0" algn="l">
              <a:spcBef>
                <a:spcPts val="0"/>
              </a:spcBef>
              <a:spcAft>
                <a:spcPts val="0"/>
              </a:spcAft>
              <a:buNone/>
            </a:pPr>
            <a:r>
              <a:t/>
            </a:r>
            <a:endParaRPr sz="3000">
              <a:solidFill>
                <a:schemeClr val="dk1"/>
              </a:solidFill>
            </a:endParaRPr>
          </a:p>
        </p:txBody>
      </p:sp>
      <p:pic>
        <p:nvPicPr>
          <p:cNvPr id="169" name="Google Shape;169;g22456dcaec8_0_7"/>
          <p:cNvPicPr preferRelativeResize="0"/>
          <p:nvPr/>
        </p:nvPicPr>
        <p:blipFill>
          <a:blip r:embed="rId6">
            <a:alphaModFix/>
          </a:blip>
          <a:stretch>
            <a:fillRect/>
          </a:stretch>
        </p:blipFill>
        <p:spPr>
          <a:xfrm>
            <a:off x="18426850" y="12333"/>
            <a:ext cx="1677242" cy="17931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grpSp>
        <p:nvGrpSpPr>
          <p:cNvPr id="174" name="Google Shape;174;g224544bbc6f_0_1"/>
          <p:cNvGrpSpPr/>
          <p:nvPr/>
        </p:nvGrpSpPr>
        <p:grpSpPr>
          <a:xfrm>
            <a:off x="0" y="0"/>
            <a:ext cx="20104098" cy="1817845"/>
            <a:chOff x="0" y="0"/>
            <a:chExt cx="20104098" cy="1817845"/>
          </a:xfrm>
        </p:grpSpPr>
        <p:pic>
          <p:nvPicPr>
            <p:cNvPr id="175" name="Google Shape;175;g224544bbc6f_0_1"/>
            <p:cNvPicPr preferRelativeResize="0"/>
            <p:nvPr/>
          </p:nvPicPr>
          <p:blipFill rotWithShape="1">
            <a:blip r:embed="rId3">
              <a:alphaModFix/>
            </a:blip>
            <a:srcRect b="0" l="0" r="0" t="0"/>
            <a:stretch/>
          </p:blipFill>
          <p:spPr>
            <a:xfrm>
              <a:off x="0" y="0"/>
              <a:ext cx="4279284" cy="1817845"/>
            </a:xfrm>
            <a:prstGeom prst="rect">
              <a:avLst/>
            </a:prstGeom>
            <a:noFill/>
            <a:ln>
              <a:noFill/>
            </a:ln>
          </p:spPr>
        </p:pic>
        <p:pic>
          <p:nvPicPr>
            <p:cNvPr id="176" name="Google Shape;176;g224544bbc6f_0_1"/>
            <p:cNvPicPr preferRelativeResize="0"/>
            <p:nvPr/>
          </p:nvPicPr>
          <p:blipFill rotWithShape="1">
            <a:blip r:embed="rId4">
              <a:alphaModFix/>
            </a:blip>
            <a:srcRect b="0" l="0" r="0" t="0"/>
            <a:stretch/>
          </p:blipFill>
          <p:spPr>
            <a:xfrm>
              <a:off x="4154423" y="0"/>
              <a:ext cx="4289845" cy="1817845"/>
            </a:xfrm>
            <a:prstGeom prst="rect">
              <a:avLst/>
            </a:prstGeom>
            <a:noFill/>
            <a:ln>
              <a:noFill/>
            </a:ln>
          </p:spPr>
        </p:pic>
        <p:pic>
          <p:nvPicPr>
            <p:cNvPr id="177" name="Google Shape;177;g224544bbc6f_0_1"/>
            <p:cNvPicPr preferRelativeResize="0"/>
            <p:nvPr/>
          </p:nvPicPr>
          <p:blipFill rotWithShape="1">
            <a:blip r:embed="rId4">
              <a:alphaModFix/>
            </a:blip>
            <a:srcRect b="0" l="0" r="0" t="0"/>
            <a:stretch/>
          </p:blipFill>
          <p:spPr>
            <a:xfrm>
              <a:off x="8287512" y="0"/>
              <a:ext cx="4291265" cy="1817845"/>
            </a:xfrm>
            <a:prstGeom prst="rect">
              <a:avLst/>
            </a:prstGeom>
            <a:noFill/>
            <a:ln>
              <a:noFill/>
            </a:ln>
          </p:spPr>
        </p:pic>
        <p:pic>
          <p:nvPicPr>
            <p:cNvPr id="178" name="Google Shape;178;g224544bbc6f_0_1"/>
            <p:cNvPicPr preferRelativeResize="0"/>
            <p:nvPr/>
          </p:nvPicPr>
          <p:blipFill rotWithShape="1">
            <a:blip r:embed="rId4">
              <a:alphaModFix/>
            </a:blip>
            <a:srcRect b="0" l="0" r="0" t="0"/>
            <a:stretch/>
          </p:blipFill>
          <p:spPr>
            <a:xfrm>
              <a:off x="12452603" y="0"/>
              <a:ext cx="4291161" cy="1817845"/>
            </a:xfrm>
            <a:prstGeom prst="rect">
              <a:avLst/>
            </a:prstGeom>
            <a:noFill/>
            <a:ln>
              <a:noFill/>
            </a:ln>
          </p:spPr>
        </p:pic>
        <p:pic>
          <p:nvPicPr>
            <p:cNvPr id="179" name="Google Shape;179;g224544bbc6f_0_1"/>
            <p:cNvPicPr preferRelativeResize="0"/>
            <p:nvPr/>
          </p:nvPicPr>
          <p:blipFill rotWithShape="1">
            <a:blip r:embed="rId5">
              <a:alphaModFix/>
            </a:blip>
            <a:srcRect b="0" l="0" r="0" t="0"/>
            <a:stretch/>
          </p:blipFill>
          <p:spPr>
            <a:xfrm>
              <a:off x="16587215" y="0"/>
              <a:ext cx="3516883" cy="1817845"/>
            </a:xfrm>
            <a:prstGeom prst="rect">
              <a:avLst/>
            </a:prstGeom>
            <a:noFill/>
            <a:ln>
              <a:noFill/>
            </a:ln>
          </p:spPr>
        </p:pic>
      </p:grpSp>
      <p:sp>
        <p:nvSpPr>
          <p:cNvPr id="180" name="Google Shape;180;g224544bbc6f_0_1"/>
          <p:cNvSpPr txBox="1"/>
          <p:nvPr>
            <p:ph type="title"/>
          </p:nvPr>
        </p:nvSpPr>
        <p:spPr>
          <a:xfrm>
            <a:off x="514285" y="378704"/>
            <a:ext cx="12712500" cy="997800"/>
          </a:xfrm>
          <a:prstGeom prst="rect">
            <a:avLst/>
          </a:prstGeom>
          <a:noFill/>
          <a:ln>
            <a:noFill/>
          </a:ln>
        </p:spPr>
        <p:txBody>
          <a:bodyPr anchorCtr="0" anchor="t" bIns="0" lIns="0" spcFirstLastPara="1" rIns="0" wrap="square" tIns="12700">
            <a:spAutoFit/>
          </a:bodyPr>
          <a:lstStyle/>
          <a:p>
            <a:pPr indent="0" lvl="0" marL="24765" rtl="0" algn="l">
              <a:lnSpc>
                <a:spcPct val="100000"/>
              </a:lnSpc>
              <a:spcBef>
                <a:spcPts val="0"/>
              </a:spcBef>
              <a:spcAft>
                <a:spcPts val="0"/>
              </a:spcAft>
              <a:buNone/>
            </a:pPr>
            <a:r>
              <a:rPr lang="es-ES" sz="3200"/>
              <a:t>Informe automático de Filtrado Glomerular estimado</a:t>
            </a:r>
            <a:endParaRPr sz="3200"/>
          </a:p>
          <a:p>
            <a:pPr indent="0" lvl="0" marL="12700" rtl="0" algn="l">
              <a:lnSpc>
                <a:spcPct val="100000"/>
              </a:lnSpc>
              <a:spcBef>
                <a:spcPts val="0"/>
              </a:spcBef>
              <a:spcAft>
                <a:spcPts val="0"/>
              </a:spcAft>
              <a:buNone/>
            </a:pPr>
            <a:r>
              <a:rPr lang="es-ES" sz="3200"/>
              <a:t>Laboratorio - HCP</a:t>
            </a:r>
            <a:endParaRPr sz="3200"/>
          </a:p>
        </p:txBody>
      </p:sp>
      <p:pic>
        <p:nvPicPr>
          <p:cNvPr id="181" name="Google Shape;181;g224544bbc6f_0_1"/>
          <p:cNvPicPr preferRelativeResize="0"/>
          <p:nvPr/>
        </p:nvPicPr>
        <p:blipFill rotWithShape="1">
          <a:blip r:embed="rId6">
            <a:alphaModFix/>
          </a:blip>
          <a:srcRect b="0" l="0" r="0" t="0"/>
          <a:stretch/>
        </p:blipFill>
        <p:spPr>
          <a:xfrm>
            <a:off x="17887051" y="9845675"/>
            <a:ext cx="917209" cy="1017989"/>
          </a:xfrm>
          <a:prstGeom prst="rect">
            <a:avLst/>
          </a:prstGeom>
          <a:noFill/>
          <a:ln>
            <a:noFill/>
          </a:ln>
        </p:spPr>
      </p:pic>
      <p:sp>
        <p:nvSpPr>
          <p:cNvPr id="182" name="Google Shape;182;g224544bbc6f_0_1"/>
          <p:cNvSpPr txBox="1"/>
          <p:nvPr/>
        </p:nvSpPr>
        <p:spPr>
          <a:xfrm>
            <a:off x="514275" y="4572000"/>
            <a:ext cx="13956900" cy="67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3100">
                <a:solidFill>
                  <a:schemeClr val="dk1"/>
                </a:solidFill>
              </a:rPr>
              <a:t>Creatinina en sangre</a:t>
            </a:r>
            <a:r>
              <a:rPr lang="es-ES" sz="3100">
                <a:solidFill>
                  <a:schemeClr val="dk1"/>
                </a:solidFill>
              </a:rPr>
              <a:t>: </a:t>
            </a:r>
            <a:endParaRPr sz="3100">
              <a:solidFill>
                <a:schemeClr val="dk1"/>
              </a:solidFill>
            </a:endParaRPr>
          </a:p>
          <a:p>
            <a:pPr indent="0" lvl="0" marL="0" rtl="0" algn="l">
              <a:spcBef>
                <a:spcPts val="0"/>
              </a:spcBef>
              <a:spcAft>
                <a:spcPts val="0"/>
              </a:spcAft>
              <a:buNone/>
            </a:pPr>
            <a:r>
              <a:t/>
            </a:r>
            <a:endParaRPr sz="3100">
              <a:solidFill>
                <a:schemeClr val="dk1"/>
              </a:solidFill>
            </a:endParaRPr>
          </a:p>
          <a:p>
            <a:pPr indent="-425450" lvl="0" marL="457200" rtl="0" algn="just">
              <a:spcBef>
                <a:spcPts val="0"/>
              </a:spcBef>
              <a:spcAft>
                <a:spcPts val="0"/>
              </a:spcAft>
              <a:buClr>
                <a:schemeClr val="dk1"/>
              </a:buClr>
              <a:buSzPts val="3100"/>
              <a:buChar char="●"/>
            </a:pPr>
            <a:r>
              <a:rPr lang="es-ES" sz="3100">
                <a:solidFill>
                  <a:schemeClr val="dk1"/>
                </a:solidFill>
              </a:rPr>
              <a:t>se produce en forma endógena a partir de creatina y creatinfosfato como resultado de procesos metabólicos musculares</a:t>
            </a:r>
            <a:endParaRPr sz="3100">
              <a:solidFill>
                <a:schemeClr val="dk1"/>
              </a:solidFill>
            </a:endParaRPr>
          </a:p>
          <a:p>
            <a:pPr indent="0" lvl="0" marL="457200" rtl="0" algn="just">
              <a:spcBef>
                <a:spcPts val="0"/>
              </a:spcBef>
              <a:spcAft>
                <a:spcPts val="0"/>
              </a:spcAft>
              <a:buNone/>
            </a:pPr>
            <a:r>
              <a:t/>
            </a:r>
            <a:endParaRPr sz="3100">
              <a:solidFill>
                <a:schemeClr val="dk1"/>
              </a:solidFill>
            </a:endParaRPr>
          </a:p>
          <a:p>
            <a:pPr indent="-425450" lvl="0" marL="457200" rtl="0" algn="just">
              <a:spcBef>
                <a:spcPts val="0"/>
              </a:spcBef>
              <a:spcAft>
                <a:spcPts val="0"/>
              </a:spcAft>
              <a:buClr>
                <a:schemeClr val="dk1"/>
              </a:buClr>
              <a:buSzPts val="3100"/>
              <a:buChar char="●"/>
            </a:pPr>
            <a:r>
              <a:rPr lang="es-ES" sz="3100">
                <a:solidFill>
                  <a:schemeClr val="dk1"/>
                </a:solidFill>
              </a:rPr>
              <a:t>se elimina por riñón mediante filtrado </a:t>
            </a:r>
            <a:r>
              <a:rPr b="1" lang="es-ES" sz="2900">
                <a:solidFill>
                  <a:srgbClr val="0B5394"/>
                </a:solidFill>
              </a:rPr>
              <a:t>PERO, se secreta por túbulo proximal</a:t>
            </a:r>
            <a:endParaRPr b="1" sz="2900">
              <a:solidFill>
                <a:srgbClr val="0B5394"/>
              </a:solidFill>
            </a:endParaRPr>
          </a:p>
          <a:p>
            <a:pPr indent="0" lvl="0" marL="457200" rtl="0" algn="just">
              <a:spcBef>
                <a:spcPts val="0"/>
              </a:spcBef>
              <a:spcAft>
                <a:spcPts val="0"/>
              </a:spcAft>
              <a:buNone/>
            </a:pPr>
            <a:r>
              <a:t/>
            </a:r>
            <a:endParaRPr b="1" sz="2900">
              <a:solidFill>
                <a:srgbClr val="0B5394"/>
              </a:solidFill>
            </a:endParaRPr>
          </a:p>
          <a:p>
            <a:pPr indent="-425450" lvl="0" marL="457200" rtl="0" algn="just">
              <a:spcBef>
                <a:spcPts val="0"/>
              </a:spcBef>
              <a:spcAft>
                <a:spcPts val="0"/>
              </a:spcAft>
              <a:buClr>
                <a:srgbClr val="0B5394"/>
              </a:buClr>
              <a:buSzPts val="3100"/>
              <a:buChar char="●"/>
            </a:pPr>
            <a:r>
              <a:rPr b="1" lang="es-ES" sz="3100">
                <a:solidFill>
                  <a:srgbClr val="0B5394"/>
                </a:solidFill>
              </a:rPr>
              <a:t>varía con la edad, el sexo, el grupo racial y el estado nutricional</a:t>
            </a:r>
            <a:endParaRPr b="1" sz="3100">
              <a:solidFill>
                <a:srgbClr val="0B5394"/>
              </a:solidFill>
            </a:endParaRPr>
          </a:p>
          <a:p>
            <a:pPr indent="0" lvl="0" marL="457200" rtl="0" algn="just">
              <a:spcBef>
                <a:spcPts val="0"/>
              </a:spcBef>
              <a:spcAft>
                <a:spcPts val="0"/>
              </a:spcAft>
              <a:buNone/>
            </a:pPr>
            <a:r>
              <a:t/>
            </a:r>
            <a:endParaRPr b="1" sz="3100">
              <a:solidFill>
                <a:srgbClr val="0B5394"/>
              </a:solidFill>
            </a:endParaRPr>
          </a:p>
          <a:p>
            <a:pPr indent="-425450" lvl="0" marL="457200" rtl="0" algn="just">
              <a:spcBef>
                <a:spcPts val="0"/>
              </a:spcBef>
              <a:spcAft>
                <a:spcPts val="0"/>
              </a:spcAft>
              <a:buClr>
                <a:schemeClr val="dk1"/>
              </a:buClr>
              <a:buSzPts val="3100"/>
              <a:buChar char="●"/>
            </a:pPr>
            <a:r>
              <a:rPr lang="es-ES" sz="3100">
                <a:solidFill>
                  <a:schemeClr val="dk1"/>
                </a:solidFill>
              </a:rPr>
              <a:t>muy bajo PM: 113 D, por lo que filtra aún en estadíos de disfunción renal muy avanzado</a:t>
            </a:r>
            <a:endParaRPr sz="3100">
              <a:solidFill>
                <a:schemeClr val="dk1"/>
              </a:solidFill>
            </a:endParaRPr>
          </a:p>
          <a:p>
            <a:pPr indent="0" lvl="0" marL="457200" rtl="0" algn="just">
              <a:spcBef>
                <a:spcPts val="0"/>
              </a:spcBef>
              <a:spcAft>
                <a:spcPts val="0"/>
              </a:spcAft>
              <a:buNone/>
            </a:pPr>
            <a:r>
              <a:t/>
            </a:r>
            <a:endParaRPr sz="3100">
              <a:solidFill>
                <a:schemeClr val="dk1"/>
              </a:solidFill>
            </a:endParaRPr>
          </a:p>
          <a:p>
            <a:pPr indent="-425450" lvl="0" marL="457200" rtl="0" algn="just">
              <a:spcBef>
                <a:spcPts val="0"/>
              </a:spcBef>
              <a:spcAft>
                <a:spcPts val="0"/>
              </a:spcAft>
              <a:buClr>
                <a:schemeClr val="dk1"/>
              </a:buClr>
              <a:buSzPts val="3100"/>
              <a:buChar char="●"/>
            </a:pPr>
            <a:r>
              <a:rPr lang="es-ES" sz="3100">
                <a:solidFill>
                  <a:schemeClr val="dk1"/>
                </a:solidFill>
              </a:rPr>
              <a:t>no es un parámetro sensible, ya que aumenta recién cuando se ha perdido el 50% de la funcionalidad renal</a:t>
            </a:r>
            <a:endParaRPr sz="3100">
              <a:solidFill>
                <a:schemeClr val="dk1"/>
              </a:solidFill>
              <a:highlight>
                <a:srgbClr val="FFFF00"/>
              </a:highlight>
            </a:endParaRPr>
          </a:p>
          <a:p>
            <a:pPr indent="0" lvl="0" marL="0" rtl="0" algn="l">
              <a:spcBef>
                <a:spcPts val="0"/>
              </a:spcBef>
              <a:spcAft>
                <a:spcPts val="0"/>
              </a:spcAft>
              <a:buNone/>
            </a:pPr>
            <a:r>
              <a:t/>
            </a:r>
            <a:endParaRPr sz="2600">
              <a:solidFill>
                <a:schemeClr val="dk1"/>
              </a:solidFill>
              <a:highlight>
                <a:srgbClr val="FFFF00"/>
              </a:highlight>
            </a:endParaRPr>
          </a:p>
        </p:txBody>
      </p:sp>
      <p:sp>
        <p:nvSpPr>
          <p:cNvPr id="183" name="Google Shape;183;g224544bbc6f_0_1"/>
          <p:cNvSpPr txBox="1"/>
          <p:nvPr/>
        </p:nvSpPr>
        <p:spPr>
          <a:xfrm>
            <a:off x="514275" y="2108324"/>
            <a:ext cx="18623100" cy="235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3700">
                <a:solidFill>
                  <a:schemeClr val="dk2"/>
                </a:solidFill>
                <a:latin typeface="Verdana"/>
                <a:ea typeface="Verdana"/>
                <a:cs typeface="Verdana"/>
                <a:sym typeface="Verdana"/>
              </a:rPr>
              <a:t>ESTIMACIÓN DEL FILTRADO GLOMERULAR:</a:t>
            </a:r>
            <a:endParaRPr b="1" sz="3000">
              <a:solidFill>
                <a:schemeClr val="dk2"/>
              </a:solidFill>
            </a:endParaRPr>
          </a:p>
          <a:p>
            <a:pPr indent="0" lvl="0" marL="0" rtl="0" algn="l">
              <a:spcBef>
                <a:spcPts val="0"/>
              </a:spcBef>
              <a:spcAft>
                <a:spcPts val="0"/>
              </a:spcAft>
              <a:buNone/>
            </a:pPr>
            <a:r>
              <a:rPr lang="es-ES" sz="2600">
                <a:solidFill>
                  <a:schemeClr val="dk1"/>
                </a:solidFill>
              </a:rPr>
              <a:t>La mejor </a:t>
            </a:r>
            <a:r>
              <a:rPr b="1" lang="es-ES" sz="2600">
                <a:solidFill>
                  <a:schemeClr val="dk1"/>
                </a:solidFill>
              </a:rPr>
              <a:t>estimación </a:t>
            </a:r>
            <a:r>
              <a:rPr lang="es-ES" sz="2600">
                <a:solidFill>
                  <a:schemeClr val="dk1"/>
                </a:solidFill>
              </a:rPr>
              <a:t>del FG requeriría que la sustancia utilizada se filtre libremente, no se reabsorba ni secrete a nivel del túbulo renal y no presente eliminación extrarrenal.</a:t>
            </a:r>
            <a:endParaRPr sz="2600">
              <a:solidFill>
                <a:schemeClr val="dk1"/>
              </a:solidFill>
            </a:endParaRPr>
          </a:p>
          <a:p>
            <a:pPr indent="0" lvl="0" marL="0" rtl="0" algn="l">
              <a:spcBef>
                <a:spcPts val="0"/>
              </a:spcBef>
              <a:spcAft>
                <a:spcPts val="0"/>
              </a:spcAft>
              <a:buNone/>
            </a:pPr>
            <a:r>
              <a:rPr lang="es-ES" sz="2600">
                <a:solidFill>
                  <a:schemeClr val="dk1"/>
                </a:solidFill>
              </a:rPr>
              <a:t>Actualmente no se cuenta con un analito que cumpla con todas estas condiciones, por lo que la </a:t>
            </a:r>
            <a:r>
              <a:rPr b="1" lang="es-ES" sz="2600">
                <a:solidFill>
                  <a:schemeClr val="dk1"/>
                </a:solidFill>
              </a:rPr>
              <a:t>creatinina </a:t>
            </a:r>
            <a:r>
              <a:rPr lang="es-ES" sz="2600">
                <a:solidFill>
                  <a:schemeClr val="dk1"/>
                </a:solidFill>
              </a:rPr>
              <a:t>sigue siendo el mejor parámetro, aunque también con limitaciones:</a:t>
            </a:r>
            <a:endParaRPr sz="2600">
              <a:solidFill>
                <a:srgbClr val="505050"/>
              </a:solidFill>
            </a:endParaRPr>
          </a:p>
        </p:txBody>
      </p:sp>
      <p:pic>
        <p:nvPicPr>
          <p:cNvPr id="184" name="Google Shape;184;g224544bbc6f_0_1"/>
          <p:cNvPicPr preferRelativeResize="0"/>
          <p:nvPr/>
        </p:nvPicPr>
        <p:blipFill>
          <a:blip r:embed="rId7">
            <a:alphaModFix/>
          </a:blip>
          <a:stretch>
            <a:fillRect/>
          </a:stretch>
        </p:blipFill>
        <p:spPr>
          <a:xfrm>
            <a:off x="18286250" y="-1"/>
            <a:ext cx="1817850" cy="1817850"/>
          </a:xfrm>
          <a:prstGeom prst="rect">
            <a:avLst/>
          </a:prstGeom>
          <a:noFill/>
          <a:ln>
            <a:noFill/>
          </a:ln>
        </p:spPr>
      </p:pic>
      <p:pic>
        <p:nvPicPr>
          <p:cNvPr id="185" name="Google Shape;185;g224544bbc6f_0_1"/>
          <p:cNvPicPr preferRelativeResize="0"/>
          <p:nvPr/>
        </p:nvPicPr>
        <p:blipFill>
          <a:blip r:embed="rId8">
            <a:alphaModFix/>
          </a:blip>
          <a:stretch>
            <a:fillRect/>
          </a:stretch>
        </p:blipFill>
        <p:spPr>
          <a:xfrm>
            <a:off x="14782750" y="5399925"/>
            <a:ext cx="5127045" cy="566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2024-09-01T13:55:24Z</dcterms:created>
  <dc:creator>Alejandro Ameal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2024-01-22T00:00:00Z</vt:filetime>
  </property>
  <property fmtid="{D5CDD505-2E9C-101B-9397-08002B2CF9AE}" pid="3" name="Creator">
    <vt:lpwstr>Microsoft® PowerPoint® 2019</vt:lpwstr>
  </property>
  <property fmtid="{D5CDD505-2E9C-101B-9397-08002B2CF9AE}" pid="4" name="LastSaved">
    <vt:filetime>2024-09-01T00:00:00Z</vt:filetime>
  </property>
</Properties>
</file>