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43.png" ContentType="image/png"/>
  <Override PartName="/ppt/media/image42.png" ContentType="image/png"/>
  <Override PartName="/ppt/media/image41.jpeg" ContentType="image/jpeg"/>
  <Override PartName="/ppt/media/image40.jpeg" ContentType="image/jpeg"/>
  <Override PartName="/ppt/media/image16.png" ContentType="image/png"/>
  <Override PartName="/ppt/media/image2.jpeg" ContentType="image/jpeg"/>
  <Override PartName="/ppt/media/image39.png" ContentType="image/png"/>
  <Override PartName="/ppt/media/image37.jpeg" ContentType="image/jpeg"/>
  <Override PartName="/ppt/media/image14.png" ContentType="image/png"/>
  <Override PartName="/ppt/media/image4.jpeg" ContentType="image/jpeg"/>
  <Override PartName="/ppt/media/image17.png" ContentType="image/png"/>
  <Override PartName="/ppt/media/image19.png" ContentType="image/png"/>
  <Override PartName="/ppt/media/image9.jpeg" ContentType="image/jpeg"/>
  <Override PartName="/ppt/media/image21.png" ContentType="image/png"/>
  <Override PartName="/ppt/media/image22.png" ContentType="image/png"/>
  <Override PartName="/ppt/media/image24.png" ContentType="image/png"/>
  <Override PartName="/ppt/media/image7.jpeg" ContentType="image/jpeg"/>
  <Override PartName="/ppt/media/image26.png" ContentType="image/png"/>
  <Override PartName="/ppt/media/image28.png" ContentType="image/png"/>
  <Override PartName="/ppt/media/image31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3.jpeg" ContentType="image/jpeg"/>
  <Override PartName="/ppt/media/image12.jpeg" ContentType="image/jpeg"/>
  <Override PartName="/ppt/media/image11.jpeg" ContentType="image/jpeg"/>
  <Override PartName="/ppt/media/image15.jpeg" ContentType="image/jpeg"/>
  <Override PartName="/ppt/media/image18.jpeg" ContentType="image/jpeg"/>
  <Override PartName="/ppt/media/image8.png" ContentType="image/png"/>
  <Override PartName="/ppt/media/image6.png" ContentType="image/png"/>
  <Override PartName="/ppt/media/image3.png" ContentType="image/png"/>
  <Override PartName="/ppt/media/image20.jpeg" ContentType="image/jpeg"/>
  <Override PartName="/ppt/media/image1.jpeg" ContentType="image/jpeg"/>
  <Override PartName="/ppt/media/image23.jpeg" ContentType="image/jpeg"/>
  <Override PartName="/ppt/media/image25.jpeg" ContentType="image/jpeg"/>
  <Override PartName="/ppt/media/image5.jpeg" ContentType="image/jpeg"/>
  <Override PartName="/ppt/media/image27.jpeg" ContentType="image/jpeg"/>
  <Override PartName="/ppt/media/image30.jpeg" ContentType="image/jpeg"/>
  <Override PartName="/ppt/media/image38.jpeg" ContentType="image/jpeg"/>
  <Override PartName="/ppt/media/image32.jpeg" ContentType="image/jpeg"/>
  <Override PartName="/ppt/media/image29.png" ContentType="image/png"/>
  <Override PartName="/ppt/media/image3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381240" y="694800"/>
            <a:ext cx="609516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desplazar la página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708894B-6BD1-474B-9354-8F3AB13F2B7F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A8586A2E-C2CA-4F85-825C-6CE8EFDE3AF0}" type="slidenum">
              <a:rPr b="0" lang="es-A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AR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A3B4F032-78CC-4580-8360-3B73FB1AC09F}" type="slidenum">
              <a:rPr b="0" lang="es-A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A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hyperlink" Target="https://www.w3schools.com/tags/tryit.asp?filename=tryhtml_fieldset" TargetMode="External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hyperlink" Target="https://www.w3schools.com/tags/tryit.asp?filename=tryhtml5_input_required" TargetMode="External"/><Relationship Id="rId3" Type="http://schemas.openxmlformats.org/officeDocument/2006/relationships/hyperlink" Target="https://www.w3schools.com/tags/tryit.asp?filename=tryhtml_input_readonly" TargetMode="External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hyperlink" Target="https://app.netlify.com/drop" TargetMode="External"/><Relationship Id="rId3" Type="http://schemas.openxmlformats.org/officeDocument/2006/relationships/hyperlink" Target="https://youtu.be/-LRlQ_jaLAU" TargetMode="External"/><Relationship Id="rId4" Type="http://schemas.openxmlformats.org/officeDocument/2006/relationships/hyperlink" Target="https://www.youtube.com/watch?v=vywDFg2uIxY" TargetMode="External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hyperlink" Target="https://m.youtube.com/watch?v=SnQTURNAUqY&amp;feature=youtu.be" TargetMode="External"/><Relationship Id="rId3" Type="http://schemas.openxmlformats.org/officeDocument/2006/relationships/hyperlink" Target="https://www.youtube.com/watch?v=ptXiQwE535s&amp;list=PLoCpUTIZIYORkDzYwdunkVf-KIqGjyoot&amp;ab_channel=ProgramarDesdeCero" TargetMode="External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s://www.w3schools.com/tags/att_form_method.asp" TargetMode="External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" name="Group 2"/>
          <p:cNvGrpSpPr/>
          <p:nvPr/>
        </p:nvGrpSpPr>
        <p:grpSpPr>
          <a:xfrm>
            <a:off x="2714400" y="1924200"/>
            <a:ext cx="994680" cy="1109160"/>
            <a:chOff x="2714400" y="1924200"/>
            <a:chExt cx="994680" cy="1109160"/>
          </a:xfrm>
        </p:grpSpPr>
        <p:sp>
          <p:nvSpPr>
            <p:cNvPr id="86" name="CustomShape 3"/>
            <p:cNvSpPr/>
            <p:nvPr/>
          </p:nvSpPr>
          <p:spPr>
            <a:xfrm>
              <a:off x="2714400" y="1950840"/>
              <a:ext cx="9946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4"/>
            <p:cNvSpPr/>
            <p:nvPr/>
          </p:nvSpPr>
          <p:spPr>
            <a:xfrm>
              <a:off x="2714400" y="1924200"/>
              <a:ext cx="9943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" name="CustomShape 5"/>
          <p:cNvSpPr/>
          <p:nvPr/>
        </p:nvSpPr>
        <p:spPr>
          <a:xfrm>
            <a:off x="3819960" y="2225160"/>
            <a:ext cx="6008400" cy="61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</a:t>
            </a:r>
            <a:endParaRPr b="0" lang="es-AR" sz="3400" spc="-1" strike="noStrike">
              <a:latin typeface="Arial"/>
            </a:endParaRPr>
          </a:p>
        </p:txBody>
      </p:sp>
      <p:pic>
        <p:nvPicPr>
          <p:cNvPr id="89" name="Google Shape;98;g457b32c97c43fa49_13" descr=""/>
          <p:cNvPicPr/>
          <p:nvPr/>
        </p:nvPicPr>
        <p:blipFill>
          <a:blip r:embed="rId3"/>
          <a:stretch/>
        </p:blipFill>
        <p:spPr>
          <a:xfrm>
            <a:off x="2850120" y="1989360"/>
            <a:ext cx="723240" cy="99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50080" y="1118160"/>
            <a:ext cx="3768480" cy="31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Los radiobutton o simplemente radio, permiten seleccionar una opción de una lista.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crean utilizando en un input el atributo type con el valor “radio”.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Para que funcionen como una unidad, cada uno de estos input deben tener su atributo name con el mismo valor.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El atributo value contiene el valor que contendrá ese campo cuando la opción correspondiente esté seleccionada.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952160" y="1277640"/>
            <a:ext cx="3768480" cy="311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4624560" y="1277640"/>
            <a:ext cx="4113720" cy="98892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&lt;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h2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&gt;Radio&lt;/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h2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&lt;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input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type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"radio"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“opcion"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value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"1"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&gt;Opción 1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&lt;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input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type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"radio"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"opcion"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value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"2"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&gt;Opción 2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&lt;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input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type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"radio"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"opcion"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value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"3"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&gt;Opción 3</a:t>
            </a:r>
            <a:endParaRPr b="0" lang="es-A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&lt;</a:t>
            </a:r>
            <a:r>
              <a:rPr b="0" lang="es-AR" sz="1100" spc="-1" strike="noStrike">
                <a:solidFill>
                  <a:srgbClr val="f92672"/>
                </a:solidFill>
                <a:latin typeface="Consolas"/>
                <a:ea typeface="Consolas"/>
              </a:rPr>
              <a:t>input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type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"radio"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"opcion"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100" spc="-1" strike="noStrike">
                <a:solidFill>
                  <a:srgbClr val="ffe66d"/>
                </a:solidFill>
                <a:latin typeface="Consolas"/>
                <a:ea typeface="Consolas"/>
              </a:rPr>
              <a:t>value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100" spc="-1" strike="noStrike">
                <a:solidFill>
                  <a:srgbClr val="96e072"/>
                </a:solidFill>
                <a:latin typeface="Consolas"/>
                <a:ea typeface="Consolas"/>
              </a:rPr>
              <a:t>"4"</a:t>
            </a:r>
            <a:r>
              <a:rPr b="0" lang="es-AR" sz="1100" spc="-1" strike="noStrike">
                <a:solidFill>
                  <a:srgbClr val="d5ced9"/>
                </a:solidFill>
                <a:latin typeface="Consolas"/>
                <a:ea typeface="Consolas"/>
              </a:rPr>
              <a:t>&gt;Opción 4</a:t>
            </a:r>
            <a:endParaRPr b="0" lang="es-AR" sz="1100" spc="-1" strike="noStrike">
              <a:latin typeface="Arial"/>
            </a:endParaRPr>
          </a:p>
        </p:txBody>
      </p:sp>
      <p:pic>
        <p:nvPicPr>
          <p:cNvPr id="188" name="Google Shape;233;g2f3869e9419_0_70" descr=""/>
          <p:cNvPicPr/>
          <p:nvPr/>
        </p:nvPicPr>
        <p:blipFill>
          <a:blip r:embed="rId2"/>
          <a:stretch/>
        </p:blipFill>
        <p:spPr>
          <a:xfrm>
            <a:off x="6200280" y="2517120"/>
            <a:ext cx="1272600" cy="1645920"/>
          </a:xfrm>
          <a:prstGeom prst="rect">
            <a:avLst/>
          </a:prstGeom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89" name="CustomShape 4"/>
          <p:cNvSpPr/>
          <p:nvPr/>
        </p:nvSpPr>
        <p:spPr>
          <a:xfrm rot="5430000">
            <a:off x="3326400" y="267696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5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type=”radio”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2" name="Group 7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93" name="CustomShape 8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9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5" name="Group 10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96" name="CustomShape 11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12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13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1920" y="732240"/>
            <a:ext cx="863316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  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Botones</a:t>
            </a:r>
            <a:endParaRPr b="0" lang="es-AR" sz="311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91480" y="1305000"/>
            <a:ext cx="3879360" cy="33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Los botones que vemos en los formularios también son un input. Se crean configurando el atributo type con el valor “submit” o “reset”.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Un input del tipo “submit” permite, al ser pulsado, que el formulario envíe los datos de sus campos a la dirección determinada por el atributo target de la etiqueta form.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Un input del tipo “reset” borra el contenido de todos los campos del formulario al ser pulsado.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01" name="Google Shape;250;g2f3869e9419_0_73" descr=""/>
          <p:cNvPicPr/>
          <p:nvPr/>
        </p:nvPicPr>
        <p:blipFill>
          <a:blip r:embed="rId2"/>
          <a:stretch/>
        </p:blipFill>
        <p:spPr>
          <a:xfrm>
            <a:off x="4916160" y="1990800"/>
            <a:ext cx="3695400" cy="58068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251;g2f3869e9419_0_73" descr=""/>
          <p:cNvPicPr/>
          <p:nvPr/>
        </p:nvPicPr>
        <p:blipFill>
          <a:blip r:embed="rId3"/>
          <a:stretch/>
        </p:blipFill>
        <p:spPr>
          <a:xfrm>
            <a:off x="5721120" y="2571840"/>
            <a:ext cx="2085480" cy="580680"/>
          </a:xfrm>
          <a:prstGeom prst="rect">
            <a:avLst/>
          </a:prstGeom>
          <a:ln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</p:pic>
      <p:grpSp>
        <p:nvGrpSpPr>
          <p:cNvPr id="203" name="Group 3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204" name="CustomShape 4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5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6" name="CustomShape 6"/>
          <p:cNvSpPr/>
          <p:nvPr/>
        </p:nvSpPr>
        <p:spPr>
          <a:xfrm>
            <a:off x="7964280" y="627480"/>
            <a:ext cx="327960" cy="327600"/>
          </a:xfrm>
          <a:custGeom>
            <a:avLst/>
            <a:gdLst/>
            <a:ahLst/>
            <a:rect l="l" t="t" r="r" b="b"/>
            <a:pathLst>
              <a:path w="17000" h="16999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20200" y="1242000"/>
            <a:ext cx="411624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&lt;fieldset&gt;: define una sección en un formulario y permite agrupar sus campos.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El elemento &lt;legend&gt; puede contener a otros elementos o se puede utilizar para definir un título.</a:t>
            </a:r>
            <a:endParaRPr b="0" lang="es-AR" sz="1400" spc="-1" strike="noStrike">
              <a:latin typeface="Arial"/>
            </a:endParaRPr>
          </a:p>
          <a:p>
            <a:pPr marL="457200" indent="-324360">
              <a:lnSpc>
                <a:spcPct val="115000"/>
              </a:lnSpc>
              <a:spcBef>
                <a:spcPts val="1199"/>
              </a:spcBef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id: igual que el elemento input.</a:t>
            </a:r>
            <a:endParaRPr b="0" lang="es-AR" sz="1400" spc="-1" strike="noStrike">
              <a:latin typeface="Arial"/>
            </a:endParaRPr>
          </a:p>
          <a:p>
            <a:pPr marL="457200" indent="-32436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name: igual que el campo input.</a:t>
            </a:r>
            <a:endParaRPr b="0" lang="es-AR" sz="1400" spc="-1" strike="noStrike">
              <a:latin typeface="Arial"/>
            </a:endParaRPr>
          </a:p>
          <a:p>
            <a:pPr marL="457200" indent="-32436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value: igual que el atributo value del campo input.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Ejemplo: </a:t>
            </a:r>
            <a:r>
              <a:rPr b="1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https://www.w3schools.com/tags/tryit.asp?filename=tryhtml_fieldset</a:t>
            </a:r>
            <a:r>
              <a:rPr b="1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09" name="Google Shape;262;g2f3869e9419_0_79" descr=""/>
          <p:cNvPicPr/>
          <p:nvPr/>
        </p:nvPicPr>
        <p:blipFill>
          <a:blip r:embed="rId3"/>
          <a:stretch/>
        </p:blipFill>
        <p:spPr>
          <a:xfrm>
            <a:off x="4832280" y="1152360"/>
            <a:ext cx="3999600" cy="154116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61920" y="732240"/>
            <a:ext cx="863316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  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Fieldset</a:t>
            </a:r>
            <a:endParaRPr b="0" lang="es-AR" sz="3110" spc="-1" strike="noStrike">
              <a:latin typeface="Arial"/>
            </a:endParaRPr>
          </a:p>
        </p:txBody>
      </p:sp>
      <p:grpSp>
        <p:nvGrpSpPr>
          <p:cNvPr id="211" name="Group 4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212" name="CustomShape 5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6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4" name="Group 7"/>
          <p:cNvGrpSpPr/>
          <p:nvPr/>
        </p:nvGrpSpPr>
        <p:grpSpPr>
          <a:xfrm>
            <a:off x="7930800" y="645480"/>
            <a:ext cx="394560" cy="291960"/>
            <a:chOff x="7930800" y="645480"/>
            <a:chExt cx="394560" cy="291960"/>
          </a:xfrm>
        </p:grpSpPr>
        <p:sp>
          <p:nvSpPr>
            <p:cNvPr id="215" name="CustomShape 8"/>
            <p:cNvSpPr/>
            <p:nvPr/>
          </p:nvSpPr>
          <p:spPr>
            <a:xfrm>
              <a:off x="7930800" y="645480"/>
              <a:ext cx="269640" cy="269640"/>
            </a:xfrm>
            <a:custGeom>
              <a:avLst/>
              <a:gdLst/>
              <a:ahLst/>
              <a:rect l="l" t="t" r="r" b="b"/>
              <a:pathLst>
                <a:path w="13996" h="13995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9"/>
            <p:cNvSpPr/>
            <p:nvPr/>
          </p:nvSpPr>
          <p:spPr>
            <a:xfrm>
              <a:off x="8172000" y="784080"/>
              <a:ext cx="153360" cy="153360"/>
            </a:xfrm>
            <a:custGeom>
              <a:avLst/>
              <a:gdLst/>
              <a:ahLst/>
              <a:rect l="l" t="t" r="r" b="b"/>
              <a:pathLst>
                <a:path w="7963" h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86160" y="1891800"/>
            <a:ext cx="3885480" cy="31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Los campos de texto amplios, que permiten el ingreso de varias líneas de texto, también son un input.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Utilizado para comentarios multilínea o consultas, tienen el atributo type con el valor “textarea”. Nos permiten definir rows (filas), columns (columnas). En lugar de utilizar value escribimos entre las etiquetas textarea.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5115600" y="3036600"/>
            <a:ext cx="3598920" cy="72072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Consulta: &lt;</a:t>
            </a:r>
            <a:r>
              <a:rPr b="0" lang="es-AR" sz="1400" spc="-1" strike="noStrike">
                <a:solidFill>
                  <a:srgbClr val="f92672"/>
                </a:solidFill>
                <a:latin typeface="Consolas"/>
                <a:ea typeface="Consolas"/>
              </a:rPr>
              <a:t>textarea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"comentario"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rows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"10"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cols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"40"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&gt;Escribe tu consulta...&lt;/</a:t>
            </a:r>
            <a:r>
              <a:rPr b="0" lang="es-AR" sz="1400" spc="-1" strike="noStrike">
                <a:solidFill>
                  <a:srgbClr val="f92672"/>
                </a:solidFill>
                <a:latin typeface="Consolas"/>
                <a:ea typeface="Consolas"/>
              </a:rPr>
              <a:t>textarea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&gt;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19" name="Google Shape;276;g457b32c97c43fa49_98" descr=""/>
          <p:cNvPicPr/>
          <p:nvPr/>
        </p:nvPicPr>
        <p:blipFill>
          <a:blip r:embed="rId2"/>
          <a:stretch/>
        </p:blipFill>
        <p:spPr>
          <a:xfrm>
            <a:off x="5383800" y="1405080"/>
            <a:ext cx="2844720" cy="1256040"/>
          </a:xfrm>
          <a:prstGeom prst="rect">
            <a:avLst/>
          </a:prstGeom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220" name="CustomShape 3"/>
          <p:cNvSpPr/>
          <p:nvPr/>
        </p:nvSpPr>
        <p:spPr>
          <a:xfrm>
            <a:off x="61920" y="732240"/>
            <a:ext cx="863316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  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Textarea</a:t>
            </a:r>
            <a:endParaRPr b="0" lang="es-AR" sz="3110" spc="-1" strike="noStrike">
              <a:latin typeface="Arial"/>
            </a:endParaRPr>
          </a:p>
        </p:txBody>
      </p:sp>
      <p:grpSp>
        <p:nvGrpSpPr>
          <p:cNvPr id="221" name="Group 4"/>
          <p:cNvGrpSpPr/>
          <p:nvPr/>
        </p:nvGrpSpPr>
        <p:grpSpPr>
          <a:xfrm>
            <a:off x="7886520" y="455400"/>
            <a:ext cx="571320" cy="772920"/>
            <a:chOff x="7886520" y="455400"/>
            <a:chExt cx="571320" cy="772920"/>
          </a:xfrm>
        </p:grpSpPr>
        <p:sp>
          <p:nvSpPr>
            <p:cNvPr id="222" name="CustomShape 5"/>
            <p:cNvSpPr/>
            <p:nvPr/>
          </p:nvSpPr>
          <p:spPr>
            <a:xfrm>
              <a:off x="7886520" y="514440"/>
              <a:ext cx="520920" cy="71388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CustomShape 6"/>
            <p:cNvSpPr/>
            <p:nvPr/>
          </p:nvSpPr>
          <p:spPr>
            <a:xfrm>
              <a:off x="7936920" y="455400"/>
              <a:ext cx="520920" cy="71352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7"/>
            <p:cNvSpPr/>
            <p:nvPr/>
          </p:nvSpPr>
          <p:spPr>
            <a:xfrm>
              <a:off x="8342280" y="455400"/>
              <a:ext cx="115560" cy="12924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95360" y="1260000"/>
            <a:ext cx="3879360" cy="33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Las listas desplegables crean una lista de opciones, cada una contenida dentro de un elemento &lt;option&gt;.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Se crean como un input con su atributo type fijado en “select”.</a:t>
            </a:r>
            <a:endParaRPr b="0" lang="es-AR" sz="1400" spc="-1" strike="noStrike">
              <a:latin typeface="Arial"/>
            </a:endParaRPr>
          </a:p>
          <a:p>
            <a:pPr marL="457200" indent="-334080">
              <a:lnSpc>
                <a:spcPct val="115000"/>
              </a:lnSpc>
              <a:spcBef>
                <a:spcPts val="1199"/>
              </a:spcBef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size: indica el número de valores mostrados a la vez en la lista. </a:t>
            </a:r>
            <a:endParaRPr b="0" lang="es-AR" sz="1400" spc="-1" strike="noStrike">
              <a:latin typeface="Arial"/>
            </a:endParaRPr>
          </a:p>
          <a:p>
            <a:pPr marL="457200" indent="-33408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multiple: permite la selección simultánea de varios elementos de la lista.</a:t>
            </a:r>
            <a:endParaRPr b="0" lang="es-AR" sz="1400" spc="-1" strike="noStrike">
              <a:latin typeface="Arial"/>
            </a:endParaRPr>
          </a:p>
          <a:p>
            <a:pPr marL="457200" indent="-33408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id, value y name se comportan igual que el resto de los tipos de input vistos.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26" name="Google Shape;287;g2f3869e9419_0_85" descr=""/>
          <p:cNvPicPr/>
          <p:nvPr/>
        </p:nvPicPr>
        <p:blipFill>
          <a:blip r:embed="rId2"/>
          <a:stretch/>
        </p:blipFill>
        <p:spPr>
          <a:xfrm>
            <a:off x="4921200" y="1260000"/>
            <a:ext cx="3786840" cy="156996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288;g2f3869e9419_0_85" descr=""/>
          <p:cNvPicPr/>
          <p:nvPr/>
        </p:nvPicPr>
        <p:blipFill>
          <a:blip r:embed="rId3"/>
          <a:stretch/>
        </p:blipFill>
        <p:spPr>
          <a:xfrm>
            <a:off x="5338080" y="2984040"/>
            <a:ext cx="3114360" cy="1190160"/>
          </a:xfrm>
          <a:prstGeom prst="rect">
            <a:avLst/>
          </a:prstGeom>
          <a:ln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</p:pic>
      <p:sp>
        <p:nvSpPr>
          <p:cNvPr id="228" name="CustomShape 2"/>
          <p:cNvSpPr/>
          <p:nvPr/>
        </p:nvSpPr>
        <p:spPr>
          <a:xfrm>
            <a:off x="61920" y="732240"/>
            <a:ext cx="863316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Select y Option</a:t>
            </a:r>
            <a:endParaRPr b="0" lang="es-AR" sz="3110" spc="-1" strike="noStrike">
              <a:latin typeface="Arial"/>
            </a:endParaRPr>
          </a:p>
        </p:txBody>
      </p:sp>
      <p:grpSp>
        <p:nvGrpSpPr>
          <p:cNvPr id="229" name="Group 3"/>
          <p:cNvGrpSpPr/>
          <p:nvPr/>
        </p:nvGrpSpPr>
        <p:grpSpPr>
          <a:xfrm>
            <a:off x="7886520" y="455400"/>
            <a:ext cx="571320" cy="772920"/>
            <a:chOff x="7886520" y="455400"/>
            <a:chExt cx="571320" cy="772920"/>
          </a:xfrm>
        </p:grpSpPr>
        <p:sp>
          <p:nvSpPr>
            <p:cNvPr id="230" name="CustomShape 4"/>
            <p:cNvSpPr/>
            <p:nvPr/>
          </p:nvSpPr>
          <p:spPr>
            <a:xfrm>
              <a:off x="7886520" y="514440"/>
              <a:ext cx="520920" cy="71388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CustomShape 5"/>
            <p:cNvSpPr/>
            <p:nvPr/>
          </p:nvSpPr>
          <p:spPr>
            <a:xfrm>
              <a:off x="7936920" y="455400"/>
              <a:ext cx="520920" cy="71352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CustomShape 6"/>
            <p:cNvSpPr/>
            <p:nvPr/>
          </p:nvSpPr>
          <p:spPr>
            <a:xfrm>
              <a:off x="8342280" y="455400"/>
              <a:ext cx="115560" cy="12924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01880" y="741600"/>
            <a:ext cx="47300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Atributos opcionales</a:t>
            </a:r>
            <a:endParaRPr b="0" lang="es-AR" sz="311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420480" y="1274400"/>
            <a:ext cx="44118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88000"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En muchos de los campos definidos en un formulario podemos añadir otros atributos que modifican su comportamiento: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required: el formulario no se podrá enviar hasta que ese campo tenga contenido.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placeholder: si queremos que aparezca un texto de ayuda para rellenar el campo.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value: para introducir un valor por defecto en el campo.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readonly: si queremos que sea de sólo lectura.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Ejemplos: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https://www.w3schools.com/tags/tryit.asp?filename=tryhtml5_input_required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 marL="457200" indent="-32364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3"/>
              </a:rPr>
              <a:t>https://www.w3schools.com/tags/tryit.asp?filename=tryhtml_input_readonly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832280" y="1008000"/>
            <a:ext cx="3999600" cy="3416040"/>
          </a:xfrm>
          <a:prstGeom prst="rect">
            <a:avLst/>
          </a:prstGeom>
          <a:noFill/>
          <a:ln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36" name="Google Shape;301;g457b32c97c43fa49_110" descr=""/>
          <p:cNvPicPr/>
          <p:nvPr/>
        </p:nvPicPr>
        <p:blipFill>
          <a:blip r:embed="rId4"/>
          <a:stretch/>
        </p:blipFill>
        <p:spPr>
          <a:xfrm>
            <a:off x="5191920" y="1885680"/>
            <a:ext cx="3196440" cy="1371600"/>
          </a:xfrm>
          <a:prstGeom prst="rect">
            <a:avLst/>
          </a:prstGeom>
          <a:ln>
            <a:noFill/>
          </a:ln>
        </p:spPr>
      </p:pic>
      <p:grpSp>
        <p:nvGrpSpPr>
          <p:cNvPr id="237" name="Group 4"/>
          <p:cNvGrpSpPr/>
          <p:nvPr/>
        </p:nvGrpSpPr>
        <p:grpSpPr>
          <a:xfrm>
            <a:off x="7886520" y="455400"/>
            <a:ext cx="571320" cy="772920"/>
            <a:chOff x="7886520" y="455400"/>
            <a:chExt cx="571320" cy="772920"/>
          </a:xfrm>
        </p:grpSpPr>
        <p:sp>
          <p:nvSpPr>
            <p:cNvPr id="238" name="CustomShape 5"/>
            <p:cNvSpPr/>
            <p:nvPr/>
          </p:nvSpPr>
          <p:spPr>
            <a:xfrm>
              <a:off x="7886520" y="514440"/>
              <a:ext cx="520920" cy="71388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CustomShape 6"/>
            <p:cNvSpPr/>
            <p:nvPr/>
          </p:nvSpPr>
          <p:spPr>
            <a:xfrm>
              <a:off x="7936920" y="455400"/>
              <a:ext cx="520920" cy="71352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7"/>
            <p:cNvSpPr/>
            <p:nvPr/>
          </p:nvSpPr>
          <p:spPr>
            <a:xfrm>
              <a:off x="8342280" y="455400"/>
              <a:ext cx="115560" cy="12924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89320" y="199080"/>
            <a:ext cx="77486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25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       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Ejemplo</a:t>
            </a:r>
            <a:endParaRPr b="0" lang="es-AR" sz="3110" spc="-1" strike="noStrike">
              <a:latin typeface="Arial"/>
            </a:endParaRPr>
          </a:p>
        </p:txBody>
      </p:sp>
      <p:pic>
        <p:nvPicPr>
          <p:cNvPr id="242" name="Google Shape;311;g457b32c97c43fa49_121" descr=""/>
          <p:cNvPicPr/>
          <p:nvPr/>
        </p:nvPicPr>
        <p:blipFill>
          <a:blip r:embed="rId2"/>
          <a:srcRect l="0" t="0" r="16085" b="0"/>
          <a:stretch/>
        </p:blipFill>
        <p:spPr>
          <a:xfrm>
            <a:off x="670680" y="771480"/>
            <a:ext cx="3499200" cy="3685320"/>
          </a:xfrm>
          <a:prstGeom prst="rect">
            <a:avLst/>
          </a:prstGeom>
          <a:ln>
            <a:noFill/>
          </a:ln>
        </p:spPr>
      </p:pic>
      <p:pic>
        <p:nvPicPr>
          <p:cNvPr id="243" name="Google Shape;312;g457b32c97c43fa49_121" descr=""/>
          <p:cNvPicPr/>
          <p:nvPr/>
        </p:nvPicPr>
        <p:blipFill>
          <a:blip r:embed="rId3"/>
          <a:stretch/>
        </p:blipFill>
        <p:spPr>
          <a:xfrm>
            <a:off x="4923000" y="1312200"/>
            <a:ext cx="3910320" cy="2480040"/>
          </a:xfrm>
          <a:prstGeom prst="rect">
            <a:avLst/>
          </a:prstGeom>
          <a:ln>
            <a:noFill/>
          </a:ln>
        </p:spPr>
      </p:pic>
      <p:pic>
        <p:nvPicPr>
          <p:cNvPr id="244" name="Google Shape;313;g457b32c97c43fa49_121" descr=""/>
          <p:cNvPicPr/>
          <p:nvPr/>
        </p:nvPicPr>
        <p:blipFill>
          <a:blip r:embed="rId4"/>
          <a:stretch/>
        </p:blipFill>
        <p:spPr>
          <a:xfrm>
            <a:off x="3306240" y="455400"/>
            <a:ext cx="995040" cy="995040"/>
          </a:xfrm>
          <a:prstGeom prst="rect">
            <a:avLst/>
          </a:prstGeom>
          <a:ln>
            <a:noFill/>
          </a:ln>
        </p:spPr>
      </p:pic>
      <p:grpSp>
        <p:nvGrpSpPr>
          <p:cNvPr id="245" name="Group 2"/>
          <p:cNvGrpSpPr/>
          <p:nvPr/>
        </p:nvGrpSpPr>
        <p:grpSpPr>
          <a:xfrm>
            <a:off x="7886520" y="455400"/>
            <a:ext cx="571320" cy="772920"/>
            <a:chOff x="7886520" y="455400"/>
            <a:chExt cx="571320" cy="772920"/>
          </a:xfrm>
        </p:grpSpPr>
        <p:sp>
          <p:nvSpPr>
            <p:cNvPr id="246" name="CustomShape 3"/>
            <p:cNvSpPr/>
            <p:nvPr/>
          </p:nvSpPr>
          <p:spPr>
            <a:xfrm>
              <a:off x="7886520" y="514440"/>
              <a:ext cx="520920" cy="71388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CustomShape 4"/>
            <p:cNvSpPr/>
            <p:nvPr/>
          </p:nvSpPr>
          <p:spPr>
            <a:xfrm>
              <a:off x="7936920" y="455400"/>
              <a:ext cx="520920" cy="71352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5"/>
            <p:cNvSpPr/>
            <p:nvPr/>
          </p:nvSpPr>
          <p:spPr>
            <a:xfrm>
              <a:off x="8342280" y="455400"/>
              <a:ext cx="115560" cy="12924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1"/>
          <p:cNvGrpSpPr/>
          <p:nvPr/>
        </p:nvGrpSpPr>
        <p:grpSpPr>
          <a:xfrm>
            <a:off x="1703160" y="1927440"/>
            <a:ext cx="994680" cy="1109160"/>
            <a:chOff x="1703160" y="1927440"/>
            <a:chExt cx="994680" cy="1109160"/>
          </a:xfrm>
        </p:grpSpPr>
        <p:sp>
          <p:nvSpPr>
            <p:cNvPr id="250" name="CustomShape 2"/>
            <p:cNvSpPr/>
            <p:nvPr/>
          </p:nvSpPr>
          <p:spPr>
            <a:xfrm>
              <a:off x="1703160" y="1954080"/>
              <a:ext cx="9946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3"/>
            <p:cNvSpPr/>
            <p:nvPr/>
          </p:nvSpPr>
          <p:spPr>
            <a:xfrm>
              <a:off x="1703160" y="1927440"/>
              <a:ext cx="9943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2" name="CustomShape 4"/>
          <p:cNvSpPr/>
          <p:nvPr/>
        </p:nvSpPr>
        <p:spPr>
          <a:xfrm>
            <a:off x="2809080" y="2228400"/>
            <a:ext cx="6008400" cy="61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Deploy en Server</a:t>
            </a:r>
            <a:endParaRPr b="0" lang="es-AR" sz="3400" spc="-1" strike="noStrike">
              <a:latin typeface="Arial"/>
            </a:endParaRPr>
          </a:p>
        </p:txBody>
      </p:sp>
      <p:grpSp>
        <p:nvGrpSpPr>
          <p:cNvPr id="253" name="Group 5"/>
          <p:cNvGrpSpPr/>
          <p:nvPr/>
        </p:nvGrpSpPr>
        <p:grpSpPr>
          <a:xfrm>
            <a:off x="1926000" y="2228040"/>
            <a:ext cx="553680" cy="565920"/>
            <a:chOff x="1926000" y="2228040"/>
            <a:chExt cx="553680" cy="565920"/>
          </a:xfrm>
        </p:grpSpPr>
        <p:sp>
          <p:nvSpPr>
            <p:cNvPr id="254" name="CustomShape 6"/>
            <p:cNvSpPr/>
            <p:nvPr/>
          </p:nvSpPr>
          <p:spPr>
            <a:xfrm>
              <a:off x="2268720" y="2228040"/>
              <a:ext cx="165240" cy="194760"/>
            </a:xfrm>
            <a:custGeom>
              <a:avLst/>
              <a:gdLst/>
              <a:ahLst/>
              <a:rect l="l" t="t" r="r" b="b"/>
              <a:pathLst>
                <a:path w="6449" h="7132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CustomShape 7"/>
            <p:cNvSpPr/>
            <p:nvPr/>
          </p:nvSpPr>
          <p:spPr>
            <a:xfrm>
              <a:off x="2018160" y="2256840"/>
              <a:ext cx="131400" cy="162000"/>
            </a:xfrm>
            <a:custGeom>
              <a:avLst/>
              <a:gdLst/>
              <a:ahLst/>
              <a:rect l="l" t="t" r="r" b="b"/>
              <a:pathLst>
                <a:path w="5130" h="5936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CustomShape 8"/>
            <p:cNvSpPr/>
            <p:nvPr/>
          </p:nvSpPr>
          <p:spPr>
            <a:xfrm>
              <a:off x="1926000" y="2536560"/>
              <a:ext cx="184680" cy="119160"/>
            </a:xfrm>
            <a:custGeom>
              <a:avLst/>
              <a:gdLst/>
              <a:ahLst/>
              <a:rect l="l" t="t" r="r" b="b"/>
              <a:pathLst>
                <a:path w="7205" h="4373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CustomShape 9"/>
            <p:cNvSpPr/>
            <p:nvPr/>
          </p:nvSpPr>
          <p:spPr>
            <a:xfrm>
              <a:off x="2152440" y="2619360"/>
              <a:ext cx="91080" cy="174600"/>
            </a:xfrm>
            <a:custGeom>
              <a:avLst/>
              <a:gdLst/>
              <a:ahLst/>
              <a:rect l="l" t="t" r="r" b="b"/>
              <a:pathLst>
                <a:path w="3567" h="6399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10"/>
            <p:cNvSpPr/>
            <p:nvPr/>
          </p:nvSpPr>
          <p:spPr>
            <a:xfrm>
              <a:off x="2314080" y="2485440"/>
              <a:ext cx="165600" cy="97920"/>
            </a:xfrm>
            <a:custGeom>
              <a:avLst/>
              <a:gdLst/>
              <a:ahLst/>
              <a:rect l="l" t="t" r="r" b="b"/>
              <a:pathLst>
                <a:path w="6474" h="3591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11"/>
            <p:cNvSpPr/>
            <p:nvPr/>
          </p:nvSpPr>
          <p:spPr>
            <a:xfrm>
              <a:off x="2109600" y="2399760"/>
              <a:ext cx="194040" cy="207360"/>
            </a:xfrm>
            <a:custGeom>
              <a:avLst/>
              <a:gdLst/>
              <a:ahLst/>
              <a:rect l="l" t="t" r="r" b="b"/>
              <a:pathLst>
                <a:path w="7572" h="7597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59600" y="1276560"/>
            <a:ext cx="7122600" cy="33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Es un Hosting gratuito que permite probar rápidamente nuestro sitio web. Requiere registro.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Para agregar el sitio basta con arrastrar la carpeta que contiene el sitio.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https://app.netlify.com/drop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Tutoriales sobre cómo subir a Netlify:</a:t>
            </a:r>
            <a:endParaRPr b="0" lang="es-AR" sz="1400" spc="-1" strike="noStrike">
              <a:latin typeface="Arial"/>
            </a:endParaRPr>
          </a:p>
          <a:p>
            <a:pPr marL="457200" indent="-35172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Netlify Drop. Introduction: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3"/>
              </a:rPr>
              <a:t>https://youtu.be/-LRlQ_jaLAU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 marL="457200" indent="-351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Netlify Tutorial. Deploy a new site just by Drag and Dropping: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4"/>
              </a:rPr>
              <a:t>https://www.youtube.com/watch?v=vywDFg2uIxY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 rot="5430000">
            <a:off x="7009560" y="302292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3"/>
          <p:cNvSpPr/>
          <p:nvPr/>
        </p:nvSpPr>
        <p:spPr>
          <a:xfrm>
            <a:off x="555840" y="52992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Netlify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 rot="6000">
            <a:off x="584280" y="113256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4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265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7" name="Group 8"/>
          <p:cNvGrpSpPr/>
          <p:nvPr/>
        </p:nvGrpSpPr>
        <p:grpSpPr>
          <a:xfrm>
            <a:off x="7930800" y="645480"/>
            <a:ext cx="394560" cy="291960"/>
            <a:chOff x="7930800" y="645480"/>
            <a:chExt cx="394560" cy="291960"/>
          </a:xfrm>
        </p:grpSpPr>
        <p:sp>
          <p:nvSpPr>
            <p:cNvPr id="268" name="CustomShape 9"/>
            <p:cNvSpPr/>
            <p:nvPr/>
          </p:nvSpPr>
          <p:spPr>
            <a:xfrm>
              <a:off x="7930800" y="645480"/>
              <a:ext cx="269640" cy="269640"/>
            </a:xfrm>
            <a:custGeom>
              <a:avLst/>
              <a:gdLst/>
              <a:ahLst/>
              <a:rect l="l" t="t" r="r" b="b"/>
              <a:pathLst>
                <a:path w="13996" h="13995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0"/>
            <p:cNvSpPr/>
            <p:nvPr/>
          </p:nvSpPr>
          <p:spPr>
            <a:xfrm>
              <a:off x="8172000" y="784080"/>
              <a:ext cx="153360" cy="153360"/>
            </a:xfrm>
            <a:custGeom>
              <a:avLst/>
              <a:gdLst/>
              <a:ahLst/>
              <a:rect l="l" t="t" r="r" b="b"/>
              <a:pathLst>
                <a:path w="7963" h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2"/>
          <p:cNvSpPr/>
          <p:nvPr/>
        </p:nvSpPr>
        <p:spPr>
          <a:xfrm>
            <a:off x="401040" y="1045080"/>
            <a:ext cx="852012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6000"/>
          </a:bodyPr>
          <a:p>
            <a:pPr>
              <a:lnSpc>
                <a:spcPct val="100000"/>
              </a:lnSpc>
            </a:pP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</a:t>
            </a:r>
            <a:r>
              <a:rPr b="0" lang="es-AR" sz="3110" spc="-1" strike="noStrike">
                <a:solidFill>
                  <a:srgbClr val="ffffff"/>
                </a:solidFill>
                <a:latin typeface="Archivo Black"/>
                <a:ea typeface="Archivo Black"/>
              </a:rPr>
              <a:t>Github Pages</a:t>
            </a:r>
            <a:endParaRPr b="0" lang="es-AR" sz="311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01040" y="1617480"/>
            <a:ext cx="39996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Cómo publicar un sitio web gratis con Github Pages: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https://m.youtube.com/watch?v=SnQTURNAUqY&amp;feature=youtu.be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Curso Git y GitHub: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3"/>
              </a:rPr>
              <a:t>https://www.youtube.com/watch?v=ptXiQwE535s&amp;list=PLoCpUTIZIYORkDzYwdunkVf-KIqGjyoot&amp;ab_channel=ProgramarDesdeCero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73" name="Google Shape;354;g2f3869e9419_0_109" descr=""/>
          <p:cNvPicPr/>
          <p:nvPr/>
        </p:nvPicPr>
        <p:blipFill>
          <a:blip r:embed="rId4"/>
          <a:stretch/>
        </p:blipFill>
        <p:spPr>
          <a:xfrm>
            <a:off x="4832280" y="1330200"/>
            <a:ext cx="3999600" cy="224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209600" y="1666800"/>
            <a:ext cx="5621760" cy="26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Un formulario HTML es una sección de un documento que contiene texto, código, elementos especiales llamados controles: casillas de verificación (checkboxes), botones de opción (radio buttons), menúes, etc.; y rótulos (labels) en esos controles.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Los usuarios normalmente “completan” un formulario modificando los valores de sus controles (introduciendo texto, seleccionando objetos de un menú, etc.), antes de enviar el formulario a un agente para que lo procese (por ej.: a un servidor web, a un servidor de correo, etc.)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 rot="5430000">
            <a:off x="6628680" y="246132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524520" y="52992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 en Html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 rot="6000">
            <a:off x="553320" y="113256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95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" name="Group 8"/>
          <p:cNvGrpSpPr/>
          <p:nvPr/>
        </p:nvGrpSpPr>
        <p:grpSpPr>
          <a:xfrm>
            <a:off x="7958160" y="621360"/>
            <a:ext cx="339840" cy="340200"/>
            <a:chOff x="7958160" y="621360"/>
            <a:chExt cx="339840" cy="340200"/>
          </a:xfrm>
        </p:grpSpPr>
        <p:sp>
          <p:nvSpPr>
            <p:cNvPr id="98" name="CustomShape 9"/>
            <p:cNvSpPr/>
            <p:nvPr/>
          </p:nvSpPr>
          <p:spPr>
            <a:xfrm>
              <a:off x="7958160" y="825120"/>
              <a:ext cx="136440" cy="136440"/>
            </a:xfrm>
            <a:custGeom>
              <a:avLst/>
              <a:gdLst/>
              <a:ahLst/>
              <a:rect l="l" t="t" r="r" b="b"/>
              <a:pathLst>
                <a:path w="7083" h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10"/>
            <p:cNvSpPr/>
            <p:nvPr/>
          </p:nvSpPr>
          <p:spPr>
            <a:xfrm>
              <a:off x="8162280" y="621360"/>
              <a:ext cx="135720" cy="135720"/>
            </a:xfrm>
            <a:custGeom>
              <a:avLst/>
              <a:gdLst/>
              <a:ahLst/>
              <a:rect l="l" t="t" r="r" b="b"/>
              <a:pathLst>
                <a:path w="7059" h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11"/>
            <p:cNvSpPr/>
            <p:nvPr/>
          </p:nvSpPr>
          <p:spPr>
            <a:xfrm>
              <a:off x="8011440" y="679320"/>
              <a:ext cx="228600" cy="228600"/>
            </a:xfrm>
            <a:custGeom>
              <a:avLst/>
              <a:gdLst/>
              <a:ahLst/>
              <a:rect l="l" t="t" r="r" b="b"/>
              <a:pathLst>
                <a:path w="11870" h="11871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2482200" y="624600"/>
            <a:ext cx="2376360" cy="5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2200" spc="-1" strike="noStrike">
                <a:solidFill>
                  <a:srgbClr val="ffffff"/>
                </a:solidFill>
                <a:latin typeface="Montserrat"/>
                <a:ea typeface="Montserrat"/>
              </a:rPr>
              <a:t>Ejercicios</a:t>
            </a:r>
            <a:endParaRPr b="0" lang="es-AR" sz="22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5311080" y="1802160"/>
            <a:ext cx="295524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00000"/>
              </a:lnSpc>
            </a:pPr>
            <a:r>
              <a:rPr b="0" lang="es-AR" sz="1700" spc="-1" strike="noStrike">
                <a:solidFill>
                  <a:srgbClr val="595959"/>
                </a:solidFill>
                <a:latin typeface="Montserrat Medium"/>
                <a:ea typeface="Montserrat Medium"/>
              </a:rPr>
              <a:t>Agregar un archivo README.md en el proyecto, explicando brevemente de qué tratará la página que se va a desarrollar.</a:t>
            </a:r>
            <a:endParaRPr b="0" lang="es-AR" sz="17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808200" y="1577880"/>
            <a:ext cx="2655360" cy="207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480960" y="1697400"/>
            <a:ext cx="3559320" cy="267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00000"/>
              </a:lnSpc>
            </a:pPr>
            <a:r>
              <a:rPr b="0" lang="es-AR" sz="17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Crear la estructura básica del proyecto, incluyendo las etiquetas &lt;header&gt;, &lt;main&gt;, y &lt;footer&gt;. Dentro de &lt;header&gt;, incluye un título con el nombre del proyecto.</a:t>
            </a:r>
            <a:endParaRPr b="0" lang="es-A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700" spc="-1" strike="noStrike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1501200" y="1220760"/>
            <a:ext cx="126972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es-AR" sz="2000" spc="-1" strike="noStrike">
                <a:solidFill>
                  <a:srgbClr val="595959"/>
                </a:solidFill>
                <a:latin typeface="Montserrat"/>
                <a:ea typeface="Montserrat"/>
              </a:rPr>
              <a:t>       </a:t>
            </a:r>
            <a:r>
              <a:rPr b="1" lang="es-AR" sz="2000" spc="-1" strike="noStrike">
                <a:solidFill>
                  <a:srgbClr val="ffffff"/>
                </a:solidFill>
                <a:latin typeface="Montserrat"/>
                <a:ea typeface="Montserrat"/>
              </a:rPr>
              <a:t>1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6606000" y="1341000"/>
            <a:ext cx="126972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es-AR" sz="2000" spc="-1" strike="noStrike">
                <a:solidFill>
                  <a:srgbClr val="595959"/>
                </a:solidFill>
                <a:latin typeface="Montserrat"/>
                <a:ea typeface="Montserrat"/>
              </a:rPr>
              <a:t>2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80" name="CustomShape 7"/>
          <p:cNvSpPr/>
          <p:nvPr/>
        </p:nvSpPr>
        <p:spPr>
          <a:xfrm>
            <a:off x="1188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8"/>
          <p:cNvSpPr/>
          <p:nvPr/>
        </p:nvSpPr>
        <p:spPr>
          <a:xfrm rot="6000">
            <a:off x="555120" y="1438560"/>
            <a:ext cx="575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9"/>
          <p:cNvSpPr/>
          <p:nvPr/>
        </p:nvSpPr>
        <p:spPr>
          <a:xfrm flipH="1">
            <a:off x="4574520" y="1643400"/>
            <a:ext cx="18720" cy="217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3" name="Group 10"/>
          <p:cNvGrpSpPr/>
          <p:nvPr/>
        </p:nvGrpSpPr>
        <p:grpSpPr>
          <a:xfrm>
            <a:off x="555480" y="631440"/>
            <a:ext cx="700200" cy="691560"/>
            <a:chOff x="555480" y="631440"/>
            <a:chExt cx="700200" cy="691560"/>
          </a:xfrm>
        </p:grpSpPr>
        <p:sp>
          <p:nvSpPr>
            <p:cNvPr id="284" name="CustomShape 11"/>
            <p:cNvSpPr/>
            <p:nvPr/>
          </p:nvSpPr>
          <p:spPr>
            <a:xfrm>
              <a:off x="560160" y="636120"/>
              <a:ext cx="690480" cy="682200"/>
            </a:xfrm>
            <a:custGeom>
              <a:avLst/>
              <a:gdLst/>
              <a:ahLst/>
              <a:rect l="l" t="t" r="r" b="b"/>
              <a:pathLst>
                <a:path w="1842389" h="1820037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12"/>
            <p:cNvSpPr/>
            <p:nvPr/>
          </p:nvSpPr>
          <p:spPr>
            <a:xfrm>
              <a:off x="555480" y="631440"/>
              <a:ext cx="700200" cy="691560"/>
            </a:xfrm>
            <a:custGeom>
              <a:avLst/>
              <a:gdLst/>
              <a:ahLst/>
              <a:rect l="l" t="t" r="r" b="b"/>
              <a:pathLst>
                <a:path w="1867789" h="1845437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6" name="CustomShape 13"/>
          <p:cNvSpPr/>
          <p:nvPr/>
        </p:nvSpPr>
        <p:spPr>
          <a:xfrm>
            <a:off x="633600" y="713880"/>
            <a:ext cx="526680" cy="526680"/>
          </a:xfrm>
          <a:custGeom>
            <a:avLst/>
            <a:gdLst/>
            <a:ahLst/>
            <a:rect l="l" t="t" r="r" b="b"/>
            <a:pathLst>
              <a:path w="1054300" h="1054300">
                <a:moveTo>
                  <a:pt x="0" y="0"/>
                </a:moveTo>
                <a:lnTo>
                  <a:pt x="1054300" y="0"/>
                </a:lnTo>
                <a:lnTo>
                  <a:pt x="1054300" y="1054300"/>
                </a:lnTo>
                <a:lnTo>
                  <a:pt x="0" y="105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4"/>
          <p:cNvSpPr/>
          <p:nvPr/>
        </p:nvSpPr>
        <p:spPr>
          <a:xfrm>
            <a:off x="1342800" y="504720"/>
            <a:ext cx="692352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35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Ejercicios Prácticos</a:t>
            </a:r>
            <a:endParaRPr b="0" lang="es-AR" sz="3500" spc="-1" strike="noStrike">
              <a:latin typeface="Arial"/>
            </a:endParaRPr>
          </a:p>
        </p:txBody>
      </p:sp>
      <p:grpSp>
        <p:nvGrpSpPr>
          <p:cNvPr id="288" name="Group 15"/>
          <p:cNvGrpSpPr/>
          <p:nvPr/>
        </p:nvGrpSpPr>
        <p:grpSpPr>
          <a:xfrm>
            <a:off x="1342800" y="1017720"/>
            <a:ext cx="4061880" cy="382320"/>
            <a:chOff x="1342800" y="1017720"/>
            <a:chExt cx="4061880" cy="382320"/>
          </a:xfrm>
        </p:grpSpPr>
        <p:sp>
          <p:nvSpPr>
            <p:cNvPr id="289" name="CustomShape 16"/>
            <p:cNvSpPr/>
            <p:nvPr/>
          </p:nvSpPr>
          <p:spPr>
            <a:xfrm>
              <a:off x="1342800" y="1035720"/>
              <a:ext cx="4061880" cy="364320"/>
            </a:xfrm>
            <a:custGeom>
              <a:avLst/>
              <a:gdLst/>
              <a:ahLst/>
              <a:rect l="l" t="t" r="r" b="b"/>
              <a:pathLst>
                <a:path w="1657918" h="192116">
                  <a:moveTo>
                    <a:pt x="0" y="0"/>
                  </a:moveTo>
                  <a:lnTo>
                    <a:pt x="1657918" y="0"/>
                  </a:lnTo>
                  <a:lnTo>
                    <a:pt x="1657918" y="192116"/>
                  </a:lnTo>
                  <a:lnTo>
                    <a:pt x="0" y="192116"/>
                  </a:lnTo>
                  <a:close/>
                </a:path>
              </a:pathLst>
            </a:custGeom>
            <a:solidFill>
              <a:srgbClr val="ffab40">
                <a:alpha val="51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17"/>
            <p:cNvSpPr/>
            <p:nvPr/>
          </p:nvSpPr>
          <p:spPr>
            <a:xfrm>
              <a:off x="1342800" y="1017720"/>
              <a:ext cx="4061880" cy="382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1" name="CustomShape 18"/>
          <p:cNvSpPr/>
          <p:nvPr/>
        </p:nvSpPr>
        <p:spPr>
          <a:xfrm>
            <a:off x="1342800" y="1057320"/>
            <a:ext cx="299880" cy="299880"/>
          </a:xfrm>
          <a:custGeom>
            <a:avLst/>
            <a:gdLst/>
            <a:ahLst/>
            <a:rect l="l" t="t" r="r" b="b"/>
            <a:pathLst>
              <a:path w="600374" h="600374">
                <a:moveTo>
                  <a:pt x="0" y="0"/>
                </a:moveTo>
                <a:lnTo>
                  <a:pt x="600374" y="0"/>
                </a:lnTo>
                <a:lnTo>
                  <a:pt x="600374" y="600373"/>
                </a:lnTo>
                <a:lnTo>
                  <a:pt x="0" y="6003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2" name="Group 19"/>
          <p:cNvGrpSpPr/>
          <p:nvPr/>
        </p:nvGrpSpPr>
        <p:grpSpPr>
          <a:xfrm>
            <a:off x="555480" y="1658160"/>
            <a:ext cx="1618920" cy="297000"/>
            <a:chOff x="555480" y="1658160"/>
            <a:chExt cx="1618920" cy="297000"/>
          </a:xfrm>
        </p:grpSpPr>
        <p:sp>
          <p:nvSpPr>
            <p:cNvPr id="293" name="CustomShape 20"/>
            <p:cNvSpPr/>
            <p:nvPr/>
          </p:nvSpPr>
          <p:spPr>
            <a:xfrm>
              <a:off x="555480" y="1676160"/>
              <a:ext cx="1618920" cy="278640"/>
            </a:xfrm>
            <a:custGeom>
              <a:avLst/>
              <a:gdLst/>
              <a:ahLst/>
              <a:rect l="l" t="t" r="r" b="b"/>
              <a:pathLst>
                <a:path w="1916354" h="146960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21"/>
            <p:cNvSpPr/>
            <p:nvPr/>
          </p:nvSpPr>
          <p:spPr>
            <a:xfrm>
              <a:off x="555480" y="1658160"/>
              <a:ext cx="695520" cy="29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5" name="CustomShape 22"/>
          <p:cNvSpPr/>
          <p:nvPr/>
        </p:nvSpPr>
        <p:spPr>
          <a:xfrm>
            <a:off x="507960" y="2290320"/>
            <a:ext cx="3854520" cy="10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Dentro de la sección &lt;main&gt;: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Creá un formulario de contacto utilizando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Formspree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con campos de nombre, correo electrónico y mensaje.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96" name="CustomShape 23"/>
          <p:cNvSpPr/>
          <p:nvPr/>
        </p:nvSpPr>
        <p:spPr>
          <a:xfrm>
            <a:off x="555480" y="1691280"/>
            <a:ext cx="1618920" cy="29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Formspree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297" name="CustomShape 24"/>
          <p:cNvSpPr/>
          <p:nvPr/>
        </p:nvSpPr>
        <p:spPr>
          <a:xfrm>
            <a:off x="1643040" y="1045800"/>
            <a:ext cx="306252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1" lang="es-AR" sz="21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Optativos | No entregables</a:t>
            </a:r>
            <a:endParaRPr b="0" lang="es-AR" sz="2100" spc="-1" strike="noStrike">
              <a:latin typeface="Arial"/>
            </a:endParaRPr>
          </a:p>
        </p:txBody>
      </p:sp>
      <p:sp>
        <p:nvSpPr>
          <p:cNvPr id="298" name="CustomShape 25"/>
          <p:cNvSpPr/>
          <p:nvPr/>
        </p:nvSpPr>
        <p:spPr>
          <a:xfrm>
            <a:off x="4804920" y="2061360"/>
            <a:ext cx="3559320" cy="23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Creá una cuenta en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GitHub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y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cargá tu proyecto 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Creá el link de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Github Pages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y compartir ese link en la clase siguiente.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Subí el proyecto que hayas creado al servidor de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Netlify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Podés hacerlo de forma sencilla enlazando la cuenta de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Github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con tu cuenta de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Netlify.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es-AR" sz="1400" spc="-1" strike="noStrike">
              <a:latin typeface="Arial"/>
            </a:endParaRPr>
          </a:p>
        </p:txBody>
      </p:sp>
      <p:grpSp>
        <p:nvGrpSpPr>
          <p:cNvPr id="299" name="Group 26"/>
          <p:cNvGrpSpPr/>
          <p:nvPr/>
        </p:nvGrpSpPr>
        <p:grpSpPr>
          <a:xfrm>
            <a:off x="4749840" y="1658160"/>
            <a:ext cx="1269360" cy="297000"/>
            <a:chOff x="4749840" y="1658160"/>
            <a:chExt cx="1269360" cy="297000"/>
          </a:xfrm>
        </p:grpSpPr>
        <p:sp>
          <p:nvSpPr>
            <p:cNvPr id="300" name="CustomShape 27"/>
            <p:cNvSpPr/>
            <p:nvPr/>
          </p:nvSpPr>
          <p:spPr>
            <a:xfrm>
              <a:off x="4749840" y="1676160"/>
              <a:ext cx="1269360" cy="278640"/>
            </a:xfrm>
            <a:custGeom>
              <a:avLst/>
              <a:gdLst/>
              <a:ahLst/>
              <a:rect l="l" t="t" r="r" b="b"/>
              <a:pathLst>
                <a:path w="1916354" h="146960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28"/>
            <p:cNvSpPr/>
            <p:nvPr/>
          </p:nvSpPr>
          <p:spPr>
            <a:xfrm>
              <a:off x="4749840" y="1658160"/>
              <a:ext cx="1269360" cy="29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2" name="CustomShape 29"/>
          <p:cNvSpPr/>
          <p:nvPr/>
        </p:nvSpPr>
        <p:spPr>
          <a:xfrm>
            <a:off x="4749840" y="1691280"/>
            <a:ext cx="1269720" cy="29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Deploy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181440" y="707040"/>
            <a:ext cx="465048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15000"/>
          </a:bodyPr>
          <a:p>
            <a:pPr>
              <a:lnSpc>
                <a:spcPct val="100000"/>
              </a:lnSpc>
            </a:pPr>
            <a:r>
              <a:rPr b="0" lang="es-AR" sz="3740" spc="-1" strike="noStrike">
                <a:solidFill>
                  <a:srgbClr val="ffffff"/>
                </a:solidFill>
                <a:latin typeface="Archivo Black"/>
                <a:ea typeface="Archivo Black"/>
              </a:rPr>
              <a:t>Formularios: &lt;form&gt;</a:t>
            </a:r>
            <a:endParaRPr b="0" lang="es-AR" sz="374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35600" y="1571040"/>
            <a:ext cx="3999600" cy="210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Se utiliza la etiqueta contenedora &lt;form&gt;, que incluye todos los campos necesarios para su funcionamiento.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Hay tipos de campos adecuados para cada tipo de dato.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Existe un control especial, el botón, que puede enviar los datos del formulario al servidor o limpiar el contenido de sus campos.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04" name="Google Shape;121;g2f3869e9419_0_16" descr=""/>
          <p:cNvPicPr/>
          <p:nvPr/>
        </p:nvPicPr>
        <p:blipFill>
          <a:blip r:embed="rId2"/>
          <a:srcRect l="1637" t="0" r="0" b="0"/>
          <a:stretch/>
        </p:blipFill>
        <p:spPr>
          <a:xfrm>
            <a:off x="5172840" y="1797120"/>
            <a:ext cx="3335760" cy="1934280"/>
          </a:xfrm>
          <a:prstGeom prst="rect">
            <a:avLst/>
          </a:prstGeom>
          <a:ln>
            <a:noFill/>
          </a:ln>
        </p:spPr>
      </p:pic>
      <p:grpSp>
        <p:nvGrpSpPr>
          <p:cNvPr id="105" name="Group 4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06" name="CustomShape 5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6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8" name="Group 7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09" name="CustomShape 8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9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10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11840" y="1062000"/>
            <a:ext cx="3885120" cy="33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La etiqueta &lt;form&gt; admite diversos atributos. Entre ellos:</a:t>
            </a:r>
            <a:endParaRPr b="0" lang="es-AR" sz="1600" spc="-1" strike="noStrike">
              <a:latin typeface="Arial"/>
            </a:endParaRPr>
          </a:p>
          <a:p>
            <a:pPr marL="457200" indent="-32436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action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el tipo de acción que se llevará a cabo (enviar a un mail o procesar su contenido con un script). También podemos indicar la URL a la que se enviará la petición HTTP con toda la información del formulario.</a:t>
            </a:r>
            <a:endParaRPr b="0" lang="es-AR" sz="1400" spc="-1" strike="noStrike">
              <a:latin typeface="Arial"/>
            </a:endParaRPr>
          </a:p>
          <a:p>
            <a:pPr marL="457200" indent="-32436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method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indica si la petición HTTP será GET o POST.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Ejemplo: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https://www.w3schools.com/tags/att_form_method.asp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4803480" y="1062000"/>
            <a:ext cx="3885120" cy="33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Google Shape;135;g2f3869e9419_0_19" descr=""/>
          <p:cNvPicPr/>
          <p:nvPr/>
        </p:nvPicPr>
        <p:blipFill>
          <a:blip r:embed="rId3"/>
          <a:stretch/>
        </p:blipFill>
        <p:spPr>
          <a:xfrm>
            <a:off x="4790160" y="1492920"/>
            <a:ext cx="3928680" cy="225144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 flipH="1">
            <a:off x="4526640" y="1374120"/>
            <a:ext cx="32040" cy="270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4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Action y Method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8" name="Group 6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19" name="CustomShape 7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CustomShape 8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" name="Group 9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22" name="CustomShape 10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11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CustomShape 12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40640" y="1127160"/>
            <a:ext cx="8017920" cy="31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&lt;label&gt;: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usa para especificar la etiqueta (o nombre) del campo del formulario. Es información para el usuario.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Admite el atributo for, que debe tener el mismo valor que el atributo id del campo (input, select o textarea) al que hace referencia la etiqueta.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26" name="Google Shape;151;g2f3869e9419_0_25" descr=""/>
          <p:cNvPicPr/>
          <p:nvPr/>
        </p:nvPicPr>
        <p:blipFill>
          <a:blip r:embed="rId2"/>
          <a:stretch/>
        </p:blipFill>
        <p:spPr>
          <a:xfrm>
            <a:off x="2074320" y="2304720"/>
            <a:ext cx="4995000" cy="155268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 rot="5430000">
            <a:off x="7009560" y="302292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&lt;label&gt;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0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31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3" name="Group 8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34" name="CustomShape 9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0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11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69800" y="1180440"/>
            <a:ext cx="8303760" cy="31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840" spc="-1" strike="noStrike">
                <a:solidFill>
                  <a:srgbClr val="000000"/>
                </a:solidFill>
                <a:latin typeface="Archivo Black"/>
                <a:ea typeface="Archivo Black"/>
              </a:rPr>
              <a:t>Atributos del tag &lt;input&gt;</a:t>
            </a:r>
            <a:endParaRPr b="0" lang="es-AR" sz="184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type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este valor puede tener muchos valores: text, email, checkbox, color, date, file, hidden, etc. en función del tipo de campo que queramos.</a:t>
            </a:r>
            <a:endParaRPr b="0" lang="es-AR" sz="140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id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este atributo es obligatorio si en el elemento label tiene un atributo for, en tal caso deberá contener un identificador único en la página.</a:t>
            </a:r>
            <a:endParaRPr b="0" lang="es-AR" sz="140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name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representa el nombre asignado al campo cuando se envía la petición HTTP.</a:t>
            </a:r>
            <a:endParaRPr b="0" lang="es-AR" sz="140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size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el tamaño de la caja de texto en número de caracteres visibles.</a:t>
            </a:r>
            <a:endParaRPr b="0" lang="es-AR" sz="140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maxlength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indica el tamaño máximo del texto, en número de caracteres, que puede ser escrito en el campo.</a:t>
            </a:r>
            <a:endParaRPr b="0" lang="es-AR" sz="1400" spc="-1" strike="noStrike"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value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representa el valor que se asignará al campo cuando se envíe la petición HTTP. Permite asignar un valor por defecto al campo.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&lt;input&gt;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4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41" name="CustomShape 5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6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3" name="Group 7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44" name="CustomShape 8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9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10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60440" y="1668600"/>
            <a:ext cx="3767400" cy="25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44000"/>
          </a:bodyPr>
          <a:p>
            <a:pPr>
              <a:lnSpc>
                <a:spcPct val="115000"/>
              </a:lnSpc>
            </a:pP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text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Párrafo ingresar una cadena alfanumérica.</a:t>
            </a: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number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sólo permite seleccionar un número.</a:t>
            </a: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date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ofrece un calendario para cargar la fecha.</a:t>
            </a: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password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oculta el texto que se está ingresando en el campo.</a:t>
            </a: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email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valida que sea un mail.</a:t>
            </a:r>
            <a:endParaRPr b="0" lang="es-AR" sz="1800" spc="-1" strike="noStrike">
              <a:latin typeface="Arial"/>
            </a:endParaRPr>
          </a:p>
          <a:p>
            <a:pPr marL="457200" indent="-324000">
              <a:lnSpc>
                <a:spcPct val="115000"/>
              </a:lnSpc>
              <a:buClr>
                <a:srgbClr val="595959"/>
              </a:buClr>
              <a:buSzPct val="108000"/>
              <a:buFont typeface="Montserrat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url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valida que sea una url.</a:t>
            </a:r>
            <a:endParaRPr b="0" lang="es-AR" sz="1800" spc="-1" strike="noStrike">
              <a:latin typeface="Arial"/>
            </a:endParaRPr>
          </a:p>
          <a:p>
            <a:pPr marL="457200" indent="-290520">
              <a:lnSpc>
                <a:spcPct val="115000"/>
              </a:lnSpc>
              <a:buClr>
                <a:srgbClr val="000000"/>
              </a:buClr>
              <a:buSzPct val="78000"/>
              <a:buFont typeface="Archivo Narrow"/>
              <a:buChar char="●"/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image</a:t>
            </a: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una imagen como botón de envío.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s-AR" sz="18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572000" y="1758240"/>
            <a:ext cx="3663360" cy="275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97000"/>
          </a:bodyPr>
          <a:p>
            <a:pPr>
              <a:lnSpc>
                <a:spcPct val="115000"/>
              </a:lnSpc>
            </a:pPr>
            <a:endParaRPr b="0" lang="es-AR" sz="180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tel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un campo para ingresar un número de teléfono.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file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un campo de selección de archivo.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button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activa código JavaScript cuando se hace clic en él.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checkbox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permite elegir varias opciones.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radio: permite elegir una opción entre varias posibles.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range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define un control de rango (como un control deslizante).</a:t>
            </a:r>
            <a:endParaRPr b="0" lang="es-AR" sz="1290" spc="-1" strike="noStrike">
              <a:latin typeface="Arial"/>
            </a:endParaRPr>
          </a:p>
          <a:p>
            <a:pPr marL="457200" indent="-31968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submit</a:t>
            </a:r>
            <a:r>
              <a:rPr b="0" lang="es-AR" sz="129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botón enviar.</a:t>
            </a:r>
            <a:endParaRPr b="0" lang="es-AR" sz="129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018800" y="1319400"/>
            <a:ext cx="757368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26000"/>
          </a:bodyPr>
          <a:p>
            <a:pPr>
              <a:lnSpc>
                <a:spcPct val="115000"/>
              </a:lnSpc>
            </a:pPr>
            <a:r>
              <a:rPr b="0" lang="es-AR" sz="2270" spc="-1" strike="noStrike">
                <a:solidFill>
                  <a:srgbClr val="000000"/>
                </a:solidFill>
                <a:latin typeface="Archivo Black"/>
                <a:ea typeface="Archivo Black"/>
              </a:rPr>
              <a:t>El atributo type de la etiqueta &lt;input&gt; valida el tipo de dato de entrada:</a:t>
            </a:r>
            <a:endParaRPr b="0" lang="es-AR" sz="227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 rot="5430000">
            <a:off x="3314520" y="305064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5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Atributo type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" name="Group 7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54" name="CustomShape 8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9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6" name="Group 10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57" name="CustomShape 11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12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13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32000" y="1305000"/>
            <a:ext cx="8279640" cy="33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Ocultar texto para contraseñas: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Utilizamos el atributo type con el valor “password” para generar un campo input que oculte el texto que se está ingresando.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r>
              <a:rPr b="0" lang="es-AR" sz="18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utiliza, por ejemplo, para el ingreso de contraseñas. Reemplaza cada caracter ingresado por un asterisco.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endParaRPr b="0" lang="es-AR" sz="1800" spc="-1" strike="noStrike">
              <a:latin typeface="Arial"/>
            </a:endParaRPr>
          </a:p>
        </p:txBody>
      </p:sp>
      <p:pic>
        <p:nvPicPr>
          <p:cNvPr id="161" name="Google Shape;198;g2f3869e9419_0_64" descr=""/>
          <p:cNvPicPr/>
          <p:nvPr/>
        </p:nvPicPr>
        <p:blipFill>
          <a:blip r:embed="rId2"/>
          <a:stretch/>
        </p:blipFill>
        <p:spPr>
          <a:xfrm>
            <a:off x="501840" y="3820680"/>
            <a:ext cx="2685600" cy="352080"/>
          </a:xfrm>
          <a:prstGeom prst="rect">
            <a:avLst/>
          </a:prstGeom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62" name="CustomShape 2"/>
          <p:cNvSpPr/>
          <p:nvPr/>
        </p:nvSpPr>
        <p:spPr>
          <a:xfrm>
            <a:off x="501840" y="3411720"/>
            <a:ext cx="5547600" cy="307440"/>
          </a:xfrm>
          <a:prstGeom prst="rect">
            <a:avLst/>
          </a:prstGeom>
          <a:solidFill>
            <a:srgbClr val="23262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Clave: &lt;</a:t>
            </a:r>
            <a:r>
              <a:rPr b="0" lang="es-AR" sz="1400" spc="-1" strike="noStrike">
                <a:solidFill>
                  <a:srgbClr val="f92672"/>
                </a:solidFill>
                <a:latin typeface="Consolas"/>
                <a:ea typeface="Consolas"/>
              </a:rPr>
              <a:t>input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type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"password"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name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"clave"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 </a:t>
            </a:r>
            <a:r>
              <a:rPr b="0" lang="es-AR" sz="1400" spc="-1" strike="noStrike">
                <a:solidFill>
                  <a:srgbClr val="ffe66d"/>
                </a:solidFill>
                <a:latin typeface="Consolas"/>
                <a:ea typeface="Consolas"/>
              </a:rPr>
              <a:t>size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=</a:t>
            </a:r>
            <a:r>
              <a:rPr b="0" lang="es-AR" sz="1400" spc="-1" strike="noStrike">
                <a:solidFill>
                  <a:srgbClr val="96e072"/>
                </a:solidFill>
                <a:latin typeface="Consolas"/>
                <a:ea typeface="Consolas"/>
              </a:rPr>
              <a:t>"25"</a:t>
            </a:r>
            <a:r>
              <a:rPr b="0" lang="es-AR" sz="1400" spc="-1" strike="noStrike">
                <a:solidFill>
                  <a:srgbClr val="d5ced9"/>
                </a:solidFill>
                <a:latin typeface="Consolas"/>
                <a:ea typeface="Consolas"/>
              </a:rPr>
              <a:t>&gt;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type=”password”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5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66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8" name="Group 8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69" name="CustomShape 9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10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11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32000" y="1305000"/>
            <a:ext cx="3980160" cy="33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Los checkboxes permiten seleccionar algunas opciones de una lista.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crean utilizando en un input el atributo type con el valor “checkbox”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Para que funcionen como una unidad, cada uno de estos input deben tener su atributo name con el mismo valor.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El atributo value contiene el valor que contendrá ese campo cuando la opción correspondiente esté seleccionada.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73" name="Google Shape;214;g457b32c97c43fa49_79" descr=""/>
          <p:cNvPicPr/>
          <p:nvPr/>
        </p:nvPicPr>
        <p:blipFill>
          <a:blip r:embed="rId2"/>
          <a:stretch/>
        </p:blipFill>
        <p:spPr>
          <a:xfrm>
            <a:off x="4685040" y="1414440"/>
            <a:ext cx="3980160" cy="84420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215;g457b32c97c43fa49_79" descr=""/>
          <p:cNvPicPr/>
          <p:nvPr/>
        </p:nvPicPr>
        <p:blipFill>
          <a:blip r:embed="rId3"/>
          <a:stretch/>
        </p:blipFill>
        <p:spPr>
          <a:xfrm>
            <a:off x="5857200" y="2503440"/>
            <a:ext cx="1448640" cy="1687680"/>
          </a:xfrm>
          <a:prstGeom prst="rect">
            <a:avLst/>
          </a:prstGeom>
          <a:ln>
            <a:noFill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</p:pic>
      <p:sp>
        <p:nvSpPr>
          <p:cNvPr id="175" name="CustomShape 2"/>
          <p:cNvSpPr/>
          <p:nvPr/>
        </p:nvSpPr>
        <p:spPr>
          <a:xfrm rot="5430000">
            <a:off x="3336120" y="286128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524520" y="358200"/>
            <a:ext cx="8502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Formularios: type=”checkbox”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 rot="6000">
            <a:off x="553320" y="960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8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179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1" name="Group 8"/>
          <p:cNvGrpSpPr/>
          <p:nvPr/>
        </p:nvGrpSpPr>
        <p:grpSpPr>
          <a:xfrm>
            <a:off x="7967880" y="597600"/>
            <a:ext cx="320400" cy="387720"/>
            <a:chOff x="7967880" y="597600"/>
            <a:chExt cx="320400" cy="387720"/>
          </a:xfrm>
        </p:grpSpPr>
        <p:sp>
          <p:nvSpPr>
            <p:cNvPr id="182" name="CustomShape 9"/>
            <p:cNvSpPr/>
            <p:nvPr/>
          </p:nvSpPr>
          <p:spPr>
            <a:xfrm>
              <a:off x="7967880" y="62748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10"/>
            <p:cNvSpPr/>
            <p:nvPr/>
          </p:nvSpPr>
          <p:spPr>
            <a:xfrm>
              <a:off x="7996320" y="597600"/>
              <a:ext cx="291960" cy="357840"/>
            </a:xfrm>
            <a:custGeom>
              <a:avLst/>
              <a:gdLst/>
              <a:ahLst/>
              <a:rect l="l" t="t" r="r" b="b"/>
              <a:pathLst>
                <a:path w="15143" h="18562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11"/>
            <p:cNvSpPr/>
            <p:nvPr/>
          </p:nvSpPr>
          <p:spPr>
            <a:xfrm>
              <a:off x="8223480" y="597600"/>
              <a:ext cx="64800" cy="64800"/>
            </a:xfrm>
            <a:custGeom>
              <a:avLst/>
              <a:gdLst/>
              <a:ahLst/>
              <a:rect l="l" t="t" r="r" b="b"/>
              <a:pathLst>
                <a:path w="3371" h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es-AR</dc:language>
  <cp:lastModifiedBy/>
  <dcterms:modified xsi:type="dcterms:W3CDTF">2024-10-21T13:37:23Z</dcterms:modified>
  <cp:revision>1</cp:revision>
  <dc:subject/>
  <dc:title/>
</cp:coreProperties>
</file>