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62" r:id="rId2"/>
    <p:sldId id="266" r:id="rId3"/>
    <p:sldId id="268" r:id="rId4"/>
    <p:sldId id="270" r:id="rId5"/>
    <p:sldId id="271" r:id="rId6"/>
    <p:sldId id="272" r:id="rId7"/>
    <p:sldId id="273" r:id="rId8"/>
    <p:sldId id="274" r:id="rId9"/>
    <p:sldId id="275" r:id="rId10"/>
    <p:sldId id="277" r:id="rId11"/>
    <p:sldId id="278" r:id="rId12"/>
    <p:sldId id="281" r:id="rId13"/>
    <p:sldId id="28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C78E01-3CD6-448F-A2FD-527D4862F118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0D2C4E-71B4-4997-AA79-41D7935E6E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926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AR" dirty="0" smtClean="0"/>
              <a:t>REDES </a:t>
            </a:r>
          </a:p>
          <a:p>
            <a:r>
              <a:rPr lang="es-AR" dirty="0" smtClean="0"/>
              <a:t>ES UNA ESTRATEGIS VINCULATORIA</a:t>
            </a:r>
            <a:r>
              <a:rPr lang="es-AR" baseline="0" dirty="0" smtClean="0"/>
              <a:t> DE ARTICULACIONES E INTERCAMBIO ENTRE INSTITUCIONES Y/0 PERSONAS QUE DECIDEN ASOCIAR VOLUNTARIAMENTE O CONCENTRADAMENTE SUS ESFUERZOS, EXPERIENCIAS Y CONOCIMIENTOS PARA EL LOGRO DE FINES COMUNES</a:t>
            </a:r>
          </a:p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D2C4E-71B4-4997-AA79-41D7935E6EB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652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pPr/>
              <a:t>11/17/2023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132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pPr/>
              <a:t>11/17/2023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767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pPr/>
              <a:t>11/17/2023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10364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pPr/>
              <a:t>11/17/2023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8257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pPr/>
              <a:t>11/17/2023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68176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pPr/>
              <a:t>11/17/2023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1338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pPr/>
              <a:t>11/17/2023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8293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pPr/>
              <a:t>11/17/2023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996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pPr/>
              <a:t>11/17/2023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928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pPr/>
              <a:t>11/17/2023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099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pPr/>
              <a:t>11/17/2023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678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pPr/>
              <a:t>11/17/2023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220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pPr/>
              <a:t>11/17/2023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332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pPr/>
              <a:t>11/17/2023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529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pPr/>
              <a:t>11/17/2023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671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pPr/>
              <a:t>11/17/2023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99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E1FAD-7351-4908-963A-08EA8E4AB7A0}" type="datetimeFigureOut">
              <a:rPr lang="en-US" smtClean="0"/>
              <a:pPr/>
              <a:t>11/17/2023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CF2D47E-0AF1-4C27-801F-64E3E5BF7F7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469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28A844F-29D7-D6DB-6CA6-5E5C6AC98DA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-4" b="7597"/>
          <a:stretch/>
        </p:blipFill>
        <p:spPr>
          <a:xfrm>
            <a:off x="1918233" y="678873"/>
            <a:ext cx="8431235" cy="519614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3034146" y="2715491"/>
            <a:ext cx="5696840" cy="3296053"/>
          </a:xfrm>
        </p:spPr>
        <p:txBody>
          <a:bodyPr>
            <a:normAutofit fontScale="90000"/>
          </a:bodyPr>
          <a:lstStyle/>
          <a:p>
            <a:pPr algn="just">
              <a:lnSpc>
                <a:spcPct val="150000"/>
              </a:lnSpc>
            </a:pPr>
            <a:r>
              <a:rPr lang="es-ES" sz="12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2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</a:br>
            <a:r>
              <a:rPr lang="es-ES" sz="12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2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</a:br>
            <a:r>
              <a:rPr lang="es-ES" sz="12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2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</a:br>
            <a:r>
              <a:rPr lang="es-ES" sz="12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2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</a:br>
            <a:r>
              <a:rPr lang="es-ES" sz="12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2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</a:br>
            <a:r>
              <a:rPr lang="es-ES" sz="12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2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</a:br>
            <a:r>
              <a:rPr lang="es-ES" sz="12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2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</a:br>
            <a:r>
              <a:rPr lang="es-ES" sz="12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2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</a:br>
            <a:r>
              <a:rPr lang="es-ES" sz="1800" b="1" u="sng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BLOQUE: REDES SOCIALES</a:t>
            </a:r>
            <a:br>
              <a:rPr lang="es-ES" sz="1800" b="1" u="sng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800" b="1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800" b="1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REDES</a:t>
            </a:r>
            <a:r>
              <a:rPr lang="es-ES" sz="1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 UNA ESTRATEGIA VINCULATORIA DE ARTICULACIONES E INTERACCIONES ENTRE INSTITUCIONES Y/O PERSONAS QUE DECIDEN </a:t>
            </a:r>
            <a:r>
              <a:rPr lang="es-ES" sz="1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ASOCIARSE </a:t>
            </a:r>
            <a:r>
              <a:rPr lang="es-ES" sz="1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VOLUNTARIAMENTE O CONCENTRADAMENTE SUS ESFUERZOS, EXPERIENCIAS Y CONOCIMIENTOS PARA EL LOGRO DE FINES COMUNES.</a:t>
            </a:r>
            <a:br>
              <a:rPr lang="es-ES" sz="1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2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2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2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2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2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2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2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2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2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2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2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2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s-ES" sz="1200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8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REDES INTERSECTORIALES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250000"/>
              </a:lnSpc>
              <a:buNone/>
            </a:pPr>
            <a:r>
              <a:rPr lang="es-AR" dirty="0" smtClean="0"/>
              <a:t>REPRESENTAN LA INTEGRACION DE INSTITUCIONES PUBLICAS Y/O PRIVADAS Y COMUNITARIAS QUE COORDINAN, COMPARTEN E INTERCAMBIAN CONOCIMIENTOS, EXPERIENCIAS Y RECURSOS, CON EL PROPOSITO DE ALCANZAR UN OBJETIVO COMUN COMO RESPUESTA A UNA SITUACION DETERMINADA.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97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REDES DE SERVICIOS DE SALUD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1273" y="1316182"/>
            <a:ext cx="8839199" cy="5167745"/>
          </a:xfrm>
        </p:spPr>
        <p:txBody>
          <a:bodyPr>
            <a:noAutofit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s-AR" sz="1100" dirty="0" smtClean="0"/>
              <a:t>LOS ACTORES QUE BRINDAN SERVICIOS DE SALUD, CUYA FINALIDAD, ES LA DE ARTICULAR Y GARANTIZAR EL ACCESO DE LA COMUNIDAD A ESTOS SERVICIOS. </a:t>
            </a:r>
            <a:r>
              <a:rPr lang="es-AR" sz="1100" dirty="0" smtClean="0"/>
              <a:t>SE CLASDIFICAN DE LA SIGUEINTE FORMA:</a:t>
            </a:r>
          </a:p>
          <a:p>
            <a:pPr marL="0" indent="0">
              <a:buNone/>
            </a:pPr>
            <a:r>
              <a:rPr lang="es-AR" sz="1100" b="1" u="sng" dirty="0" smtClean="0"/>
              <a:t>SEGÚN SUS ACTIVIDADES:</a:t>
            </a:r>
          </a:p>
          <a:p>
            <a:r>
              <a:rPr lang="es-AR" sz="1100" dirty="0" smtClean="0"/>
              <a:t>POLIVALENTE DE ATENCION MEDICA GENERAL</a:t>
            </a:r>
          </a:p>
          <a:p>
            <a:r>
              <a:rPr lang="es-AR" sz="1100" dirty="0" smtClean="0"/>
              <a:t>ESPECIALIZADAS (PEDIATRIA, TRAUMATOLOGIA, EMERGENCIA, ETC.)</a:t>
            </a:r>
          </a:p>
          <a:p>
            <a:pPr marL="0" indent="0">
              <a:buNone/>
            </a:pPr>
            <a:r>
              <a:rPr lang="es-AR" sz="1100" b="1" u="sng" dirty="0" smtClean="0"/>
              <a:t>SEGÚN LA PROVISION DE SERVICIOS:</a:t>
            </a:r>
          </a:p>
          <a:p>
            <a:r>
              <a:rPr lang="es-AR" sz="1100" dirty="0" smtClean="0"/>
              <a:t>PUBLICAS</a:t>
            </a:r>
          </a:p>
          <a:p>
            <a:r>
              <a:rPr lang="es-AR" sz="1100" dirty="0" smtClean="0"/>
              <a:t>PRIVADAS</a:t>
            </a:r>
          </a:p>
          <a:p>
            <a:r>
              <a:rPr lang="es-AR" sz="1100" dirty="0" smtClean="0"/>
              <a:t>MIXTAS</a:t>
            </a:r>
          </a:p>
          <a:p>
            <a:pPr marL="0" indent="0">
              <a:buNone/>
            </a:pPr>
            <a:r>
              <a:rPr lang="es-AR" sz="1100" b="1" u="sng" dirty="0" smtClean="0"/>
              <a:t>SEGÚN SU ORGANIZACIÓN ADMINISTRATIVA:</a:t>
            </a:r>
          </a:p>
          <a:p>
            <a:r>
              <a:rPr lang="es-AR" sz="1100" dirty="0" smtClean="0"/>
              <a:t>PROVINCIALES</a:t>
            </a:r>
          </a:p>
          <a:p>
            <a:r>
              <a:rPr lang="es-AR" sz="1100" dirty="0" smtClean="0"/>
              <a:t>REGIONALES</a:t>
            </a:r>
          </a:p>
          <a:p>
            <a:r>
              <a:rPr lang="es-AR" sz="1100" dirty="0" smtClean="0"/>
              <a:t>NACIONALES</a:t>
            </a:r>
          </a:p>
          <a:p>
            <a:pPr marL="0" indent="0">
              <a:buNone/>
            </a:pPr>
            <a:r>
              <a:rPr lang="es-AR" sz="1100" b="1" u="sng" dirty="0" smtClean="0"/>
              <a:t>SEGÚN LOS NIVELES DE COMPLEJIDAD:</a:t>
            </a:r>
          </a:p>
          <a:p>
            <a:r>
              <a:rPr lang="es-AR" sz="1100" dirty="0" smtClean="0"/>
              <a:t>1 NIVEL (SERVICIOS AMBULATORIOS GENERALES)</a:t>
            </a:r>
          </a:p>
          <a:p>
            <a:r>
              <a:rPr lang="es-AR" sz="1100" dirty="0" smtClean="0"/>
              <a:t>2 NIVEL (SERVICIOS ESPECIALIZADOS Y DE INTERNACION)</a:t>
            </a:r>
          </a:p>
          <a:p>
            <a:r>
              <a:rPr lang="es-AR" sz="1100" dirty="0" smtClean="0"/>
              <a:t>3 (ALTA COMPLEJIDAD Y ATENCION DE CRONICOS)</a:t>
            </a:r>
          </a:p>
        </p:txBody>
      </p:sp>
    </p:spTree>
    <p:extLst>
      <p:ext uri="{BB962C8B-B14F-4D97-AF65-F5344CB8AC3E}">
        <p14:creationId xmlns:p14="http://schemas.microsoft.com/office/powerpoint/2010/main" val="132876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ARTICULACION EN LOS SERVICIOS DE SALUD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es-AR" dirty="0" smtClean="0"/>
              <a:t>SON LAS FORMAS POR LAS CUALES UNA PERSONA ES ENVIADA DE UN NODO A OTRO NODO DE LA RED. SON PROCEDIMIENTOS CENTRALES PARA EVITAR LA FRAGMENTACION DE LOS SISTEMAS.</a:t>
            </a:r>
          </a:p>
          <a:p>
            <a:pPr marL="0" indent="0">
              <a:lnSpc>
                <a:spcPct val="160000"/>
              </a:lnSpc>
              <a:buNone/>
            </a:pPr>
            <a:endParaRPr lang="es-AR" dirty="0"/>
          </a:p>
          <a:p>
            <a:pPr>
              <a:lnSpc>
                <a:spcPct val="160000"/>
              </a:lnSpc>
            </a:pPr>
            <a:r>
              <a:rPr lang="es-AR" b="1" u="sng" dirty="0" smtClean="0"/>
              <a:t>REFERENCIA:</a:t>
            </a:r>
            <a:r>
              <a:rPr lang="es-AR" dirty="0" smtClean="0"/>
              <a:t> LLAMAMOS REFERENCIA, CUANDO UNA PERSONA ES ENVIADA HACIA OTRO SERVICIO O ACTOR DE LA RED PARA CONTINUAR Y AVANZAR EN SU CUIDADO.</a:t>
            </a:r>
          </a:p>
          <a:p>
            <a:pPr>
              <a:lnSpc>
                <a:spcPct val="160000"/>
              </a:lnSpc>
            </a:pPr>
            <a:endParaRPr lang="es-AR" dirty="0"/>
          </a:p>
          <a:p>
            <a:pPr>
              <a:lnSpc>
                <a:spcPct val="160000"/>
              </a:lnSpc>
            </a:pPr>
            <a:r>
              <a:rPr lang="es-AR" b="1" u="sng" dirty="0" smtClean="0"/>
              <a:t>CONTRAREFERENCIA:</a:t>
            </a:r>
            <a:r>
              <a:rPr lang="es-AR" dirty="0" smtClean="0"/>
              <a:t> LLAMAMOS CONTRAREFERENCIA, AL ACTO DE RETORNO DE ESTA PERSONA HACIA EL NODO DONDE SE TIENE LA RESPONSABILIDAD SOBRE SU CUIDADO (USUALMENTE EN EL PRIMER NIVEL DE ATENCION).</a:t>
            </a:r>
          </a:p>
          <a:p>
            <a:pPr marL="0" indent="0">
              <a:lnSpc>
                <a:spcPct val="16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ABORDAJE METODOLOGICO EN EL TRABAJO EN REDES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es-AR" dirty="0" smtClean="0"/>
              <a:t>CONSTRUCCION DEL PROBLEMA</a:t>
            </a:r>
          </a:p>
          <a:p>
            <a:pPr>
              <a:lnSpc>
                <a:spcPct val="200000"/>
              </a:lnSpc>
            </a:pPr>
            <a:r>
              <a:rPr lang="es-AR" dirty="0" smtClean="0"/>
              <a:t>MAPEO DE REDES</a:t>
            </a:r>
          </a:p>
          <a:p>
            <a:pPr>
              <a:lnSpc>
                <a:spcPct val="200000"/>
              </a:lnSpc>
            </a:pPr>
            <a:r>
              <a:rPr lang="es-AR" dirty="0" smtClean="0"/>
              <a:t>RECUPERACIPON DE EXPERIENCIAS</a:t>
            </a:r>
          </a:p>
          <a:p>
            <a:pPr>
              <a:lnSpc>
                <a:spcPct val="200000"/>
              </a:lnSpc>
            </a:pPr>
            <a:r>
              <a:rPr lang="es-AR" dirty="0" smtClean="0"/>
              <a:t>ESTABLECIMIENTO DE VINCULOS DE CONFIANZA</a:t>
            </a:r>
          </a:p>
          <a:p>
            <a:pPr>
              <a:lnSpc>
                <a:spcPct val="200000"/>
              </a:lnSpc>
            </a:pPr>
            <a:r>
              <a:rPr lang="es-AR" dirty="0" smtClean="0"/>
              <a:t>RECORRIDAS BARRIALES</a:t>
            </a:r>
          </a:p>
          <a:p>
            <a:pPr>
              <a:lnSpc>
                <a:spcPct val="200000"/>
              </a:lnSpc>
            </a:pPr>
            <a:r>
              <a:rPr lang="es-AR" dirty="0" smtClean="0"/>
              <a:t>PLANIFICACION DE ESTARTEGIAS CONJUNTAS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32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85800" y="723606"/>
            <a:ext cx="6218486" cy="1706584"/>
          </a:xfrm>
        </p:spPr>
        <p:txBody>
          <a:bodyPr anchor="ctr">
            <a:normAutofit/>
          </a:bodyPr>
          <a:lstStyle/>
          <a:p>
            <a:r>
              <a:rPr lang="es-ES" dirty="0" smtClean="0"/>
              <a:t>CARACTERISTICAS DE LAS REDES</a:t>
            </a:r>
            <a:endParaRPr lang="es-ES" dirty="0"/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85800" y="2810013"/>
            <a:ext cx="5874026" cy="3514587"/>
          </a:xfrm>
        </p:spPr>
        <p:txBody>
          <a:bodyPr anchor="ctr">
            <a:normAutofit fontScale="92500" lnSpcReduction="20000"/>
          </a:bodyPr>
          <a:lstStyle/>
          <a:p>
            <a:r>
              <a:rPr lang="es-ES" dirty="0" smtClean="0"/>
              <a:t>SISTEMAS ABIERTOS</a:t>
            </a:r>
          </a:p>
          <a:p>
            <a:r>
              <a:rPr lang="es-ES" dirty="0" smtClean="0"/>
              <a:t>MULTICENTRALIDAD</a:t>
            </a:r>
          </a:p>
          <a:p>
            <a:r>
              <a:rPr lang="es-ES" dirty="0" smtClean="0"/>
              <a:t>HETERARQUICAS</a:t>
            </a:r>
          </a:p>
          <a:p>
            <a:r>
              <a:rPr lang="es-ES" dirty="0" smtClean="0"/>
              <a:t>ASIMETRIA PRODUCTIVA</a:t>
            </a:r>
          </a:p>
          <a:p>
            <a:r>
              <a:rPr lang="es-ES" dirty="0" smtClean="0"/>
              <a:t>ASOCIACIAMIENTO</a:t>
            </a:r>
          </a:p>
          <a:p>
            <a:r>
              <a:rPr lang="es-ES" dirty="0" smtClean="0"/>
              <a:t>FLUJO DINAMICO</a:t>
            </a:r>
          </a:p>
          <a:p>
            <a:r>
              <a:rPr lang="es-ES" dirty="0" smtClean="0"/>
              <a:t>FLEXIBILIDAD</a:t>
            </a:r>
          </a:p>
          <a:p>
            <a:r>
              <a:rPr lang="es-ES" dirty="0" smtClean="0"/>
              <a:t>RECIPROCIDAD</a:t>
            </a:r>
          </a:p>
          <a:p>
            <a:r>
              <a:rPr lang="es-ES" dirty="0" smtClean="0"/>
              <a:t>ASOCIACION </a:t>
            </a:r>
            <a:r>
              <a:rPr lang="es-ES" dirty="0" smtClean="0"/>
              <a:t>POR PROBLEMAS</a:t>
            </a:r>
          </a:p>
          <a:p>
            <a:r>
              <a:rPr lang="es-ES" dirty="0" smtClean="0"/>
              <a:t>MULTIDIMIENCIONALIDAD: ETICA, ESTETICA, PRAGMATICA, COGNITIVA, AFECTIVA Y POLITICA.</a:t>
            </a:r>
          </a:p>
          <a:p>
            <a:endParaRPr lang="es-ES" dirty="0"/>
          </a:p>
        </p:txBody>
      </p:sp>
      <p:pic>
        <p:nvPicPr>
          <p:cNvPr id="8" name="Graphic 7" descr="Checkmark">
            <a:extLst>
              <a:ext uri="{FF2B5EF4-FFF2-40B4-BE49-F238E27FC236}">
                <a16:creationId xmlns:a16="http://schemas.microsoft.com/office/drawing/2014/main" id="{0F98FEA1-6410-1214-1FDA-983FF5C4C9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71272">
            <a:off x="7684579" y="1636936"/>
            <a:ext cx="3582518" cy="3582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72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85800" y="723606"/>
            <a:ext cx="6218486" cy="1706584"/>
          </a:xfrm>
        </p:spPr>
        <p:txBody>
          <a:bodyPr anchor="ctr">
            <a:normAutofit/>
          </a:bodyPr>
          <a:lstStyle/>
          <a:p>
            <a:pPr algn="ctr"/>
            <a:r>
              <a:rPr lang="es-ES" dirty="0" smtClean="0"/>
              <a:t>COMPONENTES DE </a:t>
            </a:r>
            <a:r>
              <a:rPr lang="es-ES" dirty="0" smtClean="0"/>
              <a:t>LAS </a:t>
            </a:r>
            <a:r>
              <a:rPr lang="es-ES" dirty="0" smtClean="0"/>
              <a:t>REDES</a:t>
            </a:r>
            <a:endParaRPr lang="es-ES" dirty="0"/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85800" y="2810013"/>
            <a:ext cx="5874026" cy="3514587"/>
          </a:xfrm>
        </p:spPr>
        <p:txBody>
          <a:bodyPr anchor="ctr">
            <a:normAutofit/>
          </a:bodyPr>
          <a:lstStyle/>
          <a:p>
            <a:r>
              <a:rPr lang="es-ES" dirty="0" smtClean="0"/>
              <a:t>NODOS</a:t>
            </a:r>
          </a:p>
          <a:p>
            <a:r>
              <a:rPr lang="es-ES" dirty="0" smtClean="0"/>
              <a:t>LAZOS O VINCULOS</a:t>
            </a:r>
          </a:p>
          <a:p>
            <a:r>
              <a:rPr lang="es-ES" dirty="0" smtClean="0"/>
              <a:t>SISTEMA DE VINCULOS</a:t>
            </a:r>
          </a:p>
          <a:p>
            <a:r>
              <a:rPr lang="es-ES" dirty="0" smtClean="0"/>
              <a:t>INTERCAMBIO</a:t>
            </a:r>
          </a:p>
          <a:p>
            <a:r>
              <a:rPr lang="es-ES" dirty="0" smtClean="0"/>
              <a:t>APOYO SOCIAL</a:t>
            </a:r>
          </a:p>
          <a:p>
            <a:endParaRPr lang="es-ES" dirty="0"/>
          </a:p>
        </p:txBody>
      </p:sp>
      <p:pic>
        <p:nvPicPr>
          <p:cNvPr id="8" name="Graphic 7" descr="Bullseye">
            <a:extLst>
              <a:ext uri="{FF2B5EF4-FFF2-40B4-BE49-F238E27FC236}">
                <a16:creationId xmlns:a16="http://schemas.microsoft.com/office/drawing/2014/main" id="{001BDA71-49AB-17E3-610D-1AAFF1AB94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71272">
            <a:off x="7684579" y="1636936"/>
            <a:ext cx="3582518" cy="3582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80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85800" y="723606"/>
            <a:ext cx="6218486" cy="1706584"/>
          </a:xfrm>
        </p:spPr>
        <p:txBody>
          <a:bodyPr anchor="ctr">
            <a:normAutofit/>
          </a:bodyPr>
          <a:lstStyle/>
          <a:p>
            <a:r>
              <a:rPr lang="es-ES" dirty="0" smtClean="0"/>
              <a:t>FINALIDAD DE LAS REDES</a:t>
            </a:r>
            <a:endParaRPr lang="es-ES" dirty="0"/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85800" y="2810013"/>
            <a:ext cx="5874026" cy="3514587"/>
          </a:xfrm>
        </p:spPr>
        <p:txBody>
          <a:bodyPr anchor="ctr">
            <a:normAutofit/>
          </a:bodyPr>
          <a:lstStyle/>
          <a:p>
            <a:pPr lvl="0">
              <a:lnSpc>
                <a:spcPct val="150000"/>
              </a:lnSpc>
            </a:pPr>
            <a:r>
              <a:rPr lang="es-ES" dirty="0" smtClean="0"/>
              <a:t>LA REDES ABORDAN LAS NECESIDADES QUE SE CONFIGURAN EN SU ENTORNO, ANALIZÁNDOLAS COMO PROBLEMAS NO RESUELTOS DE LA SOCIEDAD, ES DECIR, LA RED ES UNA FORMA DE DAR MEJOR RESPUESTA A LOS PROBLEMAS DE LA GENTE.</a:t>
            </a:r>
            <a:endParaRPr lang="es-ES" dirty="0"/>
          </a:p>
        </p:txBody>
      </p:sp>
      <p:pic>
        <p:nvPicPr>
          <p:cNvPr id="8" name="Graphic 7" descr="User Network">
            <a:extLst>
              <a:ext uri="{FF2B5EF4-FFF2-40B4-BE49-F238E27FC236}">
                <a16:creationId xmlns:a16="http://schemas.microsoft.com/office/drawing/2014/main" id="{135A0BA6-BFB3-647E-136C-5F3960FF44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71272">
            <a:off x="7684579" y="1636936"/>
            <a:ext cx="3582518" cy="3582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431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5BA9733C-375A-4FA2-E527-6330975A9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493249" cy="3278620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s-US" dirty="0" smtClean="0"/>
              <a:t/>
            </a:r>
            <a:br>
              <a:rPr lang="es-US" dirty="0" smtClean="0"/>
            </a:br>
            <a:r>
              <a:rPr lang="es-US" dirty="0"/>
              <a:t/>
            </a:r>
            <a:br>
              <a:rPr lang="es-US" dirty="0"/>
            </a:br>
            <a:r>
              <a:rPr lang="es-US" dirty="0" smtClean="0"/>
              <a:t/>
            </a:r>
            <a:br>
              <a:rPr lang="es-US" dirty="0" smtClean="0"/>
            </a:br>
            <a:r>
              <a:rPr lang="es-US" dirty="0" smtClean="0"/>
              <a:t>BLOQUE</a:t>
            </a:r>
            <a:r>
              <a:rPr lang="es-US" dirty="0" smtClean="0"/>
              <a:t>:</a:t>
            </a:r>
            <a:br>
              <a:rPr lang="es-US" dirty="0" smtClean="0"/>
            </a:br>
            <a:r>
              <a:rPr lang="es-US" dirty="0" smtClean="0"/>
              <a:t>“EL TRABAJO EN RED EN </a:t>
            </a:r>
            <a:r>
              <a:rPr lang="es-US" dirty="0" smtClean="0"/>
              <a:t>SALUD”</a:t>
            </a: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212651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NIVELES DE ABORDAJE EN EL CAMPO DE LA SALUD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s-ES" dirty="0" smtClean="0"/>
              <a:t>REDES PERSONALES Y FAMILIARES</a:t>
            </a:r>
          </a:p>
          <a:p>
            <a:pPr>
              <a:lnSpc>
                <a:spcPct val="200000"/>
              </a:lnSpc>
            </a:pPr>
            <a:r>
              <a:rPr lang="es-ES" dirty="0" smtClean="0"/>
              <a:t>REDES COMUNITARIAS</a:t>
            </a:r>
          </a:p>
          <a:p>
            <a:pPr>
              <a:lnSpc>
                <a:spcPct val="200000"/>
              </a:lnSpc>
            </a:pPr>
            <a:r>
              <a:rPr lang="es-ES" dirty="0" smtClean="0"/>
              <a:t>REDES INSTITUCIONALES Y DE SERVICIOS</a:t>
            </a:r>
          </a:p>
          <a:p>
            <a:pPr>
              <a:lnSpc>
                <a:spcPct val="200000"/>
              </a:lnSpc>
            </a:pPr>
            <a:r>
              <a:rPr lang="es-ES" dirty="0" smtClean="0"/>
              <a:t>REDES INTERSECTORIALES</a:t>
            </a:r>
          </a:p>
          <a:p>
            <a:pPr>
              <a:lnSpc>
                <a:spcPct val="200000"/>
              </a:lnSpc>
            </a:pPr>
            <a:r>
              <a:rPr lang="es-ES" dirty="0" smtClean="0"/>
              <a:t>REDES DE SERVICIOS DE SALUD</a:t>
            </a:r>
          </a:p>
          <a:p>
            <a:pPr>
              <a:lnSpc>
                <a:spcPct val="200000"/>
              </a:lnSpc>
            </a:pPr>
            <a:endParaRPr lang="es-US" dirty="0"/>
          </a:p>
          <a:p>
            <a:pPr>
              <a:lnSpc>
                <a:spcPct val="2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03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REDES PERSONALES Y/O FAMILIARES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es-ES" dirty="0" smtClean="0"/>
              <a:t>EN EL CAMPO DE LA SALUD, EXISTE EVIDENCIA COMPROBADA DE QUE UNA RED PERSONAL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s-ES" dirty="0" smtClean="0"/>
              <a:t>ESTABLE, SENSIBLE, ACTIVA Y CONFIABLE PROTEGE A LAS PERSONAS DE LAS ENFERMEDADES,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s-ES" dirty="0" smtClean="0"/>
              <a:t>ACTÚA COMO AGENTE DE AYUDA Y DERIVACIÓN, INFLUYE EN LA PERTINENCIA Y LA RAPIDEZ DE LA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s-ES" dirty="0" smtClean="0"/>
              <a:t>UTILIZACIÓN DE LOS SERVICIOS DE SALUD, ACELERA LOS PROCESOS DE CURACIÓN Y AUMENTA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s-ES" dirty="0" smtClean="0"/>
              <a:t>LA SOBREVIDA, ES DECIR, ES SALUTOGÉNICA. PODEMOS AFIRMAR QUE EXISTE UNA CORRELACIÓN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s-ES" dirty="0" smtClean="0"/>
              <a:t>DIRECTA ENTRE CALIDAD DE LA RED SOCIAL Y CALIDAD DE LA SALUD. (SLUZKI, 1996)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s-ES" dirty="0" smtClean="0"/>
              <a:t> SEGÚN C. SLUZKI, LA RED SOCIAL PERSONAL ES LA SUMA DE TODAS LAS RELACIONES QUE UN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s-ES" dirty="0" smtClean="0"/>
              <a:t>INDIVIDUO PERCIBE COMO SIGNIFICATIVAS O DEFINE COMO DIFERENCIADAS DE LA MASA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s-ES" dirty="0" smtClean="0"/>
              <a:t>ANÓNIMA DE LA SOCIEDAD.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530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REDES COMUNITARIAS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50000"/>
              </a:lnSpc>
              <a:buNone/>
            </a:pPr>
            <a:r>
              <a:rPr lang="es-AR" dirty="0" smtClean="0"/>
              <a:t>LAS REDES COMUNITARIAS, SON UN ENTRAMADO SOLIDARIO DE ORGANIZACIONES EN LA COMUNIDAD, QUE SE UNEN Y ARTICULAN ACCIONES PARA DAR RESPUESTAS A DETERMINADAS SITUACIONES PROBLEMATICAS DE UN INDIVIDUO.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46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REDES INSITUCIONALES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es-AR" dirty="0" smtClean="0"/>
              <a:t>SON ESPACIOS DE PARTICIPACION COMUNITARIA, DE LOS QUE FORMAN PARTE DIVERSAS INSTITUCIONES, ORGANIZACIONES DE LA SOCIEDAD CIVIL Y DE GOBIERNOS LOCALES, CON EL FIN DE GENERAR ACCIONES QUE ABORDEN PROBLEMATICAS QUE ATRAVIESAN LOS ESCENARIOS DE LOS BARRIOS DE LOS CUALES SE ENCUENTRAN INSERTAS.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7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125</TotalTime>
  <Words>630</Words>
  <Application>Microsoft Office PowerPoint</Application>
  <PresentationFormat>Panorámica</PresentationFormat>
  <Paragraphs>76</Paragraphs>
  <Slides>13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Arial</vt:lpstr>
      <vt:lpstr>Calibri</vt:lpstr>
      <vt:lpstr>Trebuchet MS</vt:lpstr>
      <vt:lpstr>Wingdings 3</vt:lpstr>
      <vt:lpstr>Faceta</vt:lpstr>
      <vt:lpstr>        BLOQUE: REDES SOCIALES  REDES  ES UNA ESTRATEGIA VINCULATORIA DE ARTICULACIONES E INTERACCIONES ENTRE INSTITUCIONES Y/O PERSONAS QUE DECIDEN ASOCIARSE VOLUNTARIAMENTE O CONCENTRADAMENTE SUS ESFUERZOS, EXPERIENCIAS Y CONOCIMIENTOS PARA EL LOGRO DE FINES COMUNES.        </vt:lpstr>
      <vt:lpstr>CARACTERISTICAS DE LAS REDES</vt:lpstr>
      <vt:lpstr>COMPONENTES DE LAS REDES</vt:lpstr>
      <vt:lpstr>FINALIDAD DE LAS REDES</vt:lpstr>
      <vt:lpstr>   BLOQUE: “EL TRABAJO EN RED EN SALUD”</vt:lpstr>
      <vt:lpstr>NIVELES DE ABORDAJE EN EL CAMPO DE LA SALUD</vt:lpstr>
      <vt:lpstr>REDES PERSONALES Y/O FAMILIARES</vt:lpstr>
      <vt:lpstr>REDES COMUNITARIAS</vt:lpstr>
      <vt:lpstr>REDES INSITUCIONALES</vt:lpstr>
      <vt:lpstr>REDES INTERSECTORIALES</vt:lpstr>
      <vt:lpstr>REDES DE SERVICIOS DE SALUD</vt:lpstr>
      <vt:lpstr>ARTICULACION EN LOS SERVICIOS DE SALUD</vt:lpstr>
      <vt:lpstr>ABORDAJE METODOLOGICO EN EL TRABAJO EN REDES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GRUPOS, EQUIPOS,  ORGANIZACIONES Y REDES</dc:title>
  <dc:creator>andreavillalbatrucco@gmail.com</dc:creator>
  <cp:lastModifiedBy>ANDREA</cp:lastModifiedBy>
  <cp:revision>23</cp:revision>
  <dcterms:created xsi:type="dcterms:W3CDTF">2023-09-06T15:05:30Z</dcterms:created>
  <dcterms:modified xsi:type="dcterms:W3CDTF">2023-11-17T23:33:23Z</dcterms:modified>
</cp:coreProperties>
</file>