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395" r:id="rId2"/>
    <p:sldId id="396" r:id="rId3"/>
    <p:sldId id="397" r:id="rId4"/>
    <p:sldId id="399" r:id="rId5"/>
    <p:sldId id="398" r:id="rId6"/>
    <p:sldId id="400" r:id="rId7"/>
    <p:sldId id="401" r:id="rId8"/>
    <p:sldId id="402" r:id="rId9"/>
    <p:sldId id="403" r:id="rId10"/>
    <p:sldId id="405" r:id="rId11"/>
    <p:sldId id="404" r:id="rId12"/>
    <p:sldId id="406" r:id="rId1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6625" autoAdjust="0"/>
  </p:normalViewPr>
  <p:slideViewPr>
    <p:cSldViewPr>
      <p:cViewPr varScale="1">
        <p:scale>
          <a:sx n="110" d="100"/>
          <a:sy n="110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CB48A-3172-4D0F-9588-CB80C63E5C27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17721-AD46-447E-877C-5E8766489B3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646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7721-AD46-447E-877C-5E8766489B3E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B490-3E91-42CB-9565-7D9734068F18}" type="datetimeFigureOut">
              <a:rPr lang="es-AR" smtClean="0"/>
              <a:pPr/>
              <a:t>28/3/2025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0047-BB84-4648-B3CD-3086C8DABD5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8194" name="Picture 2" descr="C:\Users\PC\Desktop\Ateneos HCP 2025\HCP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" y="23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692696"/>
            <a:ext cx="9144000" cy="1512168"/>
          </a:xfrm>
          <a:prstGeom prst="rect">
            <a:avLst/>
          </a:prstGeom>
          <a:solidFill>
            <a:schemeClr val="tx1">
              <a:alpha val="53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AR" sz="4800" b="1" dirty="0">
                <a:solidFill>
                  <a:srgbClr val="FFFF00"/>
                </a:solidFill>
              </a:rPr>
              <a:t>CASO CLINICO</a:t>
            </a:r>
            <a:endParaRPr lang="es-E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691680" y="5373216"/>
            <a:ext cx="5832648" cy="1368152"/>
          </a:xfrm>
          <a:prstGeom prst="roundRect">
            <a:avLst/>
          </a:prstGeom>
          <a:solidFill>
            <a:schemeClr val="tx1">
              <a:alpha val="53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2000" b="1" dirty="0">
                <a:solidFill>
                  <a:srgbClr val="FFFF00"/>
                </a:solidFill>
              </a:rPr>
              <a:t>Marco A. Galvan </a:t>
            </a:r>
            <a:r>
              <a:rPr lang="es-ES" sz="2000" b="1" baseline="30000" dirty="0">
                <a:solidFill>
                  <a:srgbClr val="FFFF00"/>
                </a:solidFill>
              </a:rPr>
              <a:t>MAAC MSACP</a:t>
            </a:r>
          </a:p>
          <a:p>
            <a:pPr algn="ctr">
              <a:defRPr/>
            </a:pPr>
            <a:r>
              <a:rPr lang="es-ES" sz="2000" b="1" dirty="0">
                <a:solidFill>
                  <a:srgbClr val="FFFF00"/>
                </a:solidFill>
              </a:rPr>
              <a:t>Servicio de Cirugía General</a:t>
            </a:r>
          </a:p>
          <a:p>
            <a:pPr algn="ctr">
              <a:defRPr/>
            </a:pPr>
            <a:r>
              <a:rPr lang="es-ES" sz="2000" b="1" dirty="0">
                <a:solidFill>
                  <a:srgbClr val="FFFF00"/>
                </a:solidFill>
              </a:rPr>
              <a:t>Hospital Central de Pilar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07" y="804986"/>
            <a:ext cx="1287587" cy="1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81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PACIENTE:</a:t>
            </a: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PC\Desktop\Ateneos HCP 2025\IMG_3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68252"/>
            <a:ext cx="4139952" cy="31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C\Desktop\Ateneos HCP 2025\IMG_33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5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PACIENTE:</a:t>
            </a:r>
            <a:endParaRPr lang="es-ES_tradnl" sz="2400" b="1" dirty="0">
              <a:latin typeface="Arial" charset="0"/>
              <a:cs typeface="Arial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PC\Desktop\Ateneos HCP 2025\IMG_3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24405" y="2154797"/>
            <a:ext cx="5400600" cy="40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4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PACIENTE:</a:t>
            </a: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1394" y="2029335"/>
            <a:ext cx="7921005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POP inmediato ingresa a UTI en mal estado general,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livedeces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generalizadas, hipotensión arterial con drogas </a:t>
            </a:r>
            <a:r>
              <a:rPr lang="es-E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inotropicas</a:t>
            </a:r>
            <a:r>
              <a:rPr lang="es-E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IOT/ARM.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 err="1">
                <a:solidFill>
                  <a:srgbClr val="000000"/>
                </a:solidFill>
                <a:latin typeface="Arial"/>
              </a:rPr>
              <a:t>Hemodinamicamente</a:t>
            </a:r>
            <a:r>
              <a:rPr lang="es-ES" sz="2400" dirty="0">
                <a:solidFill>
                  <a:srgbClr val="000000"/>
                </a:solidFill>
                <a:latin typeface="Arial"/>
              </a:rPr>
              <a:t> inestable con </a:t>
            </a:r>
            <a:r>
              <a:rPr lang="es-ES" sz="2400" dirty="0" err="1">
                <a:solidFill>
                  <a:srgbClr val="000000"/>
                </a:solidFill>
                <a:latin typeface="Arial"/>
              </a:rPr>
              <a:t>requerimineto</a:t>
            </a:r>
            <a:r>
              <a:rPr lang="es-ES" sz="2400" dirty="0">
                <a:solidFill>
                  <a:srgbClr val="000000"/>
                </a:solidFill>
                <a:latin typeface="Arial"/>
              </a:rPr>
              <a:t> de doble soporte </a:t>
            </a:r>
            <a:r>
              <a:rPr lang="es-ES" sz="2400" dirty="0" err="1">
                <a:solidFill>
                  <a:srgbClr val="000000"/>
                </a:solidFill>
                <a:latin typeface="Arial"/>
              </a:rPr>
              <a:t>vasopresor</a:t>
            </a:r>
            <a:r>
              <a:rPr lang="es-ES" sz="2400" dirty="0">
                <a:solidFill>
                  <a:srgbClr val="000000"/>
                </a:solidFill>
                <a:latin typeface="Arial"/>
              </a:rPr>
              <a:t> (Noradrenalina-Vasopresina) en altas dosis manejando TAM 30 </a:t>
            </a:r>
            <a:r>
              <a:rPr lang="es-ES" sz="2400" dirty="0" err="1">
                <a:solidFill>
                  <a:srgbClr val="000000"/>
                </a:solidFill>
                <a:latin typeface="Arial"/>
              </a:rPr>
              <a:t>mmHg</a:t>
            </a:r>
            <a:r>
              <a:rPr lang="es-ES" sz="2400" dirty="0">
                <a:solidFill>
                  <a:srgbClr val="000000"/>
                </a:solidFill>
                <a:latin typeface="Arial"/>
              </a:rPr>
              <a:t>, EAB 6.8/51.1/123.3/7.9/94% </a:t>
            </a:r>
            <a:r>
              <a:rPr lang="es-ES" sz="2400" dirty="0" err="1">
                <a:solidFill>
                  <a:srgbClr val="000000"/>
                </a:solidFill>
                <a:latin typeface="Arial"/>
              </a:rPr>
              <a:t>Lact</a:t>
            </a:r>
            <a:r>
              <a:rPr lang="es-ES" sz="2400" dirty="0">
                <a:solidFill>
                  <a:srgbClr val="000000"/>
                </a:solidFill>
                <a:latin typeface="Arial"/>
              </a:rPr>
              <a:t> 17 </a:t>
            </a:r>
            <a:r>
              <a:rPr lang="es-ES" sz="2400" dirty="0" err="1">
                <a:solidFill>
                  <a:srgbClr val="000000"/>
                </a:solidFill>
                <a:latin typeface="Arial"/>
              </a:rPr>
              <a:t>mmol</a:t>
            </a:r>
            <a:r>
              <a:rPr lang="es-ES" sz="2400" dirty="0">
                <a:solidFill>
                  <a:srgbClr val="000000"/>
                </a:solidFill>
                <a:latin typeface="Arial"/>
              </a:rPr>
              <a:t>/l, </a:t>
            </a:r>
            <a:r>
              <a:rPr lang="es-ES" sz="2400" dirty="0" err="1">
                <a:solidFill>
                  <a:srgbClr val="000000"/>
                </a:solidFill>
                <a:latin typeface="Arial"/>
              </a:rPr>
              <a:t>anurica</a:t>
            </a:r>
            <a:r>
              <a:rPr lang="es-ES" sz="2400" dirty="0">
                <a:solidFill>
                  <a:srgbClr val="000000"/>
                </a:solidFill>
                <a:latin typeface="Arial"/>
              </a:rPr>
              <a:t>. </a:t>
            </a:r>
            <a:br>
              <a:rPr lang="es-ES" sz="2400" dirty="0"/>
            </a:br>
            <a:r>
              <a:rPr lang="es-ES" sz="2400" dirty="0" err="1">
                <a:solidFill>
                  <a:srgbClr val="000000"/>
                </a:solidFill>
                <a:latin typeface="Arial"/>
              </a:rPr>
              <a:t>Expansion</a:t>
            </a:r>
            <a:r>
              <a:rPr lang="es-ES" sz="2400" dirty="0">
                <a:solidFill>
                  <a:srgbClr val="000000"/>
                </a:solidFill>
                <a:latin typeface="Arial"/>
              </a:rPr>
              <a:t> con Cristaloides y Bicarbonato.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 pitchFamily="34" charset="0"/>
              </a:rPr>
              <a:t>16:30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hs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itchFamily="34" charset="0"/>
              </a:rPr>
              <a:t> PCR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que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itchFamily="34" charset="0"/>
              </a:rPr>
              <a:t> no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responde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itchFamily="34" charset="0"/>
              </a:rPr>
              <a:t> a RCP. 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Obito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58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PACIENTE:</a:t>
            </a:r>
            <a:r>
              <a:rPr lang="es-ES_tradnl" sz="2400" b="1" dirty="0">
                <a:latin typeface="Arial" charset="0"/>
                <a:cs typeface="Arial" charset="0"/>
              </a:rPr>
              <a:t> NN    </a:t>
            </a: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1394" y="2048207"/>
            <a:ext cx="7921005" cy="725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66 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ñ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os -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APP: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Obesidad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HTA  -  Diabetes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vejiga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VCC 22/01/25: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Lesión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estenosante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infranqueable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en colon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ascendente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AP: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Adenoca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invasor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Cirugía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programada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colorrectal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05/03/25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2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</a:t>
            </a: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1394" y="2029335"/>
            <a:ext cx="7921005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26/02/25 14:06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Consulta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Guardia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Cirugía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Gral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del HCP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supuesto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cuadro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dolor abdominal.</a:t>
            </a:r>
          </a:p>
          <a:p>
            <a:pPr marL="742950" lvl="1">
              <a:spcBef>
                <a:spcPts val="700"/>
              </a:spcBef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EF: Abdomen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blando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depresible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levemente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doloroso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difuso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signos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defensa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muscular,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peritonismo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distensión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RHA+, Gases+,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Catarsis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+.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buena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tolerancia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la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oral.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0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PACIENTE:</a:t>
            </a: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1394" y="2029335"/>
            <a:ext cx="8268971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Laboratorio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ingreso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12.4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41% GB 14.200 Urea 47  Na 141  Na 3.8 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 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solicitaron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Imágenes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ingreso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33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PACIENTE:</a:t>
            </a: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1394" y="2029335"/>
            <a:ext cx="7921005" cy="699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Control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Enfermería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15:36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Lucida,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orientada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TA 90/60 mmHg, FC 62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/min, Sat O2 92% AA, Temp 37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°C. PHP.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Control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Enfermería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23:34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Lucida,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orientada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taquicárdica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taquipneica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dolor 8/10, TA 80/52 mmHg, FC 100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/min, Sat O2 94% AA, FR 41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resp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/min, Temp 36.2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°C.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00:30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hs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SNG. Expansión de 1000 cc SF.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01:00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hs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Sonda vesical Foley N° 20 conectada a bolsa colectora sin diuresis. 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04:00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hs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O2 por cánula nasal a 2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lts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41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PACIENTE:</a:t>
            </a: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1394" y="2029335"/>
            <a:ext cx="7921005" cy="792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Control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Clínica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Médica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08:05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Signos vitales: FC 86 FR 43 TA 80/60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T°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36.7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 err="1">
                <a:latin typeface="Arial" pitchFamily="34" charset="0"/>
                <a:cs typeface="Arial" pitchFamily="34" charset="0"/>
              </a:rPr>
              <a:t>Hemodinamicamente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inestable, mal estado general,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afebril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Neuro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Estupurosa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Glasgow 13/15.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Resp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mala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mecanica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ventilatoria, MV disminuido, respirando con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canula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 5L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Cardio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R1 y R2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ritmicos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y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normofoneticos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en 4 focos, silencios libres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- Abdomen: blando, distendido, no doloroso, sin defensa ni signos de peritonitis.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Ritmo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diuretico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mayor a 0,5 ml/kg/h.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br>
              <a:rPr lang="es-ES" sz="2400" dirty="0">
                <a:latin typeface="Arial" pitchFamily="34" charset="0"/>
                <a:cs typeface="Arial" pitchFamily="34" charset="0"/>
              </a:rPr>
            </a:b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~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1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PACIENTE:</a:t>
            </a: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1394" y="2029335"/>
            <a:ext cx="7921005" cy="534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ESTUDIOS COMPLEMENTARIOS: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SIN IMÁGENES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Plan y comentarios: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Se solicita TC de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torax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, abdomen y pelvis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EAB 6.82/48/48.6/-26.1/7.7/54.1%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Ac. Láctico: 19.19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Bicarbonato y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expansion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Ringer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.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br>
              <a:rPr lang="es-ES" sz="2400" dirty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55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PACIENTE:</a:t>
            </a: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1394" y="2029335"/>
            <a:ext cx="7921005" cy="4603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Paciente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intercurre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desaturación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e hipotensión severa (60/40), mala mecánica ventilatoria, cianosis generalizada con livideces, sin respuesta a estímulo doloroso.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Secuencia de intubación rápida y se conecta </a:t>
            </a:r>
            <a:r>
              <a:rPr lang="es-ES" sz="2400" dirty="0" err="1">
                <a:latin typeface="Arial" pitchFamily="34" charset="0"/>
                <a:cs typeface="Arial" pitchFamily="34" charset="0"/>
              </a:rPr>
              <a:t>pte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a ARM.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AVC yugular derecha guiada por ecografía.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EAB control 6.69/111.7/177.1/-23.5/13.1/97.2</a:t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>PAFI 112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Paciente ingresa a quirófano de urgencia.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6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CASO CLINICO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ES_tradnl" sz="2400" b="1" u="sng" dirty="0">
                <a:latin typeface="Arial" charset="0"/>
                <a:cs typeface="Arial" charset="0"/>
              </a:rPr>
              <a:t>PACIENTE:</a:t>
            </a:r>
            <a:endParaRPr lang="es-ES_tradnl" sz="2400" b="1" dirty="0">
              <a:latin typeface="Arial" charset="0"/>
              <a:cs typeface="Arial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dirty="0">
              <a:latin typeface="Arial" charset="0"/>
              <a:cs typeface="Arial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oncológica de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A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ETM laparoscópica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Sz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51394" y="2029335"/>
            <a:ext cx="7921005" cy="4973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Laparotomía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exploradora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Liquido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libre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purulento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en 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cuadrantes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Perforación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cecal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bloqueada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plastrón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delgadas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epiplón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mayor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sindrome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ciega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secundario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tumor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oclusivo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colon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ascendente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valvula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ileocecal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continente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Lavado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drenaje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cavidad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Hemicolectomia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derecha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cierre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cabo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distal 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ileostomia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terminal,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cierre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pared 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drenajes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en FSD y en ambos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espacios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subfrenicos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084263" lvl="1" indent="-341313">
              <a:spcBef>
                <a:spcPts val="7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34" y="5709106"/>
            <a:ext cx="1032262" cy="103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0357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21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5201</TotalTime>
  <Words>690</Words>
  <Application>Microsoft Office PowerPoint</Application>
  <PresentationFormat>Presentación en pantalla (4:3)</PresentationFormat>
  <Paragraphs>136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CASO CLINICO</vt:lpstr>
      <vt:lpstr>CASO CLINICO</vt:lpstr>
      <vt:lpstr>CASO CLINICO</vt:lpstr>
      <vt:lpstr>CASO CLINICO</vt:lpstr>
      <vt:lpstr>CASO CLINICO</vt:lpstr>
      <vt:lpstr>CASO CLINICO</vt:lpstr>
      <vt:lpstr>CASO CLINICO</vt:lpstr>
      <vt:lpstr>CASO CLINICO</vt:lpstr>
      <vt:lpstr>CASO CLINICO</vt:lpstr>
      <vt:lpstr>CASO CLINICO</vt:lpstr>
      <vt:lpstr>CASO CLINICO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cgia</dc:creator>
  <cp:lastModifiedBy>Guardia</cp:lastModifiedBy>
  <cp:revision>412</cp:revision>
  <dcterms:created xsi:type="dcterms:W3CDTF">2013-10-07T12:42:17Z</dcterms:created>
  <dcterms:modified xsi:type="dcterms:W3CDTF">2025-03-28T17:49:08Z</dcterms:modified>
</cp:coreProperties>
</file>