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78" d="100"/>
          <a:sy n="78" d="100"/>
        </p:scale>
        <p:origin x="-966" y="-3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5/19/2015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dirty="0"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dirty="0"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dirty="0"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dirty="0"/>
              <a:t>5/19/2015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dirty="0"/>
              <a:t>5/19/2015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dirty="0"/>
              <a:t>5/19/2015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dirty="0"/>
              <a:t>5/19/2015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dirty="0"/>
              <a:t>5/19/2015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5/19/2015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Dieta</a:t>
            </a:r>
            <a:r>
              <a:rPr lang="en-US" dirty="0" smtClean="0"/>
              <a:t> DASH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Enfoques Dietéticos para Detener la Hipertensión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868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Generalidades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6657" y="2011680"/>
            <a:ext cx="5601680" cy="3766185"/>
          </a:xfrm>
        </p:spPr>
        <p:txBody>
          <a:bodyPr/>
          <a:lstStyle/>
          <a:p>
            <a:pPr algn="just"/>
            <a:r>
              <a:rPr lang="es-MX" dirty="0"/>
              <a:t>Es un plan de alimentos diseñado para ayudar a bajar la presión arterial alta y el colesterol, así como otras grasas en la sangre. Puede ayudar a reducir el riesgo de ataque cardíaco y accidente cerebrovascular, además de colaborar en la pérdida de peso. Esta dieta es baja en sodio, pero rica en magnesio, calcio, potasio, así como proteínas y fibra.</a:t>
            </a:r>
            <a:endParaRPr lang="en-US" dirty="0"/>
          </a:p>
          <a:p>
            <a:endParaRPr lang="en-US" dirty="0"/>
          </a:p>
        </p:txBody>
      </p:sp>
      <p:pic>
        <p:nvPicPr>
          <p:cNvPr id="2052" name="Picture 4" descr="http://www.puntofape.com/wp-content/uploads/2012/02/dieta-das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0641" y="1810325"/>
            <a:ext cx="5180252" cy="3520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8459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300" dirty="0" err="1" smtClean="0"/>
              <a:t>Grupos</a:t>
            </a:r>
            <a:r>
              <a:rPr lang="en-US" sz="5300" dirty="0" smtClean="0"/>
              <a:t> de </a:t>
            </a:r>
            <a:r>
              <a:rPr lang="en-US" sz="5300" dirty="0" err="1" smtClean="0"/>
              <a:t>alimentos</a:t>
            </a:r>
            <a:r>
              <a:rPr lang="en-US" sz="5300" dirty="0" smtClean="0"/>
              <a:t> y </a:t>
            </a:r>
            <a:r>
              <a:rPr lang="en-US" sz="5300" dirty="0" err="1" smtClean="0"/>
              <a:t>recomendaciones</a:t>
            </a:r>
            <a:endParaRPr lang="en-US" sz="53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55423" y="2394781"/>
            <a:ext cx="6155870" cy="403867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MX" dirty="0" smtClean="0"/>
              <a:t>- Amplio </a:t>
            </a:r>
            <a:r>
              <a:rPr lang="es-MX" dirty="0"/>
              <a:t>consumo de verduras, frutas y productos lácteos sin grasa o bajos en grasa.</a:t>
            </a:r>
            <a:endParaRPr lang="en-US" dirty="0"/>
          </a:p>
          <a:p>
            <a:pPr lvl="0" algn="just"/>
            <a:r>
              <a:rPr lang="es-MX" dirty="0" smtClean="0"/>
              <a:t>- Incluir </a:t>
            </a:r>
            <a:r>
              <a:rPr lang="es-MX" dirty="0"/>
              <a:t>la ingesta de granos enteros, legumbres, semillas, nueces y aceites vegetales.</a:t>
            </a:r>
            <a:endParaRPr lang="en-US" dirty="0"/>
          </a:p>
          <a:p>
            <a:pPr lvl="0" algn="just"/>
            <a:r>
              <a:rPr lang="es-MX" dirty="0" smtClean="0"/>
              <a:t>- Priorizar </a:t>
            </a:r>
            <a:r>
              <a:rPr lang="es-MX" dirty="0"/>
              <a:t>la incorporación de pescado, aves y carnes magras al plato.</a:t>
            </a:r>
            <a:endParaRPr lang="en-US" dirty="0"/>
          </a:p>
          <a:p>
            <a:pPr lvl="0" algn="just"/>
            <a:r>
              <a:rPr lang="es-MX" dirty="0" smtClean="0"/>
              <a:t>- Reducir </a:t>
            </a:r>
            <a:r>
              <a:rPr lang="es-MX" dirty="0"/>
              <a:t>o evitar la sal agregada, carnes rojas, dulces y bebidas azucaradas, así como las bebidas alcohólicas.</a:t>
            </a:r>
            <a:endParaRPr lang="en-US" dirty="0"/>
          </a:p>
          <a:p>
            <a:pPr lvl="0" algn="just"/>
            <a:r>
              <a:rPr lang="es-MX" dirty="0" smtClean="0"/>
              <a:t>- Es </a:t>
            </a:r>
            <a:r>
              <a:rPr lang="es-MX" dirty="0"/>
              <a:t>necesario realizar actividad física moderada por lo menos de 30 minutos al día. Los ejemplos incluyen caminata rápida o montar en bicicleta. </a:t>
            </a:r>
            <a:endParaRPr lang="en-US" dirty="0"/>
          </a:p>
          <a:p>
            <a:endParaRPr lang="en-US" dirty="0"/>
          </a:p>
        </p:txBody>
      </p:sp>
      <p:pic>
        <p:nvPicPr>
          <p:cNvPr id="3074" name="Picture 2" descr="http://dietasequilibradas.es/wp-content/uploads/nutricion_nutric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19" y="2282494"/>
            <a:ext cx="2283383" cy="1442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www.dietaypeso.net/wp-content/uploads/2011/06/reducir-sal-comida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6" y="4566904"/>
            <a:ext cx="1540933" cy="1540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mujer.starmedia.com/imagenes/2013/02/Hacer-ejercicio-con-ni%C3%B1o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5716" y="3212327"/>
            <a:ext cx="3116627" cy="2244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1535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8793"/>
            <a:ext cx="11968843" cy="67192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239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Recomendaciones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6657" y="2011680"/>
            <a:ext cx="7610094" cy="3766185"/>
          </a:xfrm>
        </p:spPr>
        <p:txBody>
          <a:bodyPr>
            <a:normAutofit fontScale="92500" lnSpcReduction="20000"/>
          </a:bodyPr>
          <a:lstStyle/>
          <a:p>
            <a:pPr lvl="0" algn="just"/>
            <a:r>
              <a:rPr lang="es-MX" dirty="0" smtClean="0"/>
              <a:t>-Evitar </a:t>
            </a:r>
            <a:r>
              <a:rPr lang="es-MX" dirty="0"/>
              <a:t>querer hacer todos los cambios drásticamente, se recomienda que todo sea de manera gradual.</a:t>
            </a:r>
            <a:endParaRPr lang="en-US" dirty="0"/>
          </a:p>
          <a:p>
            <a:pPr lvl="0" algn="just"/>
            <a:r>
              <a:rPr lang="es-MX" dirty="0" smtClean="0"/>
              <a:t>-Para </a:t>
            </a:r>
            <a:r>
              <a:rPr lang="es-MX" dirty="0"/>
              <a:t>incorporar vegetales a la dieta, incluirlos en la forma de ensalada mixta para acompañar sus platillos.</a:t>
            </a:r>
            <a:endParaRPr lang="en-US" dirty="0"/>
          </a:p>
          <a:p>
            <a:pPr lvl="0" algn="just"/>
            <a:r>
              <a:rPr lang="es-MX" dirty="0" smtClean="0"/>
              <a:t>-Siempre </a:t>
            </a:r>
            <a:r>
              <a:rPr lang="es-MX" dirty="0"/>
              <a:t>deberá haber algo de coloración verde (vegetal) en su plato.</a:t>
            </a:r>
            <a:endParaRPr lang="en-US" dirty="0"/>
          </a:p>
          <a:p>
            <a:pPr lvl="0" algn="just"/>
            <a:r>
              <a:rPr lang="es-MX" dirty="0" smtClean="0"/>
              <a:t>-Agregar </a:t>
            </a:r>
            <a:r>
              <a:rPr lang="es-MX" dirty="0"/>
              <a:t>unas rebanadas de fruta fresca a su avena.</a:t>
            </a:r>
            <a:endParaRPr lang="en-US" dirty="0"/>
          </a:p>
          <a:p>
            <a:pPr lvl="0" algn="just"/>
            <a:r>
              <a:rPr lang="es-MX" dirty="0" smtClean="0"/>
              <a:t>-Para </a:t>
            </a:r>
            <a:r>
              <a:rPr lang="es-MX" dirty="0"/>
              <a:t>sus colaciones, incorporar yogurt bajo o sin grasa.</a:t>
            </a:r>
            <a:endParaRPr lang="en-US" dirty="0"/>
          </a:p>
          <a:p>
            <a:pPr lvl="0" algn="just"/>
            <a:r>
              <a:rPr lang="es-MX" dirty="0" smtClean="0"/>
              <a:t>-Ver </a:t>
            </a:r>
            <a:r>
              <a:rPr lang="es-MX" dirty="0"/>
              <a:t>a la carne como parte de su plato y no como la parte principal del todo.</a:t>
            </a:r>
            <a:endParaRPr lang="en-US" dirty="0"/>
          </a:p>
          <a:p>
            <a:pPr lvl="0" algn="just"/>
            <a:r>
              <a:rPr lang="es-MX" dirty="0" smtClean="0"/>
              <a:t>-Intentar </a:t>
            </a:r>
            <a:r>
              <a:rPr lang="es-MX" dirty="0"/>
              <a:t>comer sin carne, por lo menos dos veces por semana.</a:t>
            </a:r>
            <a:endParaRPr lang="en-US" dirty="0"/>
          </a:p>
          <a:p>
            <a:endParaRPr lang="en-US" dirty="0"/>
          </a:p>
        </p:txBody>
      </p:sp>
      <p:pic>
        <p:nvPicPr>
          <p:cNvPr id="4098" name="Picture 2" descr="http://kwikspeak.com/wp-content/uploads/2014/02/5-Consejos-de-Salud-Simples-Para-Comenzar-un-Nuevo-Y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6432" y="2141402"/>
            <a:ext cx="3371850" cy="3200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9812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¡</a:t>
            </a:r>
            <a:r>
              <a:rPr lang="en-US" dirty="0" smtClean="0"/>
              <a:t>MENOS SODIO!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s-MX" dirty="0"/>
              <a:t> </a:t>
            </a:r>
            <a:r>
              <a:rPr lang="es-MX" dirty="0" smtClean="0"/>
              <a:t>- Quitar </a:t>
            </a:r>
            <a:r>
              <a:rPr lang="es-MX" dirty="0"/>
              <a:t>el salero de la mesa.</a:t>
            </a:r>
            <a:endParaRPr lang="en-US" dirty="0"/>
          </a:p>
          <a:p>
            <a:pPr lvl="0" algn="just"/>
            <a:r>
              <a:rPr lang="es-MX" dirty="0" smtClean="0"/>
              <a:t>- Agregar </a:t>
            </a:r>
            <a:r>
              <a:rPr lang="es-MX" dirty="0"/>
              <a:t>sabor a los alimentos con diferentes especias, así como limón, lima o vinagre.</a:t>
            </a:r>
            <a:endParaRPr lang="en-US" dirty="0"/>
          </a:p>
          <a:p>
            <a:pPr lvl="0" algn="just"/>
            <a:r>
              <a:rPr lang="es-MX" dirty="0" smtClean="0"/>
              <a:t>- Evitar </a:t>
            </a:r>
            <a:r>
              <a:rPr lang="es-MX" dirty="0"/>
              <a:t>fruta o verdura enlatada.</a:t>
            </a:r>
            <a:endParaRPr lang="en-US" dirty="0"/>
          </a:p>
          <a:p>
            <a:pPr lvl="0" algn="just"/>
            <a:r>
              <a:rPr lang="es-MX" dirty="0" smtClean="0"/>
              <a:t>- Buscar </a:t>
            </a:r>
            <a:r>
              <a:rPr lang="es-MX" dirty="0"/>
              <a:t>alimentos que sean con bajo aporte de sal (menos de 5% de la IDR)</a:t>
            </a:r>
            <a:endParaRPr lang="en-US" dirty="0"/>
          </a:p>
          <a:p>
            <a:pPr lvl="0" algn="just"/>
            <a:r>
              <a:rPr lang="es-MX" dirty="0" smtClean="0"/>
              <a:t>- Evitar </a:t>
            </a:r>
            <a:r>
              <a:rPr lang="es-MX" dirty="0"/>
              <a:t>alimentos ricos en sodio tales como pepinillos, embutidos, cátsup, salsa de soja, mostaza y salsa </a:t>
            </a:r>
            <a:r>
              <a:rPr lang="es-MX" dirty="0" err="1"/>
              <a:t>barbecue</a:t>
            </a:r>
            <a:r>
              <a:rPr lang="es-MX" dirty="0"/>
              <a:t>.</a:t>
            </a:r>
            <a:endParaRPr lang="en-US" dirty="0"/>
          </a:p>
          <a:p>
            <a:pPr lvl="0" algn="just"/>
            <a:r>
              <a:rPr lang="es-MX" dirty="0" smtClean="0"/>
              <a:t>- Cuando </a:t>
            </a:r>
            <a:r>
              <a:rPr lang="es-MX" dirty="0"/>
              <a:t>coma en algún restaurant, pedir al mesero que no se le agregue sal ni que incluya alimentos con GMS (glutamato </a:t>
            </a:r>
            <a:r>
              <a:rPr lang="es-MX" dirty="0" err="1"/>
              <a:t>monosódico</a:t>
            </a:r>
            <a:r>
              <a:rPr lang="es-MX" dirty="0"/>
              <a:t>).</a:t>
            </a:r>
            <a:endParaRPr lang="en-US" dirty="0"/>
          </a:p>
          <a:p>
            <a:pPr algn="just"/>
            <a:r>
              <a:rPr lang="es-MX" b="1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429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/>
              <a:t> </a:t>
            </a:r>
            <a:r>
              <a:rPr lang="en-US" dirty="0"/>
              <a:t/>
            </a:r>
            <a:br>
              <a:rPr lang="en-US" dirty="0"/>
            </a:br>
            <a:r>
              <a:rPr lang="es-MX" b="1" dirty="0"/>
              <a:t>Referencia bibliográfica.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9614" y="2011680"/>
            <a:ext cx="11862707" cy="3766185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es-MX" dirty="0" smtClean="0"/>
              <a:t> Daniel </a:t>
            </a:r>
            <a:r>
              <a:rPr lang="es-MX" dirty="0"/>
              <a:t>A. de Luis Román, Diego Bellido Guerrero, Pedro Pablo García Luna (2013) </a:t>
            </a:r>
            <a:r>
              <a:rPr lang="es-MX" i="1" dirty="0" err="1"/>
              <a:t>Dietoterapia</a:t>
            </a:r>
            <a:r>
              <a:rPr lang="es-MX" i="1" dirty="0"/>
              <a:t>, nutrición clínica y metabolismo. </a:t>
            </a:r>
            <a:r>
              <a:rPr lang="es-MX" dirty="0"/>
              <a:t>Madrid España. Editorial Días de Santos.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pPr algn="just">
              <a:buFontTx/>
              <a:buChar char="-"/>
            </a:pPr>
            <a:r>
              <a:rPr lang="es-MX" dirty="0" smtClean="0"/>
              <a:t>  </a:t>
            </a:r>
            <a:r>
              <a:rPr lang="es-MX" dirty="0" err="1" smtClean="0"/>
              <a:t>National</a:t>
            </a:r>
            <a:r>
              <a:rPr lang="es-MX" dirty="0" smtClean="0"/>
              <a:t> </a:t>
            </a:r>
            <a:r>
              <a:rPr lang="es-MX" dirty="0" err="1"/>
              <a:t>Heart</a:t>
            </a:r>
            <a:r>
              <a:rPr lang="es-MX" dirty="0"/>
              <a:t>, </a:t>
            </a:r>
            <a:r>
              <a:rPr lang="es-MX" dirty="0" err="1"/>
              <a:t>Lung</a:t>
            </a:r>
            <a:r>
              <a:rPr lang="es-MX" dirty="0"/>
              <a:t>, and </a:t>
            </a:r>
            <a:r>
              <a:rPr lang="es-MX" dirty="0" err="1"/>
              <a:t>Blood</a:t>
            </a:r>
            <a:r>
              <a:rPr lang="es-MX" dirty="0"/>
              <a:t> </a:t>
            </a:r>
            <a:r>
              <a:rPr lang="es-MX" dirty="0" err="1"/>
              <a:t>Institute</a:t>
            </a:r>
            <a:r>
              <a:rPr lang="es-MX" dirty="0"/>
              <a:t>. </a:t>
            </a:r>
            <a:r>
              <a:rPr lang="en-US" dirty="0"/>
              <a:t>What is the DASH Eating Plan? http://www.nhlbi.nih.gov/health/health-topics/topics/dash/.Accessed October 7, 2014.</a:t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942022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a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TM03457491[[fn=Metropolitano]]</Template>
  <TotalTime>16</TotalTime>
  <Words>328</Words>
  <Application>Microsoft Office PowerPoint</Application>
  <PresentationFormat>Personalizado</PresentationFormat>
  <Paragraphs>29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Metropolitana</vt:lpstr>
      <vt:lpstr>Dieta DASH</vt:lpstr>
      <vt:lpstr>Generalidades</vt:lpstr>
      <vt:lpstr>Grupos de alimentos y recomendaciones</vt:lpstr>
      <vt:lpstr>Presentación de PowerPoint</vt:lpstr>
      <vt:lpstr>Recomendaciones</vt:lpstr>
      <vt:lpstr>¡MENOS SODIO!</vt:lpstr>
      <vt:lpstr>  Referencia bibliográfica.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Dieta DASH</dc:title>
  <dc:creator>Luis Chávez</dc:creator>
  <cp:lastModifiedBy>Federico Camusso</cp:lastModifiedBy>
  <cp:revision>3</cp:revision>
  <dcterms:created xsi:type="dcterms:W3CDTF">2015-05-19T16:21:23Z</dcterms:created>
  <dcterms:modified xsi:type="dcterms:W3CDTF">2015-05-19T18:56:09Z</dcterms:modified>
</cp:coreProperties>
</file>