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48" r:id="rId14"/>
    <p:sldId id="357" r:id="rId15"/>
    <p:sldId id="358" r:id="rId16"/>
    <p:sldId id="359" r:id="rId17"/>
    <p:sldId id="361" r:id="rId18"/>
    <p:sldId id="362" r:id="rId19"/>
    <p:sldId id="308" r:id="rId20"/>
    <p:sldId id="309" r:id="rId21"/>
    <p:sldId id="351" r:id="rId22"/>
    <p:sldId id="312" r:id="rId23"/>
    <p:sldId id="315" r:id="rId24"/>
    <p:sldId id="316" r:id="rId25"/>
    <p:sldId id="317" r:id="rId26"/>
    <p:sldId id="318" r:id="rId27"/>
    <p:sldId id="319" r:id="rId28"/>
    <p:sldId id="320" r:id="rId29"/>
    <p:sldId id="321" r:id="rId30"/>
    <p:sldId id="322" r:id="rId31"/>
    <p:sldId id="323" r:id="rId32"/>
    <p:sldId id="324" r:id="rId33"/>
    <p:sldId id="325"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53" r:id="rId48"/>
    <p:sldId id="354" r:id="rId49"/>
    <p:sldId id="350" r:id="rId50"/>
    <p:sldId id="340" r:id="rId51"/>
    <p:sldId id="356" r:id="rId52"/>
    <p:sldId id="341" r:id="rId53"/>
    <p:sldId id="355" r:id="rId54"/>
    <p:sldId id="349" r:id="rId55"/>
    <p:sldId id="342" r:id="rId56"/>
    <p:sldId id="343" r:id="rId57"/>
    <p:sldId id="344" r:id="rId58"/>
    <p:sldId id="352" r:id="rId59"/>
    <p:sldId id="345"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F0BEB-EBD7-4E0F-86C0-6B5057C69A6E}" type="datetimeFigureOut">
              <a:rPr lang="es-ES" smtClean="0"/>
              <a:pPr/>
              <a:t>18/03/2022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1BE65-00E3-44AF-B813-E422CA17452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a:lstStyle/>
          <a:p>
            <a:endParaRPr lang="es-AR" altLang="es-AR"/>
          </a:p>
        </p:txBody>
      </p:sp>
      <p:sp>
        <p:nvSpPr>
          <p:cNvPr id="101380" name="3 Marcador de número de diapositiva"/>
          <p:cNvSpPr>
            <a:spLocks noGrp="1"/>
          </p:cNvSpPr>
          <p:nvPr>
            <p:ph type="sldNum" sz="quarter" idx="5"/>
          </p:nvPr>
        </p:nvSpPr>
        <p:spPr bwMode="auto">
          <a:noFill/>
          <a:ln>
            <a:miter lim="800000"/>
            <a:headEnd/>
            <a:tailEnd/>
          </a:ln>
        </p:spPr>
        <p:txBody>
          <a:bodyPr/>
          <a:lstStyle/>
          <a:p>
            <a:fld id="{D6B4A110-A3A9-4B95-96CB-FBBB9D9B0662}" type="slidenum">
              <a:rPr lang="es-AR" altLang="es-AR"/>
              <a:pPr/>
              <a:t>58</a:t>
            </a:fld>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sp>
        <p:nvSpPr>
          <p:cNvPr id="2" name="Título 1"/>
          <p:cNvSpPr>
            <a:spLocks noGrp="1"/>
          </p:cNvSpPr>
          <p:nvPr>
            <p:ph type="ctrTitle"/>
          </p:nvPr>
        </p:nvSpPr>
        <p:spPr>
          <a:xfrm>
            <a:off x="828675" y="2292096"/>
            <a:ext cx="4300538" cy="2219691"/>
          </a:xfrm>
        </p:spPr>
        <p:txBody>
          <a:bodyPr rtlCol="0" anchor="ctr">
            <a:normAutofit/>
          </a:bodyPr>
          <a:lstStyle>
            <a:lvl1pPr algn="l" rtl="0">
              <a:defRPr sz="4400" cap="all" baseline="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828675" y="4511786"/>
            <a:ext cx="4300538"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a:t>Haga clic para modificar el estilo de subtítulo del patrón</a:t>
            </a:r>
            <a:endParaRPr lang="es-ES" noProof="0" dirty="0"/>
          </a:p>
        </p:txBody>
      </p:sp>
      <p:sp>
        <p:nvSpPr>
          <p:cNvPr id="11" name="Marcador de posición de imagen 10"/>
          <p:cNvSpPr>
            <a:spLocks noGrp="1"/>
          </p:cNvSpPr>
          <p:nvPr>
            <p:ph type="pic" sz="quarter" idx="13"/>
          </p:nvPr>
        </p:nvSpPr>
        <p:spPr>
          <a:xfrm>
            <a:off x="5235798" y="1310656"/>
            <a:ext cx="3908202" cy="4208604"/>
          </a:xfrm>
          <a:solidFill>
            <a:schemeClr val="tx1">
              <a:lumMod val="20000"/>
              <a:lumOff val="80000"/>
            </a:schemeClr>
          </a:solidFill>
        </p:spPr>
        <p:txBody>
          <a:bodyPr tIns="1005840" rtlCol="0"/>
          <a:lstStyle>
            <a:lvl1pPr marL="0" indent="0" algn="ctr" rtl="0">
              <a:buNone/>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673943605"/>
      </p:ext>
    </p:extLst>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AA2B447-4067-4948-8C10-9789FA0474B8}" type="datetimeFigureOut">
              <a:rPr lang="es-ES" smtClean="0"/>
              <a:pPr/>
              <a:t>18/03/2022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F7C7C9-F1B9-4430-9798-90E4132D00DB}"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AA2B447-4067-4948-8C10-9789FA0474B8}" type="datetimeFigureOut">
              <a:rPr lang="es-ES" smtClean="0"/>
              <a:pPr/>
              <a:t>18/03/2022</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F7C7C9-F1B9-4430-9798-90E4132D00D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gob.gba.gov.ar/legislacion/legislacion/l-14438.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a:t>Ceremonial y Protocolo en los Eventos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Tipos de Montaje de salón</a:t>
            </a:r>
          </a:p>
        </p:txBody>
      </p:sp>
      <p:pic>
        <p:nvPicPr>
          <p:cNvPr id="4" name="Picture 2" descr="Imagen relacionada"/>
          <p:cNvPicPr>
            <a:picLocks noGrp="1" noChangeAspect="1" noChangeArrowheads="1"/>
          </p:cNvPicPr>
          <p:nvPr>
            <p:ph idx="1"/>
          </p:nvPr>
        </p:nvPicPr>
        <p:blipFill>
          <a:blip r:embed="rId2" cstate="print"/>
          <a:stretch>
            <a:fillRect/>
          </a:stretch>
        </p:blipFill>
        <p:spPr bwMode="auto">
          <a:xfrm>
            <a:off x="1830796" y="530227"/>
            <a:ext cx="5527652" cy="4187825"/>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3195" y="281355"/>
            <a:ext cx="7658050" cy="801443"/>
          </a:xfrm>
        </p:spPr>
        <p:txBody>
          <a:bodyPr/>
          <a:lstStyle/>
          <a:p>
            <a:r>
              <a:rPr lang="es-ES" dirty="0"/>
              <a:t>Ubicación en las mesas</a:t>
            </a:r>
          </a:p>
        </p:txBody>
      </p:sp>
      <p:sp>
        <p:nvSpPr>
          <p:cNvPr id="3" name="2 CuadroTexto"/>
          <p:cNvSpPr txBox="1"/>
          <p:nvPr/>
        </p:nvSpPr>
        <p:spPr>
          <a:xfrm>
            <a:off x="3491880" y="1916835"/>
            <a:ext cx="2783904" cy="461665"/>
          </a:xfrm>
          <a:prstGeom prst="rect">
            <a:avLst/>
          </a:prstGeom>
          <a:noFill/>
        </p:spPr>
        <p:txBody>
          <a:bodyPr wrap="none" rtlCol="0">
            <a:spAutoFit/>
          </a:bodyPr>
          <a:lstStyle/>
          <a:p>
            <a:r>
              <a:rPr lang="es-ES" sz="2400" dirty="0"/>
              <a:t>Hay 2 categorías</a:t>
            </a:r>
          </a:p>
        </p:txBody>
      </p:sp>
      <p:sp>
        <p:nvSpPr>
          <p:cNvPr id="4" name="3 CuadroTexto"/>
          <p:cNvSpPr txBox="1"/>
          <p:nvPr/>
        </p:nvSpPr>
        <p:spPr>
          <a:xfrm>
            <a:off x="899592" y="2996955"/>
            <a:ext cx="2376264" cy="1200329"/>
          </a:xfrm>
          <a:prstGeom prst="rect">
            <a:avLst/>
          </a:prstGeom>
          <a:noFill/>
        </p:spPr>
        <p:txBody>
          <a:bodyPr wrap="square" rtlCol="0">
            <a:spAutoFit/>
          </a:bodyPr>
          <a:lstStyle/>
          <a:p>
            <a:pPr algn="ctr"/>
            <a:r>
              <a:rPr lang="es-ES" sz="2400" dirty="0"/>
              <a:t>Presidenciales con 1 cabecera</a:t>
            </a:r>
          </a:p>
        </p:txBody>
      </p:sp>
      <p:sp>
        <p:nvSpPr>
          <p:cNvPr id="6" name="5 CuadroTexto"/>
          <p:cNvSpPr txBox="1"/>
          <p:nvPr/>
        </p:nvSpPr>
        <p:spPr>
          <a:xfrm>
            <a:off x="4716017" y="2852936"/>
            <a:ext cx="4032448" cy="1938992"/>
          </a:xfrm>
          <a:prstGeom prst="rect">
            <a:avLst/>
          </a:prstGeom>
          <a:noFill/>
        </p:spPr>
        <p:txBody>
          <a:bodyPr wrap="square" rtlCol="0">
            <a:spAutoFit/>
          </a:bodyPr>
          <a:lstStyle/>
          <a:p>
            <a:pPr algn="ctr"/>
            <a:r>
              <a:rPr lang="es-ES" sz="2400" dirty="0"/>
              <a:t>Mesas imperiales (rectangulares u ovaladas </a:t>
            </a:r>
          </a:p>
          <a:p>
            <a:pPr algn="ctr"/>
            <a:r>
              <a:rPr lang="es-ES" sz="2400" dirty="0"/>
              <a:t>y llevan 2 cabeceras- </a:t>
            </a:r>
          </a:p>
          <a:p>
            <a:pPr algn="ctr"/>
            <a:r>
              <a:rPr lang="es-ES" sz="2400" dirty="0" err="1"/>
              <a:t>bi</a:t>
            </a:r>
            <a:r>
              <a:rPr lang="es-ES" sz="2400" dirty="0"/>
              <a:t>-personal o doble)</a:t>
            </a:r>
          </a:p>
        </p:txBody>
      </p:sp>
      <p:sp>
        <p:nvSpPr>
          <p:cNvPr id="7" name="6 CuadroTexto"/>
          <p:cNvSpPr txBox="1"/>
          <p:nvPr/>
        </p:nvSpPr>
        <p:spPr>
          <a:xfrm>
            <a:off x="4211960" y="4725147"/>
            <a:ext cx="1423788" cy="461665"/>
          </a:xfrm>
          <a:prstGeom prst="rect">
            <a:avLst/>
          </a:prstGeom>
          <a:noFill/>
        </p:spPr>
        <p:txBody>
          <a:bodyPr wrap="none" rtlCol="0">
            <a:spAutoFit/>
          </a:bodyPr>
          <a:lstStyle/>
          <a:p>
            <a:r>
              <a:rPr lang="es-ES" sz="2400" dirty="0"/>
              <a:t>Inglesa </a:t>
            </a:r>
          </a:p>
        </p:txBody>
      </p:sp>
      <p:sp>
        <p:nvSpPr>
          <p:cNvPr id="8" name="7 CuadroTexto"/>
          <p:cNvSpPr txBox="1"/>
          <p:nvPr/>
        </p:nvSpPr>
        <p:spPr>
          <a:xfrm>
            <a:off x="7092281" y="4653139"/>
            <a:ext cx="1554656" cy="461665"/>
          </a:xfrm>
          <a:prstGeom prst="rect">
            <a:avLst/>
          </a:prstGeom>
          <a:noFill/>
        </p:spPr>
        <p:txBody>
          <a:bodyPr wrap="none" rtlCol="0">
            <a:spAutoFit/>
          </a:bodyPr>
          <a:lstStyle/>
          <a:p>
            <a:r>
              <a:rPr lang="es-ES" sz="2400" dirty="0"/>
              <a:t>Francesa</a:t>
            </a:r>
          </a:p>
        </p:txBody>
      </p:sp>
      <p:cxnSp>
        <p:nvCxnSpPr>
          <p:cNvPr id="10" name="9 Conector recto de flecha"/>
          <p:cNvCxnSpPr>
            <a:stCxn id="6" idx="2"/>
            <a:endCxn id="7" idx="0"/>
          </p:cNvCxnSpPr>
          <p:nvPr/>
        </p:nvCxnSpPr>
        <p:spPr>
          <a:xfrm flipH="1" flipV="1">
            <a:off x="4923854" y="4725147"/>
            <a:ext cx="1808387" cy="66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6" idx="2"/>
            <a:endCxn id="8" idx="0"/>
          </p:cNvCxnSpPr>
          <p:nvPr/>
        </p:nvCxnSpPr>
        <p:spPr>
          <a:xfrm flipV="1">
            <a:off x="6732241" y="4653139"/>
            <a:ext cx="1137368" cy="138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3" idx="2"/>
            <a:endCxn id="4" idx="0"/>
          </p:cNvCxnSpPr>
          <p:nvPr/>
        </p:nvCxnSpPr>
        <p:spPr>
          <a:xfrm flipH="1">
            <a:off x="2087724" y="2378500"/>
            <a:ext cx="2796108" cy="618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3" idx="2"/>
            <a:endCxn id="6" idx="0"/>
          </p:cNvCxnSpPr>
          <p:nvPr/>
        </p:nvCxnSpPr>
        <p:spPr>
          <a:xfrm>
            <a:off x="4883832" y="2378500"/>
            <a:ext cx="1848409" cy="474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2450" name="Picture 2" descr="Resultado de imagen para mesa presidencial una cabecera"/>
          <p:cNvPicPr>
            <a:picLocks noChangeAspect="1" noChangeArrowheads="1"/>
          </p:cNvPicPr>
          <p:nvPr/>
        </p:nvPicPr>
        <p:blipFill>
          <a:blip r:embed="rId2" cstate="print"/>
          <a:srcRect/>
          <a:stretch>
            <a:fillRect/>
          </a:stretch>
        </p:blipFill>
        <p:spPr bwMode="auto">
          <a:xfrm>
            <a:off x="827584" y="4221088"/>
            <a:ext cx="2458652" cy="1307094"/>
          </a:xfrm>
          <a:prstGeom prst="rect">
            <a:avLst/>
          </a:prstGeom>
          <a:noFill/>
        </p:spPr>
      </p:pic>
      <p:pic>
        <p:nvPicPr>
          <p:cNvPr id="232454" name="Picture 6" descr="Resultado de imagen para mesa presidencial una cabecera"/>
          <p:cNvPicPr>
            <a:picLocks noChangeAspect="1" noChangeArrowheads="1"/>
          </p:cNvPicPr>
          <p:nvPr/>
        </p:nvPicPr>
        <p:blipFill>
          <a:blip r:embed="rId3" cstate="print"/>
          <a:srcRect l="8494" r="13359" b="53354"/>
          <a:stretch>
            <a:fillRect/>
          </a:stretch>
        </p:blipFill>
        <p:spPr bwMode="auto">
          <a:xfrm>
            <a:off x="6804249" y="5301208"/>
            <a:ext cx="2016224" cy="1271098"/>
          </a:xfrm>
          <a:prstGeom prst="rect">
            <a:avLst/>
          </a:prstGeom>
          <a:noFill/>
        </p:spPr>
      </p:pic>
      <p:pic>
        <p:nvPicPr>
          <p:cNvPr id="232456" name="Picture 8" descr="Resultado de imagen para mesa presidencial una cabecera"/>
          <p:cNvPicPr>
            <a:picLocks noChangeAspect="1" noChangeArrowheads="1"/>
          </p:cNvPicPr>
          <p:nvPr/>
        </p:nvPicPr>
        <p:blipFill>
          <a:blip r:embed="rId3" cstate="print"/>
          <a:srcRect l="6795" t="52581" r="9961"/>
          <a:stretch>
            <a:fillRect/>
          </a:stretch>
        </p:blipFill>
        <p:spPr bwMode="auto">
          <a:xfrm>
            <a:off x="3707904" y="5301211"/>
            <a:ext cx="2088232" cy="1256371"/>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Presidencial</a:t>
            </a:r>
          </a:p>
        </p:txBody>
      </p:sp>
      <p:pic>
        <p:nvPicPr>
          <p:cNvPr id="3" name="Picture 4" descr="ï½   En toda reuniÃ³n, el lado derecho es considerado    preferente al lado izquierdo (excepto en las    ceremonias de la ig..."/>
          <p:cNvPicPr>
            <a:picLocks noChangeAspect="1" noChangeArrowheads="1"/>
          </p:cNvPicPr>
          <p:nvPr/>
        </p:nvPicPr>
        <p:blipFill>
          <a:blip r:embed="rId2" cstate="print"/>
          <a:srcRect t="23674" b="16352"/>
          <a:stretch>
            <a:fillRect/>
          </a:stretch>
        </p:blipFill>
        <p:spPr bwMode="auto">
          <a:xfrm>
            <a:off x="1412529" y="1858892"/>
            <a:ext cx="6356810" cy="3816424"/>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Viste esta película?</a:t>
            </a:r>
          </a:p>
        </p:txBody>
      </p:sp>
      <p:pic>
        <p:nvPicPr>
          <p:cNvPr id="3" name="Picture 2" descr="La imagen puede contener: 4 personas, personas sentadas"/>
          <p:cNvPicPr>
            <a:picLocks noChangeAspect="1" noChangeArrowheads="1"/>
          </p:cNvPicPr>
          <p:nvPr/>
        </p:nvPicPr>
        <p:blipFill>
          <a:blip r:embed="rId2" cstate="print"/>
          <a:srcRect b="11171"/>
          <a:stretch>
            <a:fillRect/>
          </a:stretch>
        </p:blipFill>
        <p:spPr bwMode="auto">
          <a:xfrm>
            <a:off x="755576" y="620688"/>
            <a:ext cx="7560840" cy="447746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C023CAB-C379-420B-BB63-B462EE3F73DC}"/>
              </a:ext>
            </a:extLst>
          </p:cNvPr>
          <p:cNvPicPr>
            <a:picLocks noChangeAspect="1"/>
          </p:cNvPicPr>
          <p:nvPr/>
        </p:nvPicPr>
        <p:blipFill>
          <a:blip r:embed="rId2"/>
          <a:stretch>
            <a:fillRect/>
          </a:stretch>
        </p:blipFill>
        <p:spPr>
          <a:xfrm>
            <a:off x="899592" y="620688"/>
            <a:ext cx="4077269" cy="5096586"/>
          </a:xfrm>
          <a:prstGeom prst="rect">
            <a:avLst/>
          </a:prstGeom>
        </p:spPr>
      </p:pic>
      <p:sp>
        <p:nvSpPr>
          <p:cNvPr id="5" name="CuadroTexto 4">
            <a:extLst>
              <a:ext uri="{FF2B5EF4-FFF2-40B4-BE49-F238E27FC236}">
                <a16:creationId xmlns:a16="http://schemas.microsoft.com/office/drawing/2014/main" id="{39FDD8B2-F8C6-4856-8022-321D3C6B3976}"/>
              </a:ext>
            </a:extLst>
          </p:cNvPr>
          <p:cNvSpPr txBox="1"/>
          <p:nvPr/>
        </p:nvSpPr>
        <p:spPr>
          <a:xfrm>
            <a:off x="5148064" y="1412776"/>
            <a:ext cx="3384376" cy="3139321"/>
          </a:xfrm>
          <a:prstGeom prst="rect">
            <a:avLst/>
          </a:prstGeom>
          <a:noFill/>
        </p:spPr>
        <p:txBody>
          <a:bodyPr wrap="square">
            <a:spAutoFit/>
          </a:bodyPr>
          <a:lstStyle/>
          <a:p>
            <a:r>
              <a:rPr lang="es-MX" b="0" i="0" dirty="0">
                <a:solidFill>
                  <a:srgbClr val="262626"/>
                </a:solidFill>
                <a:effectLst/>
                <a:latin typeface="-apple-system"/>
              </a:rPr>
              <a:t>1. Colaborativa.</a:t>
            </a:r>
            <a:br>
              <a:rPr lang="es-MX" dirty="0"/>
            </a:br>
            <a:br>
              <a:rPr lang="es-MX" dirty="0"/>
            </a:br>
            <a:r>
              <a:rPr lang="es-MX" b="0" i="0" dirty="0">
                <a:solidFill>
                  <a:srgbClr val="262626"/>
                </a:solidFill>
                <a:effectLst/>
                <a:latin typeface="-apple-system"/>
              </a:rPr>
              <a:t>Se coloca a la otra persona a la derecha, con independencia del tipo de mesa que sea. Es la posición que demuestra predisposición a negociar. Indica que se está dispuesto a cooperar. Puede ser una posición que se tome después de unos días de negociación.</a:t>
            </a:r>
            <a:endParaRPr lang="es-AR" dirty="0"/>
          </a:p>
        </p:txBody>
      </p:sp>
    </p:spTree>
    <p:extLst>
      <p:ext uri="{BB962C8B-B14F-4D97-AF65-F5344CB8AC3E}">
        <p14:creationId xmlns:p14="http://schemas.microsoft.com/office/powerpoint/2010/main" val="149374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F58A8A8-3186-4023-AD94-C1139D7C5CD7}"/>
              </a:ext>
            </a:extLst>
          </p:cNvPr>
          <p:cNvPicPr>
            <a:picLocks noChangeAspect="1"/>
          </p:cNvPicPr>
          <p:nvPr/>
        </p:nvPicPr>
        <p:blipFill>
          <a:blip r:embed="rId2"/>
          <a:stretch>
            <a:fillRect/>
          </a:stretch>
        </p:blipFill>
        <p:spPr>
          <a:xfrm>
            <a:off x="755576" y="764704"/>
            <a:ext cx="4010585" cy="5077534"/>
          </a:xfrm>
          <a:prstGeom prst="rect">
            <a:avLst/>
          </a:prstGeom>
        </p:spPr>
      </p:pic>
      <p:sp>
        <p:nvSpPr>
          <p:cNvPr id="5" name="CuadroTexto 4">
            <a:extLst>
              <a:ext uri="{FF2B5EF4-FFF2-40B4-BE49-F238E27FC236}">
                <a16:creationId xmlns:a16="http://schemas.microsoft.com/office/drawing/2014/main" id="{41872996-0649-45A2-8205-272B628ECD6D}"/>
              </a:ext>
            </a:extLst>
          </p:cNvPr>
          <p:cNvSpPr txBox="1"/>
          <p:nvPr/>
        </p:nvSpPr>
        <p:spPr>
          <a:xfrm>
            <a:off x="5004048" y="1268760"/>
            <a:ext cx="3744416" cy="3139321"/>
          </a:xfrm>
          <a:prstGeom prst="rect">
            <a:avLst/>
          </a:prstGeom>
          <a:noFill/>
        </p:spPr>
        <p:txBody>
          <a:bodyPr wrap="square">
            <a:spAutoFit/>
          </a:bodyPr>
          <a:lstStyle/>
          <a:p>
            <a:r>
              <a:rPr lang="es-MX" b="0" i="0" dirty="0">
                <a:solidFill>
                  <a:srgbClr val="262626"/>
                </a:solidFill>
                <a:effectLst/>
                <a:latin typeface="-apple-system"/>
              </a:rPr>
              <a:t>2. Defensiva o competitiva.</a:t>
            </a:r>
            <a:br>
              <a:rPr lang="es-MX" dirty="0"/>
            </a:br>
            <a:br>
              <a:rPr lang="es-MX" dirty="0"/>
            </a:br>
            <a:r>
              <a:rPr lang="es-MX" b="0" i="0" dirty="0">
                <a:solidFill>
                  <a:srgbClr val="262626"/>
                </a:solidFill>
                <a:effectLst/>
                <a:latin typeface="-apple-system"/>
              </a:rPr>
              <a:t>Los participantes se sientan uno en frente del otro. A mayor distanciamiento mayor demostración de competitividad y rivalidad. Habitual en negociaciones con delegaciones de empresas o instituciones oficiales. También se la conoce como una posición de confrontación.</a:t>
            </a:r>
            <a:endParaRPr lang="es-AR" dirty="0"/>
          </a:p>
        </p:txBody>
      </p:sp>
    </p:spTree>
    <p:extLst>
      <p:ext uri="{BB962C8B-B14F-4D97-AF65-F5344CB8AC3E}">
        <p14:creationId xmlns:p14="http://schemas.microsoft.com/office/powerpoint/2010/main" val="305303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1F72ED-5176-439F-9661-ACE3948080CE}"/>
              </a:ext>
            </a:extLst>
          </p:cNvPr>
          <p:cNvPicPr>
            <a:picLocks noChangeAspect="1"/>
          </p:cNvPicPr>
          <p:nvPr/>
        </p:nvPicPr>
        <p:blipFill>
          <a:blip r:embed="rId2"/>
          <a:stretch>
            <a:fillRect/>
          </a:stretch>
        </p:blipFill>
        <p:spPr>
          <a:xfrm>
            <a:off x="971600" y="692696"/>
            <a:ext cx="4029637" cy="5039428"/>
          </a:xfrm>
          <a:prstGeom prst="rect">
            <a:avLst/>
          </a:prstGeom>
        </p:spPr>
      </p:pic>
      <p:sp>
        <p:nvSpPr>
          <p:cNvPr id="5" name="CuadroTexto 4">
            <a:extLst>
              <a:ext uri="{FF2B5EF4-FFF2-40B4-BE49-F238E27FC236}">
                <a16:creationId xmlns:a16="http://schemas.microsoft.com/office/drawing/2014/main" id="{88EFCD3E-5F75-4919-A45E-5B06C6B63FB6}"/>
              </a:ext>
            </a:extLst>
          </p:cNvPr>
          <p:cNvSpPr txBox="1"/>
          <p:nvPr/>
        </p:nvSpPr>
        <p:spPr>
          <a:xfrm>
            <a:off x="5508104" y="1268760"/>
            <a:ext cx="3024336" cy="3693319"/>
          </a:xfrm>
          <a:prstGeom prst="rect">
            <a:avLst/>
          </a:prstGeom>
          <a:noFill/>
        </p:spPr>
        <p:txBody>
          <a:bodyPr wrap="square">
            <a:spAutoFit/>
          </a:bodyPr>
          <a:lstStyle/>
          <a:p>
            <a:r>
              <a:rPr lang="es-MX" b="0" i="0" dirty="0">
                <a:solidFill>
                  <a:srgbClr val="262626"/>
                </a:solidFill>
                <a:effectLst/>
                <a:latin typeface="-apple-system"/>
              </a:rPr>
              <a:t>3. Conversacional o </a:t>
            </a:r>
            <a:r>
              <a:rPr lang="es-MX" b="0" i="0" dirty="0" err="1">
                <a:solidFill>
                  <a:srgbClr val="262626"/>
                </a:solidFill>
                <a:effectLst/>
                <a:latin typeface="-apple-system"/>
              </a:rPr>
              <a:t>sem</a:t>
            </a:r>
            <a:r>
              <a:rPr lang="es-MX" b="0" i="0" dirty="0">
                <a:solidFill>
                  <a:srgbClr val="262626"/>
                </a:solidFill>
                <a:effectLst/>
                <a:latin typeface="-apple-system"/>
              </a:rPr>
              <a:t>-colaborativa.</a:t>
            </a:r>
            <a:br>
              <a:rPr lang="es-MX" dirty="0"/>
            </a:br>
            <a:br>
              <a:rPr lang="es-MX" dirty="0"/>
            </a:br>
            <a:r>
              <a:rPr lang="es-MX" b="0" i="0" dirty="0">
                <a:solidFill>
                  <a:srgbClr val="262626"/>
                </a:solidFill>
                <a:effectLst/>
                <a:latin typeface="-apple-system"/>
              </a:rPr>
              <a:t>Facilita la comunicación. Una persona se coloca en ángulo recto con respecto a la otra. Colaborar, pero dejando que se pueda mirar a la otra persona a intervalos y desviar la mirada en algunos momentos para relajar ciertas tensiones que se pueden dar durante la jornada.</a:t>
            </a:r>
            <a:endParaRPr lang="es-AR" dirty="0"/>
          </a:p>
        </p:txBody>
      </p:sp>
    </p:spTree>
    <p:extLst>
      <p:ext uri="{BB962C8B-B14F-4D97-AF65-F5344CB8AC3E}">
        <p14:creationId xmlns:p14="http://schemas.microsoft.com/office/powerpoint/2010/main" val="156998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B3925B5-53FC-43C0-997D-F443E3CB341D}"/>
              </a:ext>
            </a:extLst>
          </p:cNvPr>
          <p:cNvPicPr>
            <a:picLocks noChangeAspect="1"/>
          </p:cNvPicPr>
          <p:nvPr/>
        </p:nvPicPr>
        <p:blipFill>
          <a:blip r:embed="rId2"/>
          <a:stretch>
            <a:fillRect/>
          </a:stretch>
        </p:blipFill>
        <p:spPr>
          <a:xfrm>
            <a:off x="539552" y="764704"/>
            <a:ext cx="4115374" cy="5029902"/>
          </a:xfrm>
          <a:prstGeom prst="rect">
            <a:avLst/>
          </a:prstGeom>
        </p:spPr>
      </p:pic>
      <p:sp>
        <p:nvSpPr>
          <p:cNvPr id="6" name="CuadroTexto 5">
            <a:extLst>
              <a:ext uri="{FF2B5EF4-FFF2-40B4-BE49-F238E27FC236}">
                <a16:creationId xmlns:a16="http://schemas.microsoft.com/office/drawing/2014/main" id="{030F1824-498E-4DEB-A33B-9CF221367626}"/>
              </a:ext>
            </a:extLst>
          </p:cNvPr>
          <p:cNvSpPr txBox="1"/>
          <p:nvPr/>
        </p:nvSpPr>
        <p:spPr>
          <a:xfrm>
            <a:off x="5076056" y="1268760"/>
            <a:ext cx="3384376" cy="2862322"/>
          </a:xfrm>
          <a:prstGeom prst="rect">
            <a:avLst/>
          </a:prstGeom>
          <a:noFill/>
        </p:spPr>
        <p:txBody>
          <a:bodyPr wrap="square">
            <a:spAutoFit/>
          </a:bodyPr>
          <a:lstStyle/>
          <a:p>
            <a:r>
              <a:rPr lang="es-MX" b="0" i="0" dirty="0">
                <a:solidFill>
                  <a:srgbClr val="262626"/>
                </a:solidFill>
                <a:effectLst/>
                <a:latin typeface="-apple-system"/>
              </a:rPr>
              <a:t>4. Independiente o diagonal.</a:t>
            </a:r>
            <a:br>
              <a:rPr lang="es-MX" dirty="0"/>
            </a:br>
            <a:br>
              <a:rPr lang="es-MX" dirty="0"/>
            </a:br>
            <a:r>
              <a:rPr lang="es-MX" b="0" i="0" dirty="0">
                <a:solidFill>
                  <a:srgbClr val="262626"/>
                </a:solidFill>
                <a:effectLst/>
                <a:latin typeface="-apple-system"/>
              </a:rPr>
              <a:t>Es la posición que se adopta cuando se quiere pasar desapercibido o no ser molestado. Se busca el aislamiento. Es una posición muy típica que podemos ver en grandes espacios, como bibliotecas, donde la gente suele optar por esta posición.</a:t>
            </a:r>
            <a:endParaRPr lang="es-AR" dirty="0"/>
          </a:p>
        </p:txBody>
      </p:sp>
    </p:spTree>
    <p:extLst>
      <p:ext uri="{BB962C8B-B14F-4D97-AF65-F5344CB8AC3E}">
        <p14:creationId xmlns:p14="http://schemas.microsoft.com/office/powerpoint/2010/main" val="358856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6927111-BC1D-4221-A399-84B7FDDDD0B1}"/>
              </a:ext>
            </a:extLst>
          </p:cNvPr>
          <p:cNvPicPr>
            <a:picLocks noChangeAspect="1"/>
          </p:cNvPicPr>
          <p:nvPr/>
        </p:nvPicPr>
        <p:blipFill>
          <a:blip r:embed="rId2"/>
          <a:stretch>
            <a:fillRect/>
          </a:stretch>
        </p:blipFill>
        <p:spPr>
          <a:xfrm>
            <a:off x="683568" y="904522"/>
            <a:ext cx="4029637" cy="5048955"/>
          </a:xfrm>
          <a:prstGeom prst="rect">
            <a:avLst/>
          </a:prstGeom>
        </p:spPr>
      </p:pic>
      <p:sp>
        <p:nvSpPr>
          <p:cNvPr id="5" name="CuadroTexto 4">
            <a:extLst>
              <a:ext uri="{FF2B5EF4-FFF2-40B4-BE49-F238E27FC236}">
                <a16:creationId xmlns:a16="http://schemas.microsoft.com/office/drawing/2014/main" id="{A193AF0C-B6C5-49C3-827F-1D79EF4E0C6C}"/>
              </a:ext>
            </a:extLst>
          </p:cNvPr>
          <p:cNvSpPr txBox="1"/>
          <p:nvPr/>
        </p:nvSpPr>
        <p:spPr>
          <a:xfrm>
            <a:off x="5148064" y="1700808"/>
            <a:ext cx="2952328" cy="3416320"/>
          </a:xfrm>
          <a:prstGeom prst="rect">
            <a:avLst/>
          </a:prstGeom>
          <a:noFill/>
        </p:spPr>
        <p:txBody>
          <a:bodyPr wrap="square">
            <a:spAutoFit/>
          </a:bodyPr>
          <a:lstStyle/>
          <a:p>
            <a:r>
              <a:rPr lang="es-MX" b="0" i="0" dirty="0">
                <a:solidFill>
                  <a:srgbClr val="262626"/>
                </a:solidFill>
                <a:effectLst/>
                <a:latin typeface="-apple-system"/>
              </a:rPr>
              <a:t>5. Posición única jerarquizada.</a:t>
            </a:r>
            <a:br>
              <a:rPr lang="es-MX" dirty="0"/>
            </a:br>
            <a:br>
              <a:rPr lang="es-MX" dirty="0"/>
            </a:br>
            <a:r>
              <a:rPr lang="es-MX" b="0" i="0" dirty="0">
                <a:solidFill>
                  <a:srgbClr val="262626"/>
                </a:solidFill>
                <a:effectLst/>
                <a:latin typeface="-apple-system"/>
              </a:rPr>
              <a:t>Se suele dar en mesas rectangulares y ovaladas donde solo hay una presidencia. Habitual en los consejos de administración, comités de dirección, reuniones con asociados o delegaciones, etcétera.</a:t>
            </a:r>
            <a:br>
              <a:rPr lang="es-MX" dirty="0"/>
            </a:br>
            <a:endParaRPr lang="es-AR" dirty="0"/>
          </a:p>
        </p:txBody>
      </p:sp>
    </p:spTree>
    <p:extLst>
      <p:ext uri="{BB962C8B-B14F-4D97-AF65-F5344CB8AC3E}">
        <p14:creationId xmlns:p14="http://schemas.microsoft.com/office/powerpoint/2010/main" val="18768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9398" y="318459"/>
            <a:ext cx="68762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effectLst/>
                <a:latin typeface="Helvetica"/>
                <a:ea typeface="Times New Roman" pitchFamily="18" charset="0"/>
                <a:cs typeface="Arial" pitchFamily="34" charset="0"/>
              </a:rPr>
              <a:t>REGLA DEL CENTRO METRICO</a:t>
            </a:r>
          </a:p>
          <a:p>
            <a:pPr marL="0" marR="0" lvl="0" indent="0" algn="ctr" defTabSz="914400" rtl="0" eaLnBrk="1" fontAlgn="base" latinLnBrk="0" hangingPunct="1">
              <a:lnSpc>
                <a:spcPct val="100000"/>
              </a:lnSpc>
              <a:spcBef>
                <a:spcPct val="0"/>
              </a:spcBef>
              <a:spcAft>
                <a:spcPct val="0"/>
              </a:spcAft>
              <a:buClrTx/>
              <a:buSzTx/>
              <a:buFontTx/>
              <a:buNone/>
              <a:tabLst/>
            </a:pPr>
            <a:br>
              <a:rPr kumimoji="0" lang="es-ES" sz="2800" b="0" i="0" u="none" strike="noStrike" cap="none" normalizeH="0" baseline="0" dirty="0">
                <a:ln>
                  <a:noFill/>
                </a:ln>
                <a:effectLst/>
                <a:latin typeface="Helvetica"/>
                <a:ea typeface="Times New Roman" pitchFamily="18" charset="0"/>
                <a:cs typeface="Arial" pitchFamily="34" charset="0"/>
              </a:rPr>
            </a:br>
            <a:r>
              <a:rPr kumimoji="0" lang="es-ES" sz="2800" b="0" i="0" u="none" strike="noStrike" cap="none" normalizeH="0" baseline="0" dirty="0">
                <a:ln>
                  <a:noFill/>
                </a:ln>
                <a:effectLst/>
                <a:latin typeface="Helvetica"/>
                <a:ea typeface="Times New Roman" pitchFamily="18" charset="0"/>
                <a:cs typeface="Arial" pitchFamily="34" charset="0"/>
              </a:rPr>
              <a:t>Establece que el anfitrión se ubique en el centro métrico de la mesa o estrado que presida en carácter público.</a:t>
            </a:r>
            <a:endParaRPr kumimoji="0" lang="es-ES" sz="2800" b="0" i="0" u="none" strike="noStrike" cap="none" normalizeH="0" baseline="0" dirty="0">
              <a:ln>
                <a:noFill/>
              </a:ln>
              <a:effectLst/>
              <a:latin typeface="Arial" pitchFamily="34" charset="0"/>
              <a:cs typeface="Arial" pitchFamily="34" charset="0"/>
            </a:endParaRPr>
          </a:p>
        </p:txBody>
      </p:sp>
      <p:pic>
        <p:nvPicPr>
          <p:cNvPr id="1027" name="Picture 3" descr="Regla del Centro MÃ©trico        Centro MÃ©trico "/>
          <p:cNvPicPr>
            <a:picLocks noChangeAspect="1" noChangeArrowheads="1"/>
          </p:cNvPicPr>
          <p:nvPr/>
        </p:nvPicPr>
        <p:blipFill>
          <a:blip r:embed="rId2" cstate="print"/>
          <a:srcRect l="20769" t="32681" r="13809" b="20242"/>
          <a:stretch>
            <a:fillRect/>
          </a:stretch>
        </p:blipFill>
        <p:spPr bwMode="auto">
          <a:xfrm>
            <a:off x="1619673" y="3284984"/>
            <a:ext cx="5470490" cy="2952328"/>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363" y="2292096"/>
            <a:ext cx="4949850" cy="2219691"/>
          </a:xfrm>
        </p:spPr>
        <p:txBody>
          <a:bodyPr/>
          <a:lstStyle/>
          <a:p>
            <a:r>
              <a:rPr lang="es-ES" dirty="0"/>
              <a:t>Nociones Básicas…</a:t>
            </a:r>
          </a:p>
        </p:txBody>
      </p:sp>
    </p:spTree>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5" y="404664"/>
            <a:ext cx="828092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sng" strike="noStrike" cap="none" normalizeH="0" baseline="0" dirty="0">
                <a:ln>
                  <a:noFill/>
                </a:ln>
                <a:effectLst/>
                <a:latin typeface="Helvetica"/>
                <a:ea typeface="Times New Roman" pitchFamily="18" charset="0"/>
                <a:cs typeface="Arial" pitchFamily="34" charset="0"/>
              </a:rPr>
              <a:t>REGLA DE LA DERECHA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effectLst/>
                <a:latin typeface="Helvetica"/>
                <a:ea typeface="Times New Roman" pitchFamily="18" charset="0"/>
                <a:cs typeface="Arial" pitchFamily="34" charset="0"/>
              </a:rPr>
              <a:t>La persona que ocupa el segundo lugar en precedencia, debe ser ubicada a la derecha del anfitrión, es decir a la derecha del centro métrico. Si se encuentra otro funcionario de igual rango, se comparte el centro métrico. En la antigua Roma los sacerdotes practicaban la adivinación por medio del vuelo de aves que ellos mismos soltaban, si volaban hacia la derecha su presagio era favorable, de ésta manera tomaban decisiones políticas. Se creía que diestra era bueno y que lo opuesto (siniestra) era malo. La biblia dice: “….estará sentado a la DERECHA de Dios Padre…”</a:t>
            </a:r>
            <a:endParaRPr kumimoji="0" lang="es-ES" sz="2400" b="0" i="0" u="none" strike="noStrike" cap="none" normalizeH="0" baseline="0" dirty="0">
              <a:ln>
                <a:noFill/>
              </a:ln>
              <a:effectLst/>
              <a:latin typeface="Arial" pitchFamily="34" charset="0"/>
              <a:cs typeface="Arial" pitchFamily="34" charset="0"/>
            </a:endParaRPr>
          </a:p>
        </p:txBody>
      </p:sp>
      <p:pic>
        <p:nvPicPr>
          <p:cNvPr id="2051" name="Picture 3" descr="Regla de la Derecha    2 A  Centro MÃ©trico "/>
          <p:cNvPicPr>
            <a:picLocks noChangeAspect="1" noChangeArrowheads="1"/>
          </p:cNvPicPr>
          <p:nvPr/>
        </p:nvPicPr>
        <p:blipFill>
          <a:blip r:embed="rId2" cstate="print"/>
          <a:srcRect l="17999" t="39060" r="11387" b="20787"/>
          <a:stretch>
            <a:fillRect/>
          </a:stretch>
        </p:blipFill>
        <p:spPr bwMode="auto">
          <a:xfrm>
            <a:off x="2267745" y="4769768"/>
            <a:ext cx="4896544" cy="2088232"/>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WhatsApp Image 2020-07-11 at 8.45.23 PM.jpeg"/>
          <p:cNvPicPr>
            <a:picLocks noChangeAspect="1"/>
          </p:cNvPicPr>
          <p:nvPr/>
        </p:nvPicPr>
        <p:blipFill>
          <a:blip r:embed="rId2" cstate="print"/>
          <a:stretch>
            <a:fillRect/>
          </a:stretch>
        </p:blipFill>
        <p:spPr>
          <a:xfrm>
            <a:off x="0" y="855035"/>
            <a:ext cx="9144000" cy="51479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4739" y="0"/>
            <a:ext cx="6457950" cy="1293812"/>
          </a:xfrm>
        </p:spPr>
        <p:txBody>
          <a:bodyPr/>
          <a:lstStyle/>
          <a:p>
            <a:r>
              <a:rPr lang="es-ES" dirty="0"/>
              <a:t>Tipos de mesa</a:t>
            </a:r>
          </a:p>
        </p:txBody>
      </p:sp>
      <p:sp>
        <p:nvSpPr>
          <p:cNvPr id="3" name="2 Rectángulo"/>
          <p:cNvSpPr/>
          <p:nvPr/>
        </p:nvSpPr>
        <p:spPr>
          <a:xfrm>
            <a:off x="4716016" y="1700808"/>
            <a:ext cx="3888432" cy="2862322"/>
          </a:xfrm>
          <a:prstGeom prst="rect">
            <a:avLst/>
          </a:prstGeom>
        </p:spPr>
        <p:txBody>
          <a:bodyPr wrap="square">
            <a:spAutoFit/>
          </a:bodyPr>
          <a:lstStyle/>
          <a:p>
            <a:r>
              <a:rPr lang="es-ES" b="1" dirty="0"/>
              <a:t>Redonda 	</a:t>
            </a:r>
          </a:p>
          <a:p>
            <a:r>
              <a:rPr lang="es-ES" dirty="0"/>
              <a:t>Permite conversación fluida. </a:t>
            </a:r>
          </a:p>
          <a:p>
            <a:r>
              <a:rPr lang="es-ES" dirty="0"/>
              <a:t>Las presidencias no destacan. </a:t>
            </a:r>
          </a:p>
          <a:p>
            <a:r>
              <a:rPr lang="es-ES" dirty="0"/>
              <a:t>No superan los 12-14 puestos, normalmente. </a:t>
            </a:r>
          </a:p>
          <a:p>
            <a:r>
              <a:rPr lang="es-ES" dirty="0"/>
              <a:t>Los invitados se colocan mediante sistema cartesiano, pero a veces también según el sistema reloj o espiral. </a:t>
            </a:r>
          </a:p>
          <a:p>
            <a:r>
              <a:rPr lang="es-ES" dirty="0"/>
              <a:t>	</a:t>
            </a:r>
          </a:p>
        </p:txBody>
      </p:sp>
      <p:pic>
        <p:nvPicPr>
          <p:cNvPr id="6" name="Picture 2" descr="REDONDA "/>
          <p:cNvPicPr>
            <a:picLocks noChangeAspect="1" noChangeArrowheads="1"/>
          </p:cNvPicPr>
          <p:nvPr/>
        </p:nvPicPr>
        <p:blipFill>
          <a:blip r:embed="rId2" cstate="print"/>
          <a:srcRect l="33230" t="16615" r="24193" b="3078"/>
          <a:stretch>
            <a:fillRect/>
          </a:stretch>
        </p:blipFill>
        <p:spPr bwMode="auto">
          <a:xfrm>
            <a:off x="755577" y="1628800"/>
            <a:ext cx="3600400" cy="4176464"/>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88024" y="1340769"/>
            <a:ext cx="3888432" cy="2862322"/>
          </a:xfrm>
          <a:prstGeom prst="rect">
            <a:avLst/>
          </a:prstGeom>
        </p:spPr>
        <p:txBody>
          <a:bodyPr wrap="square">
            <a:spAutoFit/>
          </a:bodyPr>
          <a:lstStyle/>
          <a:p>
            <a:r>
              <a:rPr lang="es-ES" b="1" dirty="0"/>
              <a:t>Cuadrada 	</a:t>
            </a:r>
          </a:p>
          <a:p>
            <a:r>
              <a:rPr lang="es-ES" dirty="0"/>
              <a:t>Usado en restaurantes para pocos comensales. </a:t>
            </a:r>
          </a:p>
          <a:p>
            <a:r>
              <a:rPr lang="es-ES" dirty="0"/>
              <a:t>No deben superar los 12 comensales. </a:t>
            </a:r>
          </a:p>
          <a:p>
            <a:r>
              <a:rPr lang="es-ES" dirty="0"/>
              <a:t>Usada poco en protocolo pues matemáticamente sólo admiten combinaciones de 4-8 o 12 comensales.</a:t>
            </a:r>
          </a:p>
          <a:p>
            <a:r>
              <a:rPr lang="es-ES" dirty="0"/>
              <a:t>	</a:t>
            </a:r>
          </a:p>
        </p:txBody>
      </p:sp>
      <p:pic>
        <p:nvPicPr>
          <p:cNvPr id="3" name="Picture 2" descr="TIPOS MESA "/>
          <p:cNvPicPr>
            <a:picLocks noChangeAspect="1" noChangeArrowheads="1"/>
          </p:cNvPicPr>
          <p:nvPr/>
        </p:nvPicPr>
        <p:blipFill>
          <a:blip r:embed="rId2" cstate="print"/>
          <a:srcRect l="28550" t="16615" r="26797" b="12770"/>
          <a:stretch>
            <a:fillRect/>
          </a:stretch>
        </p:blipFill>
        <p:spPr bwMode="auto">
          <a:xfrm>
            <a:off x="251521" y="692699"/>
            <a:ext cx="4392488" cy="5209695"/>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24129" y="908721"/>
            <a:ext cx="2790056" cy="2308324"/>
          </a:xfrm>
          <a:prstGeom prst="rect">
            <a:avLst/>
          </a:prstGeom>
        </p:spPr>
        <p:txBody>
          <a:bodyPr wrap="square">
            <a:spAutoFit/>
          </a:bodyPr>
          <a:lstStyle/>
          <a:p>
            <a:r>
              <a:rPr lang="es-ES" b="1" dirty="0"/>
              <a:t>Ovalada 	</a:t>
            </a:r>
          </a:p>
          <a:p>
            <a:r>
              <a:rPr lang="es-ES" dirty="0"/>
              <a:t>Similar a la rectangular, con cabeceras suavizadas. </a:t>
            </a:r>
          </a:p>
          <a:p>
            <a:r>
              <a:rPr lang="es-ES" dirty="0"/>
              <a:t>Solo admite presidencias a la francesa. </a:t>
            </a:r>
          </a:p>
          <a:p>
            <a:r>
              <a:rPr lang="es-ES" dirty="0"/>
              <a:t>	</a:t>
            </a:r>
          </a:p>
        </p:txBody>
      </p:sp>
      <p:pic>
        <p:nvPicPr>
          <p:cNvPr id="3" name="Picture 2" descr="OVALADA "/>
          <p:cNvPicPr>
            <a:picLocks noChangeAspect="1" noChangeArrowheads="1"/>
          </p:cNvPicPr>
          <p:nvPr/>
        </p:nvPicPr>
        <p:blipFill>
          <a:blip r:embed="rId2" cstate="print"/>
          <a:srcRect l="29076" t="20769" r="22116" b="8617"/>
          <a:stretch>
            <a:fillRect/>
          </a:stretch>
        </p:blipFill>
        <p:spPr bwMode="auto">
          <a:xfrm>
            <a:off x="323528" y="764704"/>
            <a:ext cx="4977024" cy="54006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ï¢ 5.- La mesa imperial:&#10;Es una mesa rectangular y muy grande para que todos los invitados puedan&#10;entrar, es mÃ­nimo para 50..."/>
          <p:cNvPicPr>
            <a:picLocks noChangeAspect="1" noChangeArrowheads="1"/>
          </p:cNvPicPr>
          <p:nvPr/>
        </p:nvPicPr>
        <p:blipFill>
          <a:blip r:embed="rId2" cstate="print"/>
          <a:srcRect l="3555" t="26831" r="48538" b="2169"/>
          <a:stretch>
            <a:fillRect/>
          </a:stretch>
        </p:blipFill>
        <p:spPr bwMode="auto">
          <a:xfrm>
            <a:off x="1907705" y="836714"/>
            <a:ext cx="5112568" cy="5688633"/>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4049" y="1268761"/>
            <a:ext cx="3654152" cy="3139321"/>
          </a:xfrm>
          <a:prstGeom prst="rect">
            <a:avLst/>
          </a:prstGeom>
        </p:spPr>
        <p:txBody>
          <a:bodyPr wrap="square">
            <a:spAutoFit/>
          </a:bodyPr>
          <a:lstStyle/>
          <a:p>
            <a:r>
              <a:rPr lang="es-ES" b="1" dirty="0"/>
              <a:t>Mesa en “U” 	</a:t>
            </a:r>
          </a:p>
          <a:p>
            <a:r>
              <a:rPr lang="es-ES" dirty="0"/>
              <a:t>Para sentar todos los comensales en una mesa y resaltar la presidencia. </a:t>
            </a:r>
          </a:p>
          <a:p>
            <a:r>
              <a:rPr lang="es-ES" dirty="0"/>
              <a:t>Nunca se ocupan el lado opuesto a la presidencia. </a:t>
            </a:r>
          </a:p>
          <a:p>
            <a:r>
              <a:rPr lang="es-ES" dirty="0"/>
              <a:t>Si se usa entera como mesa presidencial no utilizar los lados internos de los brazos de la “U”. </a:t>
            </a:r>
          </a:p>
          <a:p>
            <a:r>
              <a:rPr lang="es-ES" dirty="0"/>
              <a:t>	</a:t>
            </a:r>
          </a:p>
        </p:txBody>
      </p:sp>
      <p:pic>
        <p:nvPicPr>
          <p:cNvPr id="4" name="Picture 2" descr="DIFERENTES MONTAJESMESA EN UCOMO MESA PRESIDENCIAL "/>
          <p:cNvPicPr>
            <a:picLocks noChangeAspect="1" noChangeArrowheads="1"/>
          </p:cNvPicPr>
          <p:nvPr/>
        </p:nvPicPr>
        <p:blipFill>
          <a:blip r:embed="rId2" cstate="print"/>
          <a:srcRect l="38423" t="30461" r="26270" b="18309"/>
          <a:stretch>
            <a:fillRect/>
          </a:stretch>
        </p:blipFill>
        <p:spPr bwMode="auto">
          <a:xfrm>
            <a:off x="323530" y="1124744"/>
            <a:ext cx="4499526" cy="4896544"/>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Resultado de imagen para forma de mesas en u"/>
          <p:cNvPicPr>
            <a:picLocks noChangeAspect="1" noChangeArrowheads="1"/>
          </p:cNvPicPr>
          <p:nvPr/>
        </p:nvPicPr>
        <p:blipFill>
          <a:blip r:embed="rId2" cstate="print"/>
          <a:srcRect t="12297"/>
          <a:stretch>
            <a:fillRect/>
          </a:stretch>
        </p:blipFill>
        <p:spPr bwMode="auto">
          <a:xfrm>
            <a:off x="611561" y="1052737"/>
            <a:ext cx="7742943" cy="5135521"/>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Imagen relacionada"/>
          <p:cNvPicPr>
            <a:picLocks noChangeAspect="1" noChangeArrowheads="1"/>
          </p:cNvPicPr>
          <p:nvPr/>
        </p:nvPicPr>
        <p:blipFill>
          <a:blip r:embed="rId2" cstate="print"/>
          <a:srcRect l="1185" t="25252" r="11130"/>
          <a:stretch>
            <a:fillRect/>
          </a:stretch>
        </p:blipFill>
        <p:spPr bwMode="auto">
          <a:xfrm>
            <a:off x="323530" y="1052736"/>
            <a:ext cx="8213294" cy="5256584"/>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64089" y="1844826"/>
            <a:ext cx="3600400" cy="2031325"/>
          </a:xfrm>
          <a:prstGeom prst="rect">
            <a:avLst/>
          </a:prstGeom>
        </p:spPr>
        <p:txBody>
          <a:bodyPr wrap="square">
            <a:spAutoFit/>
          </a:bodyPr>
          <a:lstStyle/>
          <a:p>
            <a:r>
              <a:rPr lang="es-ES" b="1" dirty="0"/>
              <a:t>En Herradura 	</a:t>
            </a:r>
          </a:p>
          <a:p>
            <a:r>
              <a:rPr lang="es-ES" dirty="0"/>
              <a:t>Igual que la mesa en “U” pero de brazos redondeados a modo de herradura. </a:t>
            </a:r>
          </a:p>
          <a:p>
            <a:r>
              <a:rPr lang="es-ES" dirty="0"/>
              <a:t>No se usa la zona interna de la herradura. </a:t>
            </a:r>
          </a:p>
          <a:p>
            <a:r>
              <a:rPr lang="es-ES" dirty="0"/>
              <a:t>	</a:t>
            </a:r>
          </a:p>
        </p:txBody>
      </p:sp>
      <p:pic>
        <p:nvPicPr>
          <p:cNvPr id="373762" name="Picture 2" descr="Imagen relacionada"/>
          <p:cNvPicPr>
            <a:picLocks noChangeAspect="1" noChangeArrowheads="1"/>
          </p:cNvPicPr>
          <p:nvPr/>
        </p:nvPicPr>
        <p:blipFill>
          <a:blip r:embed="rId2" cstate="print"/>
          <a:srcRect l="43242" t="28409" r="12315"/>
          <a:stretch>
            <a:fillRect/>
          </a:stretch>
        </p:blipFill>
        <p:spPr bwMode="auto">
          <a:xfrm>
            <a:off x="251521" y="764706"/>
            <a:ext cx="4824536" cy="5834749"/>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5058" y="369692"/>
            <a:ext cx="6457950" cy="1009228"/>
          </a:xfrm>
        </p:spPr>
        <p:txBody>
          <a:bodyPr>
            <a:normAutofit fontScale="90000"/>
          </a:bodyPr>
          <a:lstStyle/>
          <a:p>
            <a:r>
              <a:rPr lang="es-ES" dirty="0"/>
              <a:t>A grandes rasgos…</a:t>
            </a:r>
            <a:br>
              <a:rPr lang="es-ES" dirty="0"/>
            </a:br>
            <a:endParaRPr lang="es-ES" dirty="0"/>
          </a:p>
        </p:txBody>
      </p:sp>
      <p:sp>
        <p:nvSpPr>
          <p:cNvPr id="1026" name="AutoShape 2" descr="Resultado de imagen para diferencia entre ceremonial y protocolo"/>
          <p:cNvSpPr>
            <a:spLocks noChangeAspect="1" noChangeArrowheads="1"/>
          </p:cNvSpPr>
          <p:nvPr/>
        </p:nvSpPr>
        <p:spPr bwMode="auto">
          <a:xfrm>
            <a:off x="155574"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para diferencia entre ceremonial y protocolo"/>
          <p:cNvSpPr>
            <a:spLocks noChangeAspect="1" noChangeArrowheads="1"/>
          </p:cNvSpPr>
          <p:nvPr/>
        </p:nvSpPr>
        <p:spPr bwMode="auto">
          <a:xfrm>
            <a:off x="155574"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a:blip r:embed="rId2" cstate="print"/>
          <a:srcRect l="30712" t="24528" r="33315" b="40919"/>
          <a:stretch>
            <a:fillRect/>
          </a:stretch>
        </p:blipFill>
        <p:spPr bwMode="auto">
          <a:xfrm>
            <a:off x="1025669" y="1378636"/>
            <a:ext cx="6892674" cy="3615465"/>
          </a:xfrm>
          <a:prstGeom prst="rect">
            <a:avLst/>
          </a:prstGeom>
          <a:ln>
            <a:noFill/>
          </a:ln>
          <a:effectLst>
            <a:softEdge rad="112500"/>
          </a:effectLst>
        </p:spPr>
      </p:pic>
      <p:pic>
        <p:nvPicPr>
          <p:cNvPr id="6" name="Picture 5"/>
          <p:cNvPicPr>
            <a:picLocks noChangeAspect="1" noChangeArrowheads="1"/>
          </p:cNvPicPr>
          <p:nvPr/>
        </p:nvPicPr>
        <p:blipFill>
          <a:blip r:embed="rId2" cstate="print"/>
          <a:srcRect l="36925" t="70834" r="45089" b="14204"/>
          <a:stretch>
            <a:fillRect/>
          </a:stretch>
        </p:blipFill>
        <p:spPr bwMode="auto">
          <a:xfrm>
            <a:off x="2555776" y="4941168"/>
            <a:ext cx="4323750" cy="1916832"/>
          </a:xfrm>
          <a:prstGeom prst="rect">
            <a:avLst/>
          </a:prstGeom>
          <a:ln>
            <a:noFill/>
          </a:ln>
          <a:effectLst>
            <a:softEdge rad="112500"/>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436097" y="1484785"/>
            <a:ext cx="3222104" cy="1477328"/>
          </a:xfrm>
          <a:prstGeom prst="rect">
            <a:avLst/>
          </a:prstGeom>
        </p:spPr>
        <p:txBody>
          <a:bodyPr wrap="square">
            <a:spAutoFit/>
          </a:bodyPr>
          <a:lstStyle/>
          <a:p>
            <a:r>
              <a:rPr lang="es-ES" b="1" dirty="0"/>
              <a:t>En forma de “T” 	</a:t>
            </a:r>
          </a:p>
          <a:p>
            <a:r>
              <a:rPr lang="es-ES" dirty="0"/>
              <a:t>Mesa rectangular presidencial a la que se le añade un brazo. </a:t>
            </a:r>
          </a:p>
          <a:p>
            <a:r>
              <a:rPr lang="es-ES" dirty="0"/>
              <a:t>	</a:t>
            </a:r>
          </a:p>
        </p:txBody>
      </p:sp>
      <p:pic>
        <p:nvPicPr>
          <p:cNvPr id="4" name="Picture 2" descr="MESA EN T "/>
          <p:cNvPicPr>
            <a:picLocks noChangeAspect="1" noChangeArrowheads="1"/>
          </p:cNvPicPr>
          <p:nvPr/>
        </p:nvPicPr>
        <p:blipFill>
          <a:blip r:embed="rId2" cstate="print"/>
          <a:srcRect l="35307" t="24923" r="31462" b="8617"/>
          <a:stretch>
            <a:fillRect/>
          </a:stretch>
        </p:blipFill>
        <p:spPr bwMode="auto">
          <a:xfrm>
            <a:off x="1259632" y="764704"/>
            <a:ext cx="3744416" cy="5616624"/>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Resultado de imagen para forma de mesas en t"/>
          <p:cNvPicPr>
            <a:picLocks noChangeAspect="1" noChangeArrowheads="1"/>
          </p:cNvPicPr>
          <p:nvPr/>
        </p:nvPicPr>
        <p:blipFill>
          <a:blip r:embed="rId2" cstate="print"/>
          <a:srcRect t="9450"/>
          <a:stretch>
            <a:fillRect/>
          </a:stretch>
        </p:blipFill>
        <p:spPr bwMode="auto">
          <a:xfrm>
            <a:off x="1331640" y="1412776"/>
            <a:ext cx="6362700" cy="4139952"/>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ï¢ 9.- La mesa en forma de peine:&#10;Esta es utilizada en grandes banquetes (tÃ­pica en comedores escolares). Los&#10;paÃ­ses orient..."/>
          <p:cNvPicPr>
            <a:picLocks noChangeAspect="1" noChangeArrowheads="1"/>
          </p:cNvPicPr>
          <p:nvPr/>
        </p:nvPicPr>
        <p:blipFill>
          <a:blip r:embed="rId2" cstate="print"/>
          <a:srcRect l="8295" t="23674" r="11130" b="13195"/>
          <a:stretch>
            <a:fillRect/>
          </a:stretch>
        </p:blipFill>
        <p:spPr bwMode="auto">
          <a:xfrm>
            <a:off x="395537" y="1268760"/>
            <a:ext cx="8079297" cy="4752528"/>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descr="MESA EN PEINE "/>
          <p:cNvPicPr>
            <a:picLocks noChangeAspect="1" noChangeArrowheads="1"/>
          </p:cNvPicPr>
          <p:nvPr/>
        </p:nvPicPr>
        <p:blipFill>
          <a:blip r:embed="rId2" cstate="print"/>
          <a:srcRect l="36346" t="30461" r="23155" b="18309"/>
          <a:stretch>
            <a:fillRect/>
          </a:stretch>
        </p:blipFill>
        <p:spPr bwMode="auto">
          <a:xfrm>
            <a:off x="323529" y="1196752"/>
            <a:ext cx="5313023" cy="5040560"/>
          </a:xfrm>
          <a:prstGeom prst="rect">
            <a:avLst/>
          </a:prstGeom>
          <a:noFill/>
        </p:spPr>
      </p:pic>
      <p:sp>
        <p:nvSpPr>
          <p:cNvPr id="3" name="2 Rectángulo"/>
          <p:cNvSpPr/>
          <p:nvPr/>
        </p:nvSpPr>
        <p:spPr>
          <a:xfrm>
            <a:off x="5796136" y="1340768"/>
            <a:ext cx="3096344" cy="3139321"/>
          </a:xfrm>
          <a:prstGeom prst="rect">
            <a:avLst/>
          </a:prstGeom>
        </p:spPr>
        <p:txBody>
          <a:bodyPr wrap="square">
            <a:spAutoFit/>
          </a:bodyPr>
          <a:lstStyle/>
          <a:p>
            <a:r>
              <a:rPr lang="es-ES" b="1" dirty="0"/>
              <a:t>Mesa en peine 	</a:t>
            </a:r>
          </a:p>
          <a:p>
            <a:r>
              <a:rPr lang="es-ES" dirty="0"/>
              <a:t>Mesa presidencial larga con brazos perpendiculares. </a:t>
            </a:r>
          </a:p>
          <a:p>
            <a:r>
              <a:rPr lang="es-ES" dirty="0"/>
              <a:t>Poco elegante. </a:t>
            </a:r>
          </a:p>
          <a:p>
            <a:r>
              <a:rPr lang="es-ES" dirty="0"/>
              <a:t>Con numeración complicada. </a:t>
            </a:r>
          </a:p>
          <a:p>
            <a:r>
              <a:rPr lang="es-ES" dirty="0"/>
              <a:t>Es mejor usar combinaciones de mesas pequeñas </a:t>
            </a:r>
          </a:p>
          <a:p>
            <a:r>
              <a:rPr lang="es-ES" dirty="0"/>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descr="Resultado de imagen para mesa en forma de peine"/>
          <p:cNvPicPr>
            <a:picLocks noChangeAspect="1" noChangeArrowheads="1"/>
          </p:cNvPicPr>
          <p:nvPr/>
        </p:nvPicPr>
        <p:blipFill>
          <a:blip r:embed="rId2" cstate="print"/>
          <a:srcRect l="2678" t="3951" r="8067" b="9123"/>
          <a:stretch>
            <a:fillRect/>
          </a:stretch>
        </p:blipFill>
        <p:spPr bwMode="auto">
          <a:xfrm>
            <a:off x="395536" y="908720"/>
            <a:ext cx="8208912" cy="5417882"/>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Centros de mesas y tipos de mesas"/>
          <p:cNvPicPr>
            <a:picLocks noChangeAspect="1" noChangeArrowheads="1"/>
          </p:cNvPicPr>
          <p:nvPr/>
        </p:nvPicPr>
        <p:blipFill>
          <a:blip r:embed="rId2" cstate="print"/>
          <a:srcRect l="8295" t="15709" r="7575" b="19508"/>
          <a:stretch>
            <a:fillRect/>
          </a:stretch>
        </p:blipFill>
        <p:spPr bwMode="auto">
          <a:xfrm>
            <a:off x="539553" y="1988840"/>
            <a:ext cx="7704856" cy="4454354"/>
          </a:xfrm>
          <a:prstGeom prst="rect">
            <a:avLst/>
          </a:prstGeom>
          <a:noFill/>
        </p:spPr>
      </p:pic>
      <p:sp>
        <p:nvSpPr>
          <p:cNvPr id="4" name="3 CuadroTexto"/>
          <p:cNvSpPr txBox="1"/>
          <p:nvPr/>
        </p:nvSpPr>
        <p:spPr>
          <a:xfrm>
            <a:off x="611560" y="1484784"/>
            <a:ext cx="1418337" cy="369332"/>
          </a:xfrm>
          <a:prstGeom prst="rect">
            <a:avLst/>
          </a:prstGeom>
          <a:noFill/>
        </p:spPr>
        <p:txBody>
          <a:bodyPr wrap="none" rtlCol="0">
            <a:spAutoFit/>
          </a:bodyPr>
          <a:lstStyle/>
          <a:p>
            <a:r>
              <a:rPr lang="es-ES" dirty="0"/>
              <a:t>Mesa Rusa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57200"/>
            <a:ext cx="8229600" cy="1371600"/>
          </a:xfrm>
          <a:prstGeom prst="rect">
            <a:avLst/>
          </a:prstGeom>
        </p:spPr>
        <p:txBody>
          <a:bodyPr/>
          <a:lstStyle/>
          <a:p>
            <a:pPr marL="484632" fontAlgn="auto">
              <a:spcAft>
                <a:spcPts val="0"/>
              </a:spcAft>
              <a:defRPr/>
            </a:pPr>
            <a:r>
              <a:rPr lang="es-ES"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SALON CLASICO- ORDEN</a:t>
            </a:r>
          </a:p>
        </p:txBody>
      </p:sp>
      <p:sp>
        <p:nvSpPr>
          <p:cNvPr id="2051" name="Rectangle 5"/>
          <p:cNvSpPr txBox="1">
            <a:spLocks noChangeArrowheads="1"/>
          </p:cNvSpPr>
          <p:nvPr/>
        </p:nvSpPr>
        <p:spPr bwMode="auto">
          <a:xfrm>
            <a:off x="4787900" y="1268416"/>
            <a:ext cx="4038600" cy="5329237"/>
          </a:xfrm>
          <a:prstGeom prst="rect">
            <a:avLst/>
          </a:prstGeom>
          <a:noFill/>
          <a:ln w="9525">
            <a:noFill/>
            <a:miter lim="800000"/>
            <a:headEnd/>
            <a:tailEnd/>
          </a:ln>
        </p:spPr>
        <p:txBody>
          <a:bodyPr/>
          <a:lstStyle/>
          <a:p>
            <a:pPr marL="447675" indent="-382588" algn="ctr">
              <a:spcBef>
                <a:spcPct val="20000"/>
              </a:spcBef>
              <a:buClr>
                <a:schemeClr val="accent1"/>
              </a:buClr>
              <a:buSzPct val="80000"/>
              <a:buFont typeface="Wingdings 2" pitchFamily="18" charset="2"/>
              <a:buChar char=""/>
            </a:pPr>
            <a:r>
              <a:rPr lang="es-ES" sz="2400">
                <a:latin typeface="Calibri" pitchFamily="34" charset="0"/>
              </a:rPr>
              <a:t>Se compone de una mesa presidencial rectangular, ocupada solo por un lado y el resto de mesa pueden ser cuadradas o redondas hasta un máximo de 10 comensales en cada una de ellas. La siguiente imagen es con la posibilidad de mesas de dos tipos intercaladas.</a:t>
            </a:r>
          </a:p>
        </p:txBody>
      </p:sp>
      <p:pic>
        <p:nvPicPr>
          <p:cNvPr id="2052" name="Imagen 1" descr="Comedor Clasico Protocolo"/>
          <p:cNvPicPr>
            <a:picLocks noChangeAspect="1" noChangeArrowheads="1"/>
          </p:cNvPicPr>
          <p:nvPr/>
        </p:nvPicPr>
        <p:blipFill>
          <a:blip r:embed="rId2" cstate="print"/>
          <a:srcRect/>
          <a:stretch>
            <a:fillRect/>
          </a:stretch>
        </p:blipFill>
        <p:spPr bwMode="auto">
          <a:xfrm>
            <a:off x="179389" y="1700213"/>
            <a:ext cx="5073650" cy="3694112"/>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2" descr="Comedor Clasico Protocolo"/>
          <p:cNvPicPr>
            <a:picLocks noChangeAspect="1" noChangeArrowheads="1"/>
          </p:cNvPicPr>
          <p:nvPr/>
        </p:nvPicPr>
        <p:blipFill>
          <a:blip r:embed="rId2" cstate="print"/>
          <a:srcRect/>
          <a:stretch>
            <a:fillRect/>
          </a:stretch>
        </p:blipFill>
        <p:spPr bwMode="auto">
          <a:xfrm>
            <a:off x="1187451" y="981075"/>
            <a:ext cx="6718300" cy="5472113"/>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imagen puede contener: noche"/>
          <p:cNvPicPr>
            <a:picLocks noChangeAspect="1" noChangeArrowheads="1"/>
          </p:cNvPicPr>
          <p:nvPr/>
        </p:nvPicPr>
        <p:blipFill>
          <a:blip r:embed="rId2" cstate="print"/>
          <a:srcRect/>
          <a:stretch>
            <a:fillRect/>
          </a:stretch>
        </p:blipFill>
        <p:spPr bwMode="auto">
          <a:xfrm>
            <a:off x="251520" y="762002"/>
            <a:ext cx="8753028" cy="5835353"/>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457200"/>
            <a:ext cx="8229600" cy="1371600"/>
          </a:xfrm>
          <a:prstGeom prst="rect">
            <a:avLst/>
          </a:prstGeom>
        </p:spPr>
        <p:txBody>
          <a:bodyPr/>
          <a:lstStyle/>
          <a:p>
            <a:pPr marL="484632" fontAlgn="auto">
              <a:spcAft>
                <a:spcPts val="0"/>
              </a:spcAft>
              <a:defRPr/>
            </a:pPr>
            <a:r>
              <a:rPr lang="es-ES" sz="4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COMEDOR MODERNO</a:t>
            </a:r>
            <a:endParaRPr lang="es-ES"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4099" name="Rectangle 6"/>
          <p:cNvSpPr txBox="1">
            <a:spLocks noChangeArrowheads="1"/>
          </p:cNvSpPr>
          <p:nvPr/>
        </p:nvSpPr>
        <p:spPr bwMode="auto">
          <a:xfrm>
            <a:off x="4211639" y="1341438"/>
            <a:ext cx="4752975" cy="5516562"/>
          </a:xfrm>
          <a:prstGeom prst="rect">
            <a:avLst/>
          </a:prstGeom>
          <a:noFill/>
          <a:ln w="9525">
            <a:noFill/>
            <a:miter lim="800000"/>
            <a:headEnd/>
            <a:tailEnd/>
          </a:ln>
        </p:spPr>
        <p:txBody>
          <a:bodyPr/>
          <a:lstStyle/>
          <a:p>
            <a:pPr marL="447675" indent="-382588" algn="ctr">
              <a:lnSpc>
                <a:spcPct val="90000"/>
              </a:lnSpc>
              <a:spcBef>
                <a:spcPct val="20000"/>
              </a:spcBef>
              <a:buClr>
                <a:schemeClr val="accent1"/>
              </a:buClr>
              <a:buSzPct val="80000"/>
              <a:buFont typeface="Wingdings 2" pitchFamily="18" charset="2"/>
              <a:buChar char=""/>
            </a:pPr>
            <a:r>
              <a:rPr lang="es-ES" sz="3000">
                <a:latin typeface="Calibri" pitchFamily="34" charset="0"/>
              </a:rPr>
              <a:t>Mesa presidencial redonda con tamaño superior al resto en la que no se ocupa los asientos que dan la espalda al resto de mesas. La presidencia se ubica en el fondo del salón de frente a la entrada principal. El resto de mesas también son redondas.</a:t>
            </a:r>
          </a:p>
        </p:txBody>
      </p:sp>
      <p:pic>
        <p:nvPicPr>
          <p:cNvPr id="4100" name="Imagen 3" descr="Comedor Moderno Protocolo"/>
          <p:cNvPicPr>
            <a:picLocks noChangeAspect="1" noChangeArrowheads="1"/>
          </p:cNvPicPr>
          <p:nvPr/>
        </p:nvPicPr>
        <p:blipFill>
          <a:blip r:embed="rId2" cstate="print"/>
          <a:srcRect/>
          <a:stretch>
            <a:fillRect/>
          </a:stretch>
        </p:blipFill>
        <p:spPr bwMode="auto">
          <a:xfrm>
            <a:off x="179388" y="1412878"/>
            <a:ext cx="4557712" cy="37449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En la argentina…</a:t>
            </a:r>
          </a:p>
        </p:txBody>
      </p:sp>
      <p:sp>
        <p:nvSpPr>
          <p:cNvPr id="3" name="2 Marcador de contenido"/>
          <p:cNvSpPr>
            <a:spLocks noGrp="1"/>
          </p:cNvSpPr>
          <p:nvPr>
            <p:ph idx="1"/>
          </p:nvPr>
        </p:nvSpPr>
        <p:spPr/>
        <p:txBody>
          <a:bodyPr/>
          <a:lstStyle/>
          <a:p>
            <a:pPr>
              <a:buNone/>
            </a:pPr>
            <a:r>
              <a:rPr lang="es-ES" sz="2800" dirty="0"/>
              <a:t>Hay </a:t>
            </a:r>
            <a:r>
              <a:rPr lang="es-ES" dirty="0"/>
              <a:t>tres</a:t>
            </a:r>
            <a:r>
              <a:rPr lang="es-ES" sz="2800" dirty="0"/>
              <a:t> grandes leyes protocolares en las cuales nos basamos….</a:t>
            </a:r>
          </a:p>
          <a:p>
            <a:r>
              <a:rPr lang="es-ES" sz="2800" dirty="0"/>
              <a:t>Precedencia protocolar en la República de </a:t>
            </a:r>
            <a:r>
              <a:rPr lang="es-ES" sz="2800" b="1" dirty="0"/>
              <a:t>Argentina</a:t>
            </a:r>
            <a:r>
              <a:rPr lang="es-ES" sz="2800" dirty="0"/>
              <a:t> Decreto 2072/93</a:t>
            </a:r>
          </a:p>
          <a:p>
            <a:r>
              <a:rPr lang="es-ES" sz="2800"/>
              <a:t>Decreto 333/85 </a:t>
            </a:r>
            <a:r>
              <a:rPr lang="es-ES" sz="2800" dirty="0"/>
              <a:t>sobre el protocolo escrito</a:t>
            </a:r>
          </a:p>
          <a:p>
            <a:r>
              <a:rPr lang="es-ES" sz="2800" dirty="0"/>
              <a:t>LEY 14438. Protocolo de bandera.</a:t>
            </a:r>
            <a:endParaRPr lang="es-ES" sz="2800" dirty="0">
              <a:hlinkClick r:id="rId2"/>
            </a:endParaRPr>
          </a:p>
          <a:p>
            <a:pPr>
              <a:buNone/>
            </a:pPr>
            <a:endParaRPr lang="es-ES" sz="28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57200"/>
            <a:ext cx="8229600" cy="1371600"/>
          </a:xfrm>
          <a:prstGeom prst="rect">
            <a:avLst/>
          </a:prstGeom>
        </p:spPr>
        <p:txBody>
          <a:bodyPr/>
          <a:lstStyle/>
          <a:p>
            <a:pPr marL="484632" fontAlgn="auto">
              <a:spcAft>
                <a:spcPts val="0"/>
              </a:spcAft>
              <a:defRPr/>
            </a:pPr>
            <a:r>
              <a:rPr lang="es-ES" sz="40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COMEDOR CON FORMA DE ESTRELLA</a:t>
            </a:r>
          </a:p>
        </p:txBody>
      </p:sp>
      <p:pic>
        <p:nvPicPr>
          <p:cNvPr id="5123" name="Imagen 4" descr="Comedor Margarita Protocolo"/>
          <p:cNvPicPr>
            <a:picLocks noChangeAspect="1" noChangeArrowheads="1"/>
          </p:cNvPicPr>
          <p:nvPr/>
        </p:nvPicPr>
        <p:blipFill>
          <a:blip r:embed="rId2" cstate="print"/>
          <a:srcRect/>
          <a:stretch>
            <a:fillRect/>
          </a:stretch>
        </p:blipFill>
        <p:spPr bwMode="auto">
          <a:xfrm>
            <a:off x="457200" y="2047878"/>
            <a:ext cx="4038600" cy="3751263"/>
          </a:xfrm>
          <a:prstGeom prst="rect">
            <a:avLst/>
          </a:prstGeom>
          <a:noFill/>
          <a:ln w="9525">
            <a:noFill/>
            <a:miter lim="800000"/>
            <a:headEnd/>
            <a:tailEnd/>
          </a:ln>
        </p:spPr>
      </p:pic>
      <p:sp>
        <p:nvSpPr>
          <p:cNvPr id="5124" name="Rectangle 5"/>
          <p:cNvSpPr txBox="1">
            <a:spLocks noChangeArrowheads="1"/>
          </p:cNvSpPr>
          <p:nvPr/>
        </p:nvSpPr>
        <p:spPr bwMode="auto">
          <a:xfrm>
            <a:off x="4648200" y="1981200"/>
            <a:ext cx="4038600" cy="3886200"/>
          </a:xfrm>
          <a:prstGeom prst="rect">
            <a:avLst/>
          </a:prstGeom>
          <a:noFill/>
          <a:ln w="9525">
            <a:noFill/>
            <a:miter lim="800000"/>
            <a:headEnd/>
            <a:tailEnd/>
          </a:ln>
        </p:spPr>
        <p:txBody>
          <a:bodyPr/>
          <a:lstStyle/>
          <a:p>
            <a:pPr marL="447675" indent="-382588" algn="ctr">
              <a:lnSpc>
                <a:spcPct val="80000"/>
              </a:lnSpc>
              <a:spcBef>
                <a:spcPct val="20000"/>
              </a:spcBef>
              <a:buClr>
                <a:schemeClr val="accent1"/>
              </a:buClr>
              <a:buSzPct val="80000"/>
              <a:buFont typeface="Wingdings" pitchFamily="2" charset="2"/>
              <a:buNone/>
            </a:pPr>
            <a:r>
              <a:rPr lang="es-ES" sz="1600">
                <a:latin typeface="Calibri" pitchFamily="34" charset="0"/>
              </a:rPr>
              <a:t>Mesa presidencial redonda en el centro del salón, a la que rodean el resto de mesas también redondas.</a:t>
            </a:r>
          </a:p>
          <a:p>
            <a:pPr marL="447675" indent="-382588" algn="ctr">
              <a:lnSpc>
                <a:spcPct val="80000"/>
              </a:lnSpc>
              <a:spcBef>
                <a:spcPct val="20000"/>
              </a:spcBef>
              <a:buClr>
                <a:schemeClr val="accent1"/>
              </a:buClr>
              <a:buSzPct val="80000"/>
              <a:buFont typeface="Wingdings" pitchFamily="2" charset="2"/>
              <a:buNone/>
            </a:pPr>
            <a:r>
              <a:rPr lang="es-ES" sz="1600">
                <a:latin typeface="Calibri" pitchFamily="34" charset="0"/>
              </a:rPr>
              <a:t>En la mesa presidencial siempre habrá un mínimo de dos personas presidiendo, equiparables en cargo, y sentada una frente a la otra, para que desde cualquier ángulo del salón, se tenga visibilidad frontal con al menos, uno de los que presiden.</a:t>
            </a:r>
          </a:p>
          <a:p>
            <a:pPr marL="447675" indent="-382588" algn="ctr">
              <a:lnSpc>
                <a:spcPct val="80000"/>
              </a:lnSpc>
              <a:spcBef>
                <a:spcPct val="20000"/>
              </a:spcBef>
              <a:buClr>
                <a:schemeClr val="accent1"/>
              </a:buClr>
              <a:buSzPct val="80000"/>
              <a:buFont typeface="Wingdings" pitchFamily="2" charset="2"/>
              <a:buNone/>
            </a:pPr>
            <a:r>
              <a:rPr lang="es-ES" sz="1600">
                <a:latin typeface="Calibri" pitchFamily="34" charset="0"/>
              </a:rPr>
              <a:t>También s habitual ver cuatro personas presidiendo.</a:t>
            </a:r>
          </a:p>
          <a:p>
            <a:pPr marL="447675" indent="-382588" algn="ctr">
              <a:lnSpc>
                <a:spcPct val="80000"/>
              </a:lnSpc>
              <a:spcBef>
                <a:spcPct val="20000"/>
              </a:spcBef>
              <a:buClr>
                <a:schemeClr val="accent1"/>
              </a:buClr>
              <a:buSzPct val="80000"/>
              <a:buFont typeface="Wingdings" pitchFamily="2" charset="2"/>
              <a:buNone/>
            </a:pPr>
            <a:r>
              <a:rPr lang="es-ES" sz="1600">
                <a:latin typeface="Calibri" pitchFamily="34" charset="0"/>
              </a:rPr>
              <a:t>Este tipo de salón es el más integrador y no se ve tan claramente identificado las prioridades de unos frente a otros.</a:t>
            </a:r>
          </a:p>
          <a:p>
            <a:pPr marL="447675" indent="-382588" algn="ctr">
              <a:lnSpc>
                <a:spcPct val="80000"/>
              </a:lnSpc>
              <a:spcBef>
                <a:spcPct val="20000"/>
              </a:spcBef>
              <a:buClr>
                <a:schemeClr val="accent1"/>
              </a:buClr>
              <a:buSzPct val="80000"/>
              <a:buFont typeface="Wingdings" pitchFamily="2" charset="2"/>
              <a:buNone/>
            </a:pPr>
            <a:r>
              <a:rPr lang="es-ES" sz="1600">
                <a:latin typeface="Calibri" pitchFamily="34" charset="0"/>
              </a:rPr>
              <a:t>Precisamente por ello para indicar las mesas en los paneles, nunca se hará con números, sino con nombres.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23528" y="371177"/>
            <a:ext cx="8229600" cy="1371600"/>
          </a:xfrm>
          <a:prstGeom prst="rect">
            <a:avLst/>
          </a:prstGeom>
        </p:spPr>
        <p:txBody>
          <a:bodyPr/>
          <a:lstStyle/>
          <a:p>
            <a:pPr marL="484632" fontAlgn="auto">
              <a:spcAft>
                <a:spcPts val="0"/>
              </a:spcAft>
              <a:defRPr/>
            </a:pPr>
            <a:r>
              <a:rPr lang="es-ES" sz="4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COMEDOR MIXTO</a:t>
            </a:r>
          </a:p>
        </p:txBody>
      </p:sp>
      <p:sp>
        <p:nvSpPr>
          <p:cNvPr id="6147" name="Rectangle 6"/>
          <p:cNvSpPr txBox="1">
            <a:spLocks noChangeArrowheads="1"/>
          </p:cNvSpPr>
          <p:nvPr/>
        </p:nvSpPr>
        <p:spPr bwMode="auto">
          <a:xfrm>
            <a:off x="4140201" y="1895475"/>
            <a:ext cx="5003800" cy="3886200"/>
          </a:xfrm>
          <a:prstGeom prst="rect">
            <a:avLst/>
          </a:prstGeom>
          <a:noFill/>
          <a:ln w="9525">
            <a:noFill/>
            <a:miter lim="800000"/>
            <a:headEnd/>
            <a:tailEnd/>
          </a:ln>
        </p:spPr>
        <p:txBody>
          <a:bodyPr/>
          <a:lstStyle/>
          <a:p>
            <a:pPr marL="447675" indent="-382588">
              <a:spcBef>
                <a:spcPct val="20000"/>
              </a:spcBef>
              <a:buClr>
                <a:schemeClr val="accent1"/>
              </a:buClr>
              <a:buSzPct val="80000"/>
              <a:buFont typeface="Wingdings 2" pitchFamily="18" charset="2"/>
              <a:buChar char=""/>
            </a:pPr>
            <a:r>
              <a:rPr lang="es-ES" sz="2400">
                <a:latin typeface="Calibri" pitchFamily="34" charset="0"/>
              </a:rPr>
              <a:t>Es cuando además de una presidencia, hay una mesa de honor, para acomodar a aquellos invitados especiales, que por el alto número, no podemos sentar en la mesa presidencial.</a:t>
            </a:r>
          </a:p>
          <a:p>
            <a:pPr marL="447675" indent="-382588">
              <a:spcBef>
                <a:spcPct val="20000"/>
              </a:spcBef>
              <a:buClr>
                <a:schemeClr val="accent1"/>
              </a:buClr>
              <a:buSzPct val="80000"/>
              <a:buFont typeface="Wingdings 2" pitchFamily="18" charset="2"/>
              <a:buChar char=""/>
            </a:pPr>
            <a:r>
              <a:rPr lang="es-ES" sz="2400">
                <a:latin typeface="Calibri" pitchFamily="34" charset="0"/>
              </a:rPr>
              <a:t>El resto de mesas, serán redondas o rectangulares e incluso una mezcla de ambas.</a:t>
            </a:r>
          </a:p>
        </p:txBody>
      </p:sp>
      <p:pic>
        <p:nvPicPr>
          <p:cNvPr id="6148" name="Imagen 5" descr="Comedor Mixto Protocolo"/>
          <p:cNvPicPr>
            <a:picLocks noChangeAspect="1" noChangeArrowheads="1"/>
          </p:cNvPicPr>
          <p:nvPr/>
        </p:nvPicPr>
        <p:blipFill>
          <a:blip r:embed="rId2" cstate="print"/>
          <a:srcRect/>
          <a:stretch>
            <a:fillRect/>
          </a:stretch>
        </p:blipFill>
        <p:spPr bwMode="auto">
          <a:xfrm>
            <a:off x="0" y="1700216"/>
            <a:ext cx="4356100" cy="3989387"/>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188640"/>
            <a:ext cx="8229600" cy="1371600"/>
          </a:xfrm>
          <a:prstGeom prst="rect">
            <a:avLst/>
          </a:prstGeom>
        </p:spPr>
        <p:txBody>
          <a:bodyPr/>
          <a:lstStyle/>
          <a:p>
            <a:pPr marL="484632" fontAlgn="auto">
              <a:spcAft>
                <a:spcPts val="0"/>
              </a:spcAft>
              <a:defRPr/>
            </a:pPr>
            <a:r>
              <a:rPr lang="es-ES" sz="40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COMEDOR COMPARTIMENTADO</a:t>
            </a:r>
          </a:p>
        </p:txBody>
      </p:sp>
      <p:sp>
        <p:nvSpPr>
          <p:cNvPr id="7171" name="Rectangle 3"/>
          <p:cNvSpPr txBox="1">
            <a:spLocks noChangeArrowheads="1"/>
          </p:cNvSpPr>
          <p:nvPr/>
        </p:nvSpPr>
        <p:spPr bwMode="auto">
          <a:xfrm>
            <a:off x="468313" y="1484313"/>
            <a:ext cx="8229600" cy="3886200"/>
          </a:xfrm>
          <a:prstGeom prst="rect">
            <a:avLst/>
          </a:prstGeom>
          <a:noFill/>
          <a:ln w="9525">
            <a:noFill/>
            <a:miter lim="800000"/>
            <a:headEnd/>
            <a:tailEnd/>
          </a:ln>
        </p:spPr>
        <p:txBody>
          <a:bodyPr/>
          <a:lstStyle/>
          <a:p>
            <a:pPr marL="447675" indent="-382588">
              <a:lnSpc>
                <a:spcPct val="90000"/>
              </a:lnSpc>
              <a:spcBef>
                <a:spcPct val="20000"/>
              </a:spcBef>
              <a:buClr>
                <a:schemeClr val="accent1"/>
              </a:buClr>
              <a:buSzPct val="80000"/>
              <a:buFont typeface="Wingdings 2" pitchFamily="18" charset="2"/>
              <a:buChar char=""/>
            </a:pPr>
            <a:r>
              <a:rPr lang="es-ES" sz="2400">
                <a:latin typeface="Calibri" pitchFamily="34" charset="0"/>
              </a:rPr>
              <a:t>Se utiliza cuando todos los invitados no caben en el mismo salón. Los anfitriones se ubican en el salón noble junto a un número limitado de mesas, y el resto de mesas en otro salón. Se debe utilizar las falsas presidencias en cada uno de los salones, es decir, que la mesa más importante de cada salón la ocupe representantes de los anfitriones, familiares por ejemplo.</a:t>
            </a:r>
          </a:p>
          <a:p>
            <a:pPr marL="447675" indent="-382588">
              <a:lnSpc>
                <a:spcPct val="90000"/>
              </a:lnSpc>
              <a:spcBef>
                <a:spcPct val="20000"/>
              </a:spcBef>
              <a:buClr>
                <a:schemeClr val="accent1"/>
              </a:buClr>
              <a:buSzPct val="80000"/>
              <a:buFont typeface="Wingdings 2" pitchFamily="18" charset="2"/>
              <a:buChar char=""/>
            </a:pPr>
            <a:r>
              <a:rPr lang="es-ES" sz="2400">
                <a:latin typeface="Calibri" pitchFamily="34" charset="0"/>
              </a:rPr>
              <a:t>Es casi obligado, que una de las partes del banquete (aperitivo o café) se ofrezca de pie para, al menos por un rato, integrar a todos los invitados. Si va a tener lugar discursos se dispondrá un atril, buena megafonía en todos los salones e incluso a ser posible, un circuito cerrado de TV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wellsuited-wedding-seating-chart-maker-stylist-and-luxury-make-a-templates.jpg"/>
          <p:cNvPicPr>
            <a:picLocks noChangeAspect="1"/>
          </p:cNvPicPr>
          <p:nvPr/>
        </p:nvPicPr>
        <p:blipFill>
          <a:blip r:embed="rId2" cstate="print"/>
          <a:stretch>
            <a:fillRect/>
          </a:stretch>
        </p:blipFill>
        <p:spPr>
          <a:xfrm>
            <a:off x="1171135" y="0"/>
            <a:ext cx="6858000" cy="6722390"/>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1"/>
          <p:cNvSpPr>
            <a:spLocks noChangeArrowheads="1"/>
          </p:cNvSpPr>
          <p:nvPr/>
        </p:nvSpPr>
        <p:spPr bwMode="auto">
          <a:xfrm>
            <a:off x="4535488" y="476674"/>
            <a:ext cx="4608512" cy="120032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a:ln>
                  <a:noFill/>
                </a:ln>
                <a:effectLst/>
                <a:latin typeface="Lusitana"/>
                <a:cs typeface="Arial" pitchFamily="34" charset="0"/>
              </a:rPr>
              <a:t>Los camareros salen con bandejas continuamente. Hay variedad de opciones saladas. Llegado un momento, saldrán con opciones dulces</a:t>
            </a:r>
            <a:r>
              <a:rPr kumimoji="0" lang="es-AR" sz="2400" b="0" i="0" u="none" strike="noStrike" cap="none" normalizeH="0" baseline="0" dirty="0">
                <a:ln>
                  <a:noFill/>
                </a:ln>
                <a:effectLst/>
                <a:latin typeface="Lusitana"/>
                <a:cs typeface="Arial" pitchFamily="34" charset="0"/>
              </a:rPr>
              <a:t>.</a:t>
            </a:r>
            <a:endParaRPr kumimoji="0" lang="es-AR" sz="1200" b="0" i="0" u="none" strike="noStrike" cap="none" normalizeH="0" baseline="0" dirty="0">
              <a:ln>
                <a:noFill/>
              </a:ln>
              <a:solidFill>
                <a:srgbClr val="462917"/>
              </a:solidFill>
              <a:effectLst/>
              <a:latin typeface="inherit"/>
              <a:cs typeface="Arial" pitchFamily="34" charset="0"/>
            </a:endParaRPr>
          </a:p>
        </p:txBody>
      </p:sp>
      <p:sp>
        <p:nvSpPr>
          <p:cNvPr id="3" name="2 Elipse"/>
          <p:cNvSpPr/>
          <p:nvPr/>
        </p:nvSpPr>
        <p:spPr>
          <a:xfrm>
            <a:off x="1907704" y="188640"/>
            <a:ext cx="2592288" cy="180020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AR" sz="2800" b="1" u="sng" dirty="0">
                <a:solidFill>
                  <a:schemeClr val="bg2"/>
                </a:solidFill>
                <a:latin typeface="inherit"/>
                <a:cs typeface="Arial" pitchFamily="34" charset="0"/>
              </a:rPr>
              <a:t>Cóctel</a:t>
            </a:r>
          </a:p>
        </p:txBody>
      </p:sp>
      <p:sp>
        <p:nvSpPr>
          <p:cNvPr id="4" name="3 Elipse"/>
          <p:cNvSpPr/>
          <p:nvPr/>
        </p:nvSpPr>
        <p:spPr>
          <a:xfrm>
            <a:off x="1403648" y="2276872"/>
            <a:ext cx="3024336" cy="194421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AR" sz="3200" b="1" u="sng" dirty="0">
                <a:solidFill>
                  <a:schemeClr val="bg2"/>
                </a:solidFill>
                <a:latin typeface="inherit"/>
                <a:cs typeface="Arial" pitchFamily="34" charset="0"/>
              </a:rPr>
              <a:t>Banquete</a:t>
            </a:r>
          </a:p>
        </p:txBody>
      </p:sp>
      <p:sp>
        <p:nvSpPr>
          <p:cNvPr id="5" name="4 Rectángulo"/>
          <p:cNvSpPr/>
          <p:nvPr/>
        </p:nvSpPr>
        <p:spPr>
          <a:xfrm>
            <a:off x="4572000" y="2276872"/>
            <a:ext cx="4572000" cy="2308324"/>
          </a:xfrm>
          <a:prstGeom prst="rect">
            <a:avLst/>
          </a:prstGeom>
        </p:spPr>
        <p:txBody>
          <a:bodyPr>
            <a:spAutoFit/>
          </a:bodyPr>
          <a:lstStyle/>
          <a:p>
            <a:pPr lvl="0" algn="ctr" eaLnBrk="0" fontAlgn="base" hangingPunct="0">
              <a:spcBef>
                <a:spcPct val="0"/>
              </a:spcBef>
              <a:spcAft>
                <a:spcPct val="0"/>
              </a:spcAft>
            </a:pPr>
            <a:r>
              <a:rPr lang="es-AR" dirty="0">
                <a:latin typeface="Lusitana"/>
                <a:cs typeface="Arial" pitchFamily="34" charset="0"/>
              </a:rPr>
              <a:t>Es la opción más tradicional. La comida se sirve con los invitados sentados en diferentes mesas, y serán atendidos por un camarero. El/los homenajeados están en la mesa principal. El orden de comida sería por lo general una entrada, plato principal y postre. Y en muchos casos habrá una recepción al principio.</a:t>
            </a:r>
            <a:endParaRPr lang="es-AR" u="sng" dirty="0">
              <a:solidFill>
                <a:srgbClr val="66432F"/>
              </a:solidFill>
              <a:latin typeface="inherit"/>
              <a:cs typeface="Arial" pitchFamily="34" charset="0"/>
            </a:endParaRPr>
          </a:p>
        </p:txBody>
      </p:sp>
      <p:sp>
        <p:nvSpPr>
          <p:cNvPr id="6" name="5 Elipse"/>
          <p:cNvSpPr/>
          <p:nvPr/>
        </p:nvSpPr>
        <p:spPr>
          <a:xfrm>
            <a:off x="293725" y="4653136"/>
            <a:ext cx="2880320" cy="1872208"/>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AR" sz="3200" b="1" u="sng" dirty="0">
                <a:solidFill>
                  <a:schemeClr val="bg2"/>
                </a:solidFill>
                <a:latin typeface="inherit"/>
                <a:cs typeface="Arial" pitchFamily="34" charset="0"/>
              </a:rPr>
              <a:t>Buffet</a:t>
            </a:r>
            <a:endParaRPr lang="es-AR" sz="3200" b="1" u="sng" dirty="0">
              <a:solidFill>
                <a:schemeClr val="bg2"/>
              </a:solidFill>
              <a:latin typeface="Arial" pitchFamily="34" charset="0"/>
              <a:cs typeface="Arial" pitchFamily="34" charset="0"/>
            </a:endParaRPr>
          </a:p>
        </p:txBody>
      </p:sp>
      <p:sp>
        <p:nvSpPr>
          <p:cNvPr id="7" name="6 Rectángulo"/>
          <p:cNvSpPr/>
          <p:nvPr/>
        </p:nvSpPr>
        <p:spPr>
          <a:xfrm>
            <a:off x="3131841" y="4797154"/>
            <a:ext cx="5724128" cy="2031325"/>
          </a:xfrm>
          <a:prstGeom prst="rect">
            <a:avLst/>
          </a:prstGeom>
        </p:spPr>
        <p:txBody>
          <a:bodyPr wrap="square">
            <a:spAutoFit/>
          </a:bodyPr>
          <a:lstStyle/>
          <a:p>
            <a:pPr lvl="0" eaLnBrk="0" fontAlgn="base" hangingPunct="0">
              <a:spcBef>
                <a:spcPct val="0"/>
              </a:spcBef>
              <a:spcAft>
                <a:spcPct val="0"/>
              </a:spcAft>
            </a:pPr>
            <a:r>
              <a:rPr lang="es-AR" dirty="0">
                <a:latin typeface="Lusitana"/>
                <a:cs typeface="Arial" pitchFamily="34" charset="0"/>
              </a:rPr>
              <a:t>Consiste en colocar mesas con los diferentes tipos de comida: entrantes, principales, acompañamientos y guarniciones, bebidas, y postres. Y los invitados se van sirviendo la comida que deseen tomar.</a:t>
            </a:r>
            <a:endParaRPr lang="es-AR" dirty="0">
              <a:latin typeface="Arial" pitchFamily="34" charset="0"/>
              <a:cs typeface="Arial" pitchFamily="34" charset="0"/>
            </a:endParaRPr>
          </a:p>
          <a:p>
            <a:pPr lvl="0" eaLnBrk="0" fontAlgn="base" hangingPunct="0">
              <a:spcBef>
                <a:spcPct val="0"/>
              </a:spcBef>
              <a:spcAft>
                <a:spcPct val="0"/>
              </a:spcAft>
            </a:pPr>
            <a:r>
              <a:rPr lang="es-AR" dirty="0">
                <a:latin typeface="Lusitana"/>
                <a:cs typeface="Arial" pitchFamily="34" charset="0"/>
              </a:rPr>
              <a:t>Se deben colocar mesas con sillas para los invitados con más edad o que deseen sentarse para comer. Opción de Isleta. </a:t>
            </a:r>
            <a:endParaRPr lang="es-E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CuadroTexto"/>
          <p:cNvSpPr txBox="1">
            <a:spLocks noChangeArrowheads="1"/>
          </p:cNvSpPr>
          <p:nvPr/>
        </p:nvSpPr>
        <p:spPr bwMode="auto">
          <a:xfrm>
            <a:off x="1165225" y="765175"/>
            <a:ext cx="6143625" cy="461963"/>
          </a:xfrm>
          <a:prstGeom prst="rect">
            <a:avLst/>
          </a:prstGeom>
          <a:noFill/>
          <a:ln w="9525">
            <a:noFill/>
            <a:miter lim="800000"/>
            <a:headEnd/>
            <a:tailEnd/>
          </a:ln>
        </p:spPr>
        <p:txBody>
          <a:bodyPr>
            <a:spAutoFit/>
          </a:bodyPr>
          <a:lstStyle/>
          <a:p>
            <a:pPr algn="ctr"/>
            <a:r>
              <a:rPr lang="es-AR" altLang="es-AR" b="1">
                <a:latin typeface="Arial" charset="0"/>
                <a:cs typeface="Arial" charset="0"/>
              </a:rPr>
              <a:t>Orden de Precedencias de Banderas</a:t>
            </a:r>
          </a:p>
        </p:txBody>
      </p:sp>
      <p:sp>
        <p:nvSpPr>
          <p:cNvPr id="14" name="21 CuadroTexto"/>
          <p:cNvSpPr txBox="1">
            <a:spLocks noChangeArrowheads="1"/>
          </p:cNvSpPr>
          <p:nvPr/>
        </p:nvSpPr>
        <p:spPr bwMode="auto">
          <a:xfrm>
            <a:off x="1476375" y="1773238"/>
            <a:ext cx="4535488" cy="1754187"/>
          </a:xfrm>
          <a:prstGeom prst="rect">
            <a:avLst/>
          </a:prstGeom>
          <a:noFill/>
          <a:ln w="9525">
            <a:noFill/>
            <a:miter lim="800000"/>
            <a:headEnd/>
            <a:tailEnd/>
          </a:ln>
        </p:spPr>
        <p:txBody>
          <a:bodyPr>
            <a:spAutoFit/>
          </a:bodyPr>
          <a:lstStyle/>
          <a:p>
            <a:pPr>
              <a:buFont typeface="Arial" charset="0"/>
              <a:buNone/>
            </a:pPr>
            <a:r>
              <a:rPr lang="es-AR" altLang="es-AR" sz="1800">
                <a:latin typeface="Arial" charset="0"/>
                <a:cs typeface="Arial" charset="0"/>
              </a:rPr>
              <a:t>El orden será el siguiente:</a:t>
            </a:r>
          </a:p>
          <a:p>
            <a:pPr>
              <a:buFontTx/>
              <a:buChar char="-"/>
            </a:pPr>
            <a:endParaRPr lang="es-AR" altLang="es-AR" sz="1800">
              <a:latin typeface="Arial" charset="0"/>
              <a:cs typeface="Arial" charset="0"/>
            </a:endParaRPr>
          </a:p>
          <a:p>
            <a:pPr>
              <a:buFontTx/>
              <a:buChar char="-"/>
            </a:pPr>
            <a:r>
              <a:rPr lang="es-AR" altLang="es-AR" sz="1800">
                <a:latin typeface="Arial" charset="0"/>
                <a:cs typeface="Arial" charset="0"/>
              </a:rPr>
              <a:t>Banderas de Estados</a:t>
            </a:r>
          </a:p>
          <a:p>
            <a:pPr>
              <a:buFontTx/>
              <a:buChar char="-"/>
            </a:pPr>
            <a:r>
              <a:rPr lang="es-AR" altLang="es-AR" sz="1800">
                <a:latin typeface="Arial" charset="0"/>
                <a:cs typeface="Arial" charset="0"/>
              </a:rPr>
              <a:t>Banderas de Provincias</a:t>
            </a:r>
          </a:p>
          <a:p>
            <a:pPr>
              <a:buFontTx/>
              <a:buChar char="-"/>
            </a:pPr>
            <a:r>
              <a:rPr lang="es-AR" altLang="es-AR" sz="1800">
                <a:latin typeface="Arial" charset="0"/>
                <a:cs typeface="Arial" charset="0"/>
              </a:rPr>
              <a:t>Banderas de Ciudades</a:t>
            </a:r>
          </a:p>
          <a:p>
            <a:pPr>
              <a:buFontTx/>
              <a:buChar char="-"/>
            </a:pPr>
            <a:r>
              <a:rPr lang="es-AR" altLang="es-AR" sz="1800">
                <a:latin typeface="Arial" charset="0"/>
                <a:cs typeface="Arial" charset="0"/>
              </a:rPr>
              <a:t>Banderas Institucionales</a:t>
            </a:r>
          </a:p>
        </p:txBody>
      </p:sp>
      <p:sp>
        <p:nvSpPr>
          <p:cNvPr id="15" name="21 CuadroTexto"/>
          <p:cNvSpPr txBox="1">
            <a:spLocks noChangeArrowheads="1"/>
          </p:cNvSpPr>
          <p:nvPr/>
        </p:nvSpPr>
        <p:spPr bwMode="auto">
          <a:xfrm>
            <a:off x="1492250" y="4073525"/>
            <a:ext cx="6337300" cy="2308225"/>
          </a:xfrm>
          <a:prstGeom prst="rect">
            <a:avLst/>
          </a:prstGeom>
          <a:noFill/>
          <a:ln w="9525">
            <a:noFill/>
            <a:miter lim="800000"/>
            <a:headEnd/>
            <a:tailEnd/>
          </a:ln>
        </p:spPr>
        <p:txBody>
          <a:bodyPr>
            <a:spAutoFit/>
          </a:bodyPr>
          <a:lstStyle/>
          <a:p>
            <a:pPr>
              <a:buFont typeface="Arial" charset="0"/>
              <a:buNone/>
            </a:pPr>
            <a:r>
              <a:rPr lang="es-AR" altLang="es-AR" sz="1800">
                <a:latin typeface="Arial" charset="0"/>
                <a:cs typeface="Arial" charset="0"/>
              </a:rPr>
              <a:t>Pero debemos recordar que las Banderas de:</a:t>
            </a:r>
          </a:p>
          <a:p>
            <a:pPr>
              <a:buFont typeface="Arial" charset="0"/>
              <a:buNone/>
            </a:pPr>
            <a:endParaRPr lang="es-AR" altLang="es-AR" sz="1800">
              <a:latin typeface="Arial" charset="0"/>
              <a:cs typeface="Arial" charset="0"/>
            </a:endParaRPr>
          </a:p>
          <a:p>
            <a:pPr>
              <a:buFont typeface="Arial" charset="0"/>
              <a:buNone/>
            </a:pPr>
            <a:r>
              <a:rPr lang="es-AR" altLang="es-AR" sz="1800">
                <a:latin typeface="Arial" charset="0"/>
                <a:cs typeface="Arial" charset="0"/>
              </a:rPr>
              <a:t>-Ciudad Estado del Vaticano</a:t>
            </a:r>
          </a:p>
          <a:p>
            <a:pPr>
              <a:buFont typeface="Arial" charset="0"/>
              <a:buNone/>
            </a:pPr>
            <a:r>
              <a:rPr lang="es-AR" altLang="es-AR" sz="1800">
                <a:latin typeface="Arial" charset="0"/>
                <a:cs typeface="Arial" charset="0"/>
              </a:rPr>
              <a:t>-Ciudad Estado de Israel</a:t>
            </a:r>
          </a:p>
          <a:p>
            <a:pPr>
              <a:buFont typeface="Arial" charset="0"/>
              <a:buNone/>
            </a:pPr>
            <a:endParaRPr lang="es-AR" altLang="es-AR" sz="1800">
              <a:latin typeface="Arial" charset="0"/>
              <a:cs typeface="Arial" charset="0"/>
            </a:endParaRPr>
          </a:p>
          <a:p>
            <a:pPr>
              <a:buFont typeface="Arial" charset="0"/>
              <a:buNone/>
            </a:pPr>
            <a:r>
              <a:rPr lang="es-AR" altLang="es-AR" sz="1800">
                <a:latin typeface="Arial" charset="0"/>
                <a:cs typeface="Arial" charset="0"/>
              </a:rPr>
              <a:t>Son banderas de Ciudades, pero se les reconoce como </a:t>
            </a:r>
            <a:r>
              <a:rPr lang="es-AR" altLang="es-AR" sz="1800" b="1">
                <a:latin typeface="Arial" charset="0"/>
                <a:cs typeface="Arial" charset="0"/>
              </a:rPr>
              <a:t>Banderas de Estados</a:t>
            </a:r>
          </a:p>
          <a:p>
            <a:pPr>
              <a:buFont typeface="Arial" charset="0"/>
              <a:buNone/>
            </a:pPr>
            <a:endParaRPr lang="es-AR" altLang="es-AR" sz="1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par>
                          <p:cTn id="8" fill="hold" nodeType="afterGroup">
                            <p:stCondLst>
                              <p:cond delay="1500"/>
                            </p:stCondLst>
                            <p:childTnLst>
                              <p:par>
                                <p:cTn id="9" presetID="9"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nodeType="afterGroup">
                            <p:stCondLst>
                              <p:cond delay="2500"/>
                            </p:stCondLst>
                            <p:childTnLst>
                              <p:par>
                                <p:cTn id="13" presetID="9" presetClass="entr" presetSubtype="0"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CuadroTexto"/>
          <p:cNvSpPr txBox="1">
            <a:spLocks noChangeArrowheads="1"/>
          </p:cNvSpPr>
          <p:nvPr/>
        </p:nvSpPr>
        <p:spPr bwMode="auto">
          <a:xfrm>
            <a:off x="1785938" y="1285875"/>
            <a:ext cx="6143625" cy="461963"/>
          </a:xfrm>
          <a:prstGeom prst="rect">
            <a:avLst/>
          </a:prstGeom>
          <a:noFill/>
          <a:ln w="9525">
            <a:noFill/>
            <a:miter lim="800000"/>
            <a:headEnd/>
            <a:tailEnd/>
          </a:ln>
        </p:spPr>
        <p:txBody>
          <a:bodyPr>
            <a:spAutoFit/>
          </a:bodyPr>
          <a:lstStyle/>
          <a:p>
            <a:pPr algn="ctr"/>
            <a:r>
              <a:rPr lang="es-AR" altLang="es-AR">
                <a:latin typeface="Arial" charset="0"/>
                <a:cs typeface="Arial" charset="0"/>
              </a:rPr>
              <a:t>Esquemas de Precedencias de Banderas</a:t>
            </a:r>
          </a:p>
        </p:txBody>
      </p:sp>
      <p:grpSp>
        <p:nvGrpSpPr>
          <p:cNvPr id="2" name="18 Grupo"/>
          <p:cNvGrpSpPr>
            <a:grpSpLocks/>
          </p:cNvGrpSpPr>
          <p:nvPr/>
        </p:nvGrpSpPr>
        <p:grpSpPr bwMode="auto">
          <a:xfrm>
            <a:off x="2071688" y="3214688"/>
            <a:ext cx="2743200" cy="1257300"/>
            <a:chOff x="1485900" y="3000375"/>
            <a:chExt cx="2743200" cy="1257300"/>
          </a:xfrm>
        </p:grpSpPr>
        <p:sp>
          <p:nvSpPr>
            <p:cNvPr id="74761" name="Rectangle 2"/>
            <p:cNvSpPr>
              <a:spLocks noChangeArrowheads="1"/>
            </p:cNvSpPr>
            <p:nvPr/>
          </p:nvSpPr>
          <p:spPr bwMode="auto">
            <a:xfrm>
              <a:off x="3086100" y="3000375"/>
              <a:ext cx="11430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4762" name="Oval 3"/>
            <p:cNvSpPr>
              <a:spLocks noChangeArrowheads="1"/>
            </p:cNvSpPr>
            <p:nvPr/>
          </p:nvSpPr>
          <p:spPr bwMode="auto">
            <a:xfrm>
              <a:off x="2514600" y="3228975"/>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4</a:t>
              </a:r>
              <a:endParaRPr lang="es-AR" altLang="es-AR"/>
            </a:p>
          </p:txBody>
        </p:sp>
        <p:sp>
          <p:nvSpPr>
            <p:cNvPr id="74763" name="Oval 4"/>
            <p:cNvSpPr>
              <a:spLocks noChangeArrowheads="1"/>
            </p:cNvSpPr>
            <p:nvPr/>
          </p:nvSpPr>
          <p:spPr bwMode="auto">
            <a:xfrm>
              <a:off x="2171700" y="3457575"/>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3</a:t>
              </a:r>
              <a:endParaRPr lang="es-AR" altLang="es-AR"/>
            </a:p>
          </p:txBody>
        </p:sp>
        <p:sp>
          <p:nvSpPr>
            <p:cNvPr id="74764" name="Oval 5"/>
            <p:cNvSpPr>
              <a:spLocks noChangeArrowheads="1"/>
            </p:cNvSpPr>
            <p:nvPr/>
          </p:nvSpPr>
          <p:spPr bwMode="auto">
            <a:xfrm>
              <a:off x="1485900" y="3914775"/>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1</a:t>
              </a:r>
              <a:endParaRPr lang="es-AR" altLang="es-AR"/>
            </a:p>
          </p:txBody>
        </p:sp>
        <p:sp>
          <p:nvSpPr>
            <p:cNvPr id="74765" name="Oval 6"/>
            <p:cNvSpPr>
              <a:spLocks noChangeArrowheads="1"/>
            </p:cNvSpPr>
            <p:nvPr/>
          </p:nvSpPr>
          <p:spPr bwMode="auto">
            <a:xfrm>
              <a:off x="1828800" y="3686175"/>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2</a:t>
              </a:r>
              <a:endParaRPr lang="es-AR" altLang="es-AR"/>
            </a:p>
          </p:txBody>
        </p:sp>
      </p:grpSp>
      <p:grpSp>
        <p:nvGrpSpPr>
          <p:cNvPr id="3" name="12 Grupo"/>
          <p:cNvGrpSpPr>
            <a:grpSpLocks/>
          </p:cNvGrpSpPr>
          <p:nvPr/>
        </p:nvGrpSpPr>
        <p:grpSpPr bwMode="auto">
          <a:xfrm>
            <a:off x="4071938" y="4500563"/>
            <a:ext cx="2400300" cy="771525"/>
            <a:chOff x="4071938" y="4500563"/>
            <a:chExt cx="2400300" cy="771525"/>
          </a:xfrm>
        </p:grpSpPr>
        <p:sp>
          <p:nvSpPr>
            <p:cNvPr id="74758" name="Rectangle 12"/>
            <p:cNvSpPr>
              <a:spLocks noChangeArrowheads="1"/>
            </p:cNvSpPr>
            <p:nvPr/>
          </p:nvSpPr>
          <p:spPr bwMode="auto">
            <a:xfrm>
              <a:off x="5214938" y="4500563"/>
              <a:ext cx="12573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4759" name="Oval 14"/>
            <p:cNvSpPr>
              <a:spLocks noChangeArrowheads="1"/>
            </p:cNvSpPr>
            <p:nvPr/>
          </p:nvSpPr>
          <p:spPr bwMode="auto">
            <a:xfrm>
              <a:off x="4071938" y="4929188"/>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1</a:t>
              </a:r>
              <a:endParaRPr lang="es-AR" altLang="es-AR"/>
            </a:p>
          </p:txBody>
        </p:sp>
        <p:sp>
          <p:nvSpPr>
            <p:cNvPr id="74760" name="Oval 16"/>
            <p:cNvSpPr>
              <a:spLocks noChangeArrowheads="1"/>
            </p:cNvSpPr>
            <p:nvPr/>
          </p:nvSpPr>
          <p:spPr bwMode="auto">
            <a:xfrm>
              <a:off x="4500563" y="4714875"/>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2</a:t>
              </a:r>
              <a:endParaRPr lang="es-AR" altLang="es-AR"/>
            </a:p>
          </p:txBody>
        </p:sp>
      </p:grpSp>
      <p:sp>
        <p:nvSpPr>
          <p:cNvPr id="30738" name="20 CuadroTexto"/>
          <p:cNvSpPr txBox="1">
            <a:spLocks noChangeArrowheads="1"/>
          </p:cNvSpPr>
          <p:nvPr/>
        </p:nvSpPr>
        <p:spPr bwMode="auto">
          <a:xfrm>
            <a:off x="1285875" y="2286000"/>
            <a:ext cx="2000250" cy="338138"/>
          </a:xfrm>
          <a:prstGeom prst="rect">
            <a:avLst/>
          </a:prstGeom>
          <a:noFill/>
          <a:ln w="9525">
            <a:noFill/>
            <a:miter lim="800000"/>
            <a:headEnd/>
            <a:tailEnd/>
          </a:ln>
        </p:spPr>
        <p:txBody>
          <a:bodyPr>
            <a:spAutoFit/>
          </a:bodyPr>
          <a:lstStyle/>
          <a:p>
            <a:r>
              <a:rPr lang="es-AR" altLang="es-AR" sz="1600" b="1">
                <a:latin typeface="Arial" charset="0"/>
                <a:cs typeface="Arial" charset="0"/>
              </a:rPr>
              <a:t>Orden Lineal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38"/>
                                        </p:tgtEl>
                                        <p:attrNameLst>
                                          <p:attrName>style.visibility</p:attrName>
                                        </p:attrNameLst>
                                      </p:cBhvr>
                                      <p:to>
                                        <p:strVal val="visible"/>
                                      </p:to>
                                    </p:set>
                                    <p:animEffect transition="in" filter="diamond(in)">
                                      <p:cBhvr>
                                        <p:cTn id="12" dur="1000"/>
                                        <p:tgtEl>
                                          <p:spTgt spid="30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1.jpg"/>
          <p:cNvPicPr>
            <a:picLocks noChangeAspect="1"/>
          </p:cNvPicPr>
          <p:nvPr/>
        </p:nvPicPr>
        <p:blipFill>
          <a:blip r:embed="rId2" cstate="print"/>
          <a:stretch>
            <a:fillRect/>
          </a:stretch>
        </p:blipFill>
        <p:spPr>
          <a:xfrm>
            <a:off x="1039368" y="435864"/>
            <a:ext cx="7065264" cy="598627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6.png"/>
          <p:cNvPicPr>
            <a:picLocks noChangeAspect="1"/>
          </p:cNvPicPr>
          <p:nvPr/>
        </p:nvPicPr>
        <p:blipFill>
          <a:blip r:embed="rId2" cstate="print"/>
          <a:stretch>
            <a:fillRect/>
          </a:stretch>
        </p:blipFill>
        <p:spPr>
          <a:xfrm>
            <a:off x="0" y="10990"/>
            <a:ext cx="9144000" cy="683601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WhatsApp Image 2020-07-11 at 8.42.44 PM.jpeg"/>
          <p:cNvPicPr>
            <a:picLocks noChangeAspect="1"/>
          </p:cNvPicPr>
          <p:nvPr/>
        </p:nvPicPr>
        <p:blipFill>
          <a:blip r:embed="rId2" cstate="print"/>
          <a:srcRect l="2751" r="2751" b="6540"/>
          <a:stretch>
            <a:fillRect/>
          </a:stretch>
        </p:blipFill>
        <p:spPr>
          <a:xfrm>
            <a:off x="251520" y="860822"/>
            <a:ext cx="8640960" cy="48004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018585" cy="1096962"/>
          </a:xfrm>
        </p:spPr>
        <p:txBody>
          <a:bodyPr>
            <a:normAutofit fontScale="90000"/>
          </a:bodyPr>
          <a:lstStyle/>
          <a:p>
            <a:pPr algn="ctr"/>
            <a:r>
              <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rol de la Secretaria en cuanto eventos aplicando el Ceremonial y protocolo</a:t>
            </a:r>
          </a:p>
        </p:txBody>
      </p:sp>
      <p:sp>
        <p:nvSpPr>
          <p:cNvPr id="4" name="3 Rectángulo"/>
          <p:cNvSpPr/>
          <p:nvPr/>
        </p:nvSpPr>
        <p:spPr>
          <a:xfrm>
            <a:off x="240970" y="1494093"/>
            <a:ext cx="8568952" cy="707886"/>
          </a:xfrm>
          <a:prstGeom prst="rect">
            <a:avLst/>
          </a:prstGeom>
        </p:spPr>
        <p:txBody>
          <a:bodyPr wrap="square">
            <a:spAutoFit/>
          </a:bodyPr>
          <a:lstStyle/>
          <a:p>
            <a:pPr algn="ctr"/>
            <a:r>
              <a:rPr lang="es-ES" sz="2000" dirty="0"/>
              <a:t>La primera imagen que debe cuidar un profesional de Ceremonial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 la propia</a:t>
            </a:r>
            <a:r>
              <a:rPr lang="es-ES" sz="2000" dirty="0"/>
              <a:t>.</a:t>
            </a:r>
          </a:p>
        </p:txBody>
      </p:sp>
      <p:sp>
        <p:nvSpPr>
          <p:cNvPr id="5" name="4 Rectángulo"/>
          <p:cNvSpPr/>
          <p:nvPr/>
        </p:nvSpPr>
        <p:spPr>
          <a:xfrm>
            <a:off x="899592" y="2564904"/>
            <a:ext cx="5564344" cy="400110"/>
          </a:xfrm>
          <a:prstGeom prst="rect">
            <a:avLst/>
          </a:prstGeom>
        </p:spPr>
        <p:txBody>
          <a:bodyPr wrap="none">
            <a:spAutoFit/>
          </a:bodyPr>
          <a:lstStyle/>
          <a:p>
            <a:r>
              <a:rPr lang="es-ES" sz="2000" dirty="0"/>
              <a:t>Debe manejar el arte de la comunicación.</a:t>
            </a:r>
          </a:p>
        </p:txBody>
      </p:sp>
      <p:sp>
        <p:nvSpPr>
          <p:cNvPr id="6" name="5 Rectángulo"/>
          <p:cNvSpPr/>
          <p:nvPr/>
        </p:nvSpPr>
        <p:spPr>
          <a:xfrm>
            <a:off x="281326" y="3269497"/>
            <a:ext cx="8496944" cy="707886"/>
          </a:xfrm>
          <a:prstGeom prst="rect">
            <a:avLst/>
          </a:prstGeom>
        </p:spPr>
        <p:txBody>
          <a:bodyPr wrap="square">
            <a:spAutoFit/>
          </a:bodyPr>
          <a:lstStyle/>
          <a:p>
            <a:pPr algn="ctr"/>
            <a:r>
              <a:rPr lang="es-ES" sz="2000" dirty="0"/>
              <a:t>Debe tener una mente ágil y un carácter resolutivo para tomas decisiones.</a:t>
            </a:r>
          </a:p>
        </p:txBody>
      </p:sp>
      <p:sp>
        <p:nvSpPr>
          <p:cNvPr id="7" name="6 Rectángulo"/>
          <p:cNvSpPr/>
          <p:nvPr/>
        </p:nvSpPr>
        <p:spPr>
          <a:xfrm>
            <a:off x="2628320" y="4328156"/>
            <a:ext cx="4103303" cy="400110"/>
          </a:xfrm>
          <a:prstGeom prst="rect">
            <a:avLst/>
          </a:prstGeom>
        </p:spPr>
        <p:txBody>
          <a:bodyPr wrap="none">
            <a:spAutoFit/>
          </a:bodyPr>
          <a:lstStyle/>
          <a:p>
            <a:r>
              <a:rPr lang="es-ES" sz="2000" dirty="0"/>
              <a:t>  Se desempeñará como nexo.</a:t>
            </a:r>
          </a:p>
        </p:txBody>
      </p:sp>
      <p:sp>
        <p:nvSpPr>
          <p:cNvPr id="8" name="7 CuadroTexto"/>
          <p:cNvSpPr txBox="1"/>
          <p:nvPr/>
        </p:nvSpPr>
        <p:spPr>
          <a:xfrm>
            <a:off x="225651" y="4931409"/>
            <a:ext cx="8918350" cy="707886"/>
          </a:xfrm>
          <a:prstGeom prst="rect">
            <a:avLst/>
          </a:prstGeom>
          <a:noFill/>
        </p:spPr>
        <p:txBody>
          <a:bodyPr wrap="square" rtlCol="0">
            <a:spAutoFit/>
          </a:bodyPr>
          <a:lstStyle/>
          <a:p>
            <a:pPr algn="ctr"/>
            <a:r>
              <a:rPr lang="es-ES" sz="2000" dirty="0"/>
              <a:t>Con lo cuál debe conocer a la perfección la nómina de jerarquía dentro de la empresa.</a:t>
            </a:r>
          </a:p>
        </p:txBody>
      </p:sp>
      <p:sp>
        <p:nvSpPr>
          <p:cNvPr id="9" name="8 CuadroTexto"/>
          <p:cNvSpPr txBox="1"/>
          <p:nvPr/>
        </p:nvSpPr>
        <p:spPr>
          <a:xfrm>
            <a:off x="683568" y="5903893"/>
            <a:ext cx="7905135" cy="707886"/>
          </a:xfrm>
          <a:prstGeom prst="rect">
            <a:avLst/>
          </a:prstGeom>
          <a:noFill/>
        </p:spPr>
        <p:txBody>
          <a:bodyPr wrap="square" rtlCol="0">
            <a:spAutoFit/>
          </a:bodyPr>
          <a:lstStyle/>
          <a:p>
            <a:pPr algn="ctr"/>
            <a:r>
              <a:rPr lang="es-ES" sz="2000" dirty="0"/>
              <a:t>Debe conocer la historia de la empresa o bien público a la cual representa.</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214438" y="1428750"/>
            <a:ext cx="3857625" cy="5715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Orden Lateral – Grado Par</a:t>
            </a:r>
            <a:endParaRPr lang="es-AR" altLang="es-AR" sz="1800">
              <a:latin typeface="Arial" charset="0"/>
              <a:cs typeface="Arial" charset="0"/>
            </a:endParaRPr>
          </a:p>
        </p:txBody>
      </p:sp>
      <p:grpSp>
        <p:nvGrpSpPr>
          <p:cNvPr id="2" name="24 Grupo"/>
          <p:cNvGrpSpPr>
            <a:grpSpLocks/>
          </p:cNvGrpSpPr>
          <p:nvPr/>
        </p:nvGrpSpPr>
        <p:grpSpPr bwMode="auto">
          <a:xfrm>
            <a:off x="3571875" y="2143125"/>
            <a:ext cx="2327275" cy="1320800"/>
            <a:chOff x="5330825" y="2071688"/>
            <a:chExt cx="2327275" cy="1320800"/>
          </a:xfrm>
        </p:grpSpPr>
        <p:sp>
          <p:nvSpPr>
            <p:cNvPr id="75791" name="Rectangle 8"/>
            <p:cNvSpPr>
              <a:spLocks noChangeArrowheads="1"/>
            </p:cNvSpPr>
            <p:nvPr/>
          </p:nvSpPr>
          <p:spPr bwMode="auto">
            <a:xfrm>
              <a:off x="5643563" y="2857500"/>
              <a:ext cx="1706562" cy="534988"/>
            </a:xfrm>
            <a:prstGeom prst="rect">
              <a:avLst/>
            </a:prstGeom>
            <a:solidFill>
              <a:srgbClr val="FFFFFF"/>
            </a:solidFill>
            <a:ln w="9525">
              <a:solidFill>
                <a:srgbClr val="000000"/>
              </a:solidFill>
              <a:miter lim="800000"/>
              <a:headEnd/>
              <a:tailEnd/>
            </a:ln>
          </p:spPr>
          <p:txBody>
            <a:bodyPr/>
            <a:lstStyle/>
            <a:p>
              <a:endParaRPr lang="es-AR" altLang="es-AR"/>
            </a:p>
          </p:txBody>
        </p:sp>
        <p:sp>
          <p:nvSpPr>
            <p:cNvPr id="75792" name="Oval 9"/>
            <p:cNvSpPr>
              <a:spLocks noChangeArrowheads="1"/>
            </p:cNvSpPr>
            <p:nvPr/>
          </p:nvSpPr>
          <p:spPr bwMode="auto">
            <a:xfrm>
              <a:off x="7192963" y="2071688"/>
              <a:ext cx="465137" cy="53498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4</a:t>
              </a:r>
              <a:endParaRPr lang="es-AR" altLang="es-AR"/>
            </a:p>
          </p:txBody>
        </p:sp>
        <p:sp>
          <p:nvSpPr>
            <p:cNvPr id="75793" name="Oval 10"/>
            <p:cNvSpPr>
              <a:spLocks noChangeArrowheads="1"/>
            </p:cNvSpPr>
            <p:nvPr/>
          </p:nvSpPr>
          <p:spPr bwMode="auto">
            <a:xfrm>
              <a:off x="6572250" y="2071688"/>
              <a:ext cx="465138" cy="53498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2</a:t>
              </a:r>
              <a:endParaRPr lang="es-AR" altLang="es-AR"/>
            </a:p>
          </p:txBody>
        </p:sp>
        <p:sp>
          <p:nvSpPr>
            <p:cNvPr id="75794" name="Oval 11"/>
            <p:cNvSpPr>
              <a:spLocks noChangeArrowheads="1"/>
            </p:cNvSpPr>
            <p:nvPr/>
          </p:nvSpPr>
          <p:spPr bwMode="auto">
            <a:xfrm>
              <a:off x="5951538" y="2071688"/>
              <a:ext cx="465137" cy="53498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1</a:t>
              </a:r>
              <a:endParaRPr lang="es-AR" altLang="es-AR"/>
            </a:p>
          </p:txBody>
        </p:sp>
        <p:sp>
          <p:nvSpPr>
            <p:cNvPr id="75795" name="Oval 12"/>
            <p:cNvSpPr>
              <a:spLocks noChangeArrowheads="1"/>
            </p:cNvSpPr>
            <p:nvPr/>
          </p:nvSpPr>
          <p:spPr bwMode="auto">
            <a:xfrm>
              <a:off x="5330825" y="2071688"/>
              <a:ext cx="465138" cy="53498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3</a:t>
              </a:r>
              <a:endParaRPr lang="es-AR" altLang="es-AR"/>
            </a:p>
          </p:txBody>
        </p:sp>
      </p:grpSp>
      <p:sp>
        <p:nvSpPr>
          <p:cNvPr id="31757" name="Text Box 2"/>
          <p:cNvSpPr txBox="1">
            <a:spLocks noChangeArrowheads="1"/>
          </p:cNvSpPr>
          <p:nvPr/>
        </p:nvSpPr>
        <p:spPr bwMode="auto">
          <a:xfrm>
            <a:off x="1214438" y="3929063"/>
            <a:ext cx="3857625" cy="5715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Orden Par Alterno</a:t>
            </a:r>
            <a:endParaRPr lang="es-AR" altLang="es-AR" sz="1800">
              <a:latin typeface="Arial" charset="0"/>
              <a:cs typeface="Arial" charset="0"/>
            </a:endParaRPr>
          </a:p>
        </p:txBody>
      </p:sp>
      <p:grpSp>
        <p:nvGrpSpPr>
          <p:cNvPr id="3" name="26 Grupo"/>
          <p:cNvGrpSpPr>
            <a:grpSpLocks/>
          </p:cNvGrpSpPr>
          <p:nvPr/>
        </p:nvGrpSpPr>
        <p:grpSpPr bwMode="auto">
          <a:xfrm>
            <a:off x="1928813" y="4643438"/>
            <a:ext cx="5843587" cy="1243012"/>
            <a:chOff x="1943096" y="5043502"/>
            <a:chExt cx="5257800" cy="800100"/>
          </a:xfrm>
        </p:grpSpPr>
        <p:sp>
          <p:nvSpPr>
            <p:cNvPr id="75782" name="Rectangle 13"/>
            <p:cNvSpPr>
              <a:spLocks noChangeArrowheads="1"/>
            </p:cNvSpPr>
            <p:nvPr/>
          </p:nvSpPr>
          <p:spPr bwMode="auto">
            <a:xfrm>
              <a:off x="4000496" y="5500702"/>
              <a:ext cx="12573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5783" name="Oval 14"/>
            <p:cNvSpPr>
              <a:spLocks noChangeArrowheads="1"/>
            </p:cNvSpPr>
            <p:nvPr/>
          </p:nvSpPr>
          <p:spPr bwMode="auto">
            <a:xfrm>
              <a:off x="59435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4</a:t>
              </a:r>
              <a:endParaRPr lang="es-AR" altLang="es-AR"/>
            </a:p>
          </p:txBody>
        </p:sp>
        <p:sp>
          <p:nvSpPr>
            <p:cNvPr id="75784" name="Oval 15"/>
            <p:cNvSpPr>
              <a:spLocks noChangeArrowheads="1"/>
            </p:cNvSpPr>
            <p:nvPr/>
          </p:nvSpPr>
          <p:spPr bwMode="auto">
            <a:xfrm>
              <a:off x="54863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2</a:t>
              </a:r>
              <a:endParaRPr lang="es-AR" altLang="es-AR"/>
            </a:p>
          </p:txBody>
        </p:sp>
        <p:sp>
          <p:nvSpPr>
            <p:cNvPr id="75785" name="Oval 16"/>
            <p:cNvSpPr>
              <a:spLocks noChangeArrowheads="1"/>
            </p:cNvSpPr>
            <p:nvPr/>
          </p:nvSpPr>
          <p:spPr bwMode="auto">
            <a:xfrm>
              <a:off x="28574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3</a:t>
              </a:r>
              <a:endParaRPr lang="es-AR" altLang="es-AR"/>
            </a:p>
          </p:txBody>
        </p:sp>
        <p:sp>
          <p:nvSpPr>
            <p:cNvPr id="75786" name="Oval 17"/>
            <p:cNvSpPr>
              <a:spLocks noChangeArrowheads="1"/>
            </p:cNvSpPr>
            <p:nvPr/>
          </p:nvSpPr>
          <p:spPr bwMode="auto">
            <a:xfrm>
              <a:off x="33146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1</a:t>
              </a:r>
              <a:endParaRPr lang="es-AR" altLang="es-AR"/>
            </a:p>
          </p:txBody>
        </p:sp>
        <p:sp>
          <p:nvSpPr>
            <p:cNvPr id="75787" name="Oval 18"/>
            <p:cNvSpPr>
              <a:spLocks noChangeArrowheads="1"/>
            </p:cNvSpPr>
            <p:nvPr/>
          </p:nvSpPr>
          <p:spPr bwMode="auto">
            <a:xfrm>
              <a:off x="68579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8</a:t>
              </a:r>
              <a:endParaRPr lang="es-AR" altLang="es-AR"/>
            </a:p>
          </p:txBody>
        </p:sp>
        <p:sp>
          <p:nvSpPr>
            <p:cNvPr id="75788" name="Oval 19"/>
            <p:cNvSpPr>
              <a:spLocks noChangeArrowheads="1"/>
            </p:cNvSpPr>
            <p:nvPr/>
          </p:nvSpPr>
          <p:spPr bwMode="auto">
            <a:xfrm>
              <a:off x="64007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6</a:t>
              </a:r>
              <a:endParaRPr lang="es-AR" altLang="es-AR"/>
            </a:p>
          </p:txBody>
        </p:sp>
        <p:sp>
          <p:nvSpPr>
            <p:cNvPr id="75789" name="Oval 20"/>
            <p:cNvSpPr>
              <a:spLocks noChangeArrowheads="1"/>
            </p:cNvSpPr>
            <p:nvPr/>
          </p:nvSpPr>
          <p:spPr bwMode="auto">
            <a:xfrm>
              <a:off x="24002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5</a:t>
              </a:r>
              <a:endParaRPr lang="es-AR" altLang="es-AR"/>
            </a:p>
          </p:txBody>
        </p:sp>
        <p:sp>
          <p:nvSpPr>
            <p:cNvPr id="75790" name="Oval 21"/>
            <p:cNvSpPr>
              <a:spLocks noChangeArrowheads="1"/>
            </p:cNvSpPr>
            <p:nvPr/>
          </p:nvSpPr>
          <p:spPr bwMode="auto">
            <a:xfrm>
              <a:off x="1943096" y="5043502"/>
              <a:ext cx="342900" cy="342900"/>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7</a:t>
              </a:r>
              <a:endParaRPr lang="es-AR" alt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strVal val="#ppt_w*0.70"/>
                                          </p:val>
                                        </p:tav>
                                        <p:tav tm="100000">
                                          <p:val>
                                            <p:strVal val="#ppt_w"/>
                                          </p:val>
                                        </p:tav>
                                      </p:tavLst>
                                    </p:anim>
                                    <p:anim calcmode="lin" valueType="num">
                                      <p:cBhvr>
                                        <p:cTn id="8" dur="1000" fill="hold"/>
                                        <p:tgtEl>
                                          <p:spTgt spid="31746"/>
                                        </p:tgtEl>
                                        <p:attrNameLst>
                                          <p:attrName>ppt_h</p:attrName>
                                        </p:attrNameLst>
                                      </p:cBhvr>
                                      <p:tavLst>
                                        <p:tav tm="0">
                                          <p:val>
                                            <p:strVal val="#ppt_h"/>
                                          </p:val>
                                        </p:tav>
                                        <p:tav tm="100000">
                                          <p:val>
                                            <p:strVal val="#ppt_h"/>
                                          </p:val>
                                        </p:tav>
                                      </p:tavLst>
                                    </p:anim>
                                    <p:animEffect transition="in" filter="fade">
                                      <p:cBhvr>
                                        <p:cTn id="9" dur="1000"/>
                                        <p:tgtEl>
                                          <p:spTgt spid="31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1757"/>
                                        </p:tgtEl>
                                        <p:attrNameLst>
                                          <p:attrName>style.visibility</p:attrName>
                                        </p:attrNameLst>
                                      </p:cBhvr>
                                      <p:to>
                                        <p:strVal val="visible"/>
                                      </p:to>
                                    </p:set>
                                    <p:animEffect transition="in" filter="wedge">
                                      <p:cBhvr>
                                        <p:cTn id="19" dur="1000"/>
                                        <p:tgtEl>
                                          <p:spTgt spid="317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descr="blob:https://web.whatsapp.com/60b931fe-e6a3-4e1e-a448-f27c1e5c6d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18787" name="Picture 3"/>
          <p:cNvPicPr>
            <a:picLocks noChangeAspect="1" noChangeArrowheads="1"/>
          </p:cNvPicPr>
          <p:nvPr/>
        </p:nvPicPr>
        <p:blipFill>
          <a:blip r:embed="rId2" cstate="print"/>
          <a:srcRect l="9681" t="21412" r="42170" b="6935"/>
          <a:stretch>
            <a:fillRect/>
          </a:stretch>
        </p:blipFill>
        <p:spPr bwMode="auto">
          <a:xfrm>
            <a:off x="755576" y="332656"/>
            <a:ext cx="7632848" cy="605363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0 Grupo"/>
          <p:cNvGrpSpPr>
            <a:grpSpLocks/>
          </p:cNvGrpSpPr>
          <p:nvPr/>
        </p:nvGrpSpPr>
        <p:grpSpPr bwMode="auto">
          <a:xfrm>
            <a:off x="5072063" y="1643063"/>
            <a:ext cx="2549525" cy="1389062"/>
            <a:chOff x="3000364" y="2563811"/>
            <a:chExt cx="2549532" cy="1389066"/>
          </a:xfrm>
        </p:grpSpPr>
        <p:sp>
          <p:nvSpPr>
            <p:cNvPr id="76814" name="Rectangle 2"/>
            <p:cNvSpPr>
              <a:spLocks noChangeArrowheads="1"/>
            </p:cNvSpPr>
            <p:nvPr/>
          </p:nvSpPr>
          <p:spPr bwMode="auto">
            <a:xfrm>
              <a:off x="3000364" y="3429000"/>
              <a:ext cx="2549532" cy="523877"/>
            </a:xfrm>
            <a:prstGeom prst="rect">
              <a:avLst/>
            </a:prstGeom>
            <a:solidFill>
              <a:srgbClr val="FFFFFF"/>
            </a:solidFill>
            <a:ln w="9525">
              <a:solidFill>
                <a:srgbClr val="000000"/>
              </a:solidFill>
              <a:miter lim="800000"/>
              <a:headEnd/>
              <a:tailEnd/>
            </a:ln>
          </p:spPr>
          <p:txBody>
            <a:bodyPr/>
            <a:lstStyle/>
            <a:p>
              <a:endParaRPr lang="es-AR" altLang="es-AR"/>
            </a:p>
          </p:txBody>
        </p:sp>
        <p:sp>
          <p:nvSpPr>
            <p:cNvPr id="76815" name="Oval 3"/>
            <p:cNvSpPr>
              <a:spLocks noChangeArrowheads="1"/>
            </p:cNvSpPr>
            <p:nvPr/>
          </p:nvSpPr>
          <p:spPr bwMode="auto">
            <a:xfrm>
              <a:off x="4854569" y="2563811"/>
              <a:ext cx="695327" cy="52387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3</a:t>
              </a:r>
              <a:endParaRPr lang="es-AR" altLang="es-AR"/>
            </a:p>
          </p:txBody>
        </p:sp>
        <p:sp>
          <p:nvSpPr>
            <p:cNvPr id="76816" name="Oval 4"/>
            <p:cNvSpPr>
              <a:spLocks noChangeArrowheads="1"/>
            </p:cNvSpPr>
            <p:nvPr/>
          </p:nvSpPr>
          <p:spPr bwMode="auto">
            <a:xfrm>
              <a:off x="3927467" y="2563811"/>
              <a:ext cx="695327" cy="52387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1</a:t>
              </a:r>
              <a:endParaRPr lang="es-AR" altLang="es-AR"/>
            </a:p>
          </p:txBody>
        </p:sp>
        <p:sp>
          <p:nvSpPr>
            <p:cNvPr id="76817" name="Oval 5"/>
            <p:cNvSpPr>
              <a:spLocks noChangeArrowheads="1"/>
            </p:cNvSpPr>
            <p:nvPr/>
          </p:nvSpPr>
          <p:spPr bwMode="auto">
            <a:xfrm>
              <a:off x="3000364" y="2563811"/>
              <a:ext cx="695327" cy="523877"/>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b="1">
                  <a:latin typeface="Calibri" pitchFamily="34" charset="0"/>
                </a:rPr>
                <a:t>2</a:t>
              </a:r>
              <a:endParaRPr lang="es-AR" altLang="es-AR"/>
            </a:p>
          </p:txBody>
        </p:sp>
      </p:grpSp>
      <p:sp>
        <p:nvSpPr>
          <p:cNvPr id="32771" name="Text Box 6"/>
          <p:cNvSpPr txBox="1">
            <a:spLocks noChangeArrowheads="1"/>
          </p:cNvSpPr>
          <p:nvPr/>
        </p:nvSpPr>
        <p:spPr bwMode="auto">
          <a:xfrm>
            <a:off x="1193800" y="1571625"/>
            <a:ext cx="3306763" cy="3429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Orden Lateral – Grado Impar</a:t>
            </a:r>
            <a:endParaRPr lang="es-AR" altLang="es-AR" sz="1800">
              <a:latin typeface="Arial" charset="0"/>
              <a:cs typeface="Arial" charset="0"/>
            </a:endParaRPr>
          </a:p>
        </p:txBody>
      </p:sp>
      <p:sp>
        <p:nvSpPr>
          <p:cNvPr id="32772" name="Text Box 7"/>
          <p:cNvSpPr txBox="1">
            <a:spLocks noChangeArrowheads="1"/>
          </p:cNvSpPr>
          <p:nvPr/>
        </p:nvSpPr>
        <p:spPr bwMode="auto">
          <a:xfrm>
            <a:off x="1428750" y="3571875"/>
            <a:ext cx="1163638" cy="3429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Podios</a:t>
            </a:r>
          </a:p>
        </p:txBody>
      </p:sp>
      <p:grpSp>
        <p:nvGrpSpPr>
          <p:cNvPr id="3" name="19 Grupo"/>
          <p:cNvGrpSpPr>
            <a:grpSpLocks/>
          </p:cNvGrpSpPr>
          <p:nvPr/>
        </p:nvGrpSpPr>
        <p:grpSpPr bwMode="auto">
          <a:xfrm>
            <a:off x="3643313" y="3571875"/>
            <a:ext cx="2643187" cy="2714625"/>
            <a:chOff x="3571876" y="4572008"/>
            <a:chExt cx="1485900" cy="1714500"/>
          </a:xfrm>
        </p:grpSpPr>
        <p:sp>
          <p:nvSpPr>
            <p:cNvPr id="76806" name="Rectangle 8"/>
            <p:cNvSpPr>
              <a:spLocks noChangeArrowheads="1"/>
            </p:cNvSpPr>
            <p:nvPr/>
          </p:nvSpPr>
          <p:spPr bwMode="auto">
            <a:xfrm>
              <a:off x="3571876" y="5943608"/>
              <a:ext cx="13716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6807" name="Rectangle 9"/>
            <p:cNvSpPr>
              <a:spLocks noChangeArrowheads="1"/>
            </p:cNvSpPr>
            <p:nvPr/>
          </p:nvSpPr>
          <p:spPr bwMode="auto">
            <a:xfrm>
              <a:off x="4029076" y="5600708"/>
              <a:ext cx="4572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6808" name="AutoShape 10"/>
            <p:cNvSpPr>
              <a:spLocks noChangeArrowheads="1"/>
            </p:cNvSpPr>
            <p:nvPr/>
          </p:nvSpPr>
          <p:spPr bwMode="auto">
            <a:xfrm>
              <a:off x="3800476" y="4686308"/>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2</a:t>
              </a:r>
              <a:endParaRPr lang="es-AR" altLang="es-AR"/>
            </a:p>
          </p:txBody>
        </p:sp>
        <p:sp>
          <p:nvSpPr>
            <p:cNvPr id="76809" name="AutoShape 11"/>
            <p:cNvSpPr>
              <a:spLocks noChangeArrowheads="1"/>
            </p:cNvSpPr>
            <p:nvPr/>
          </p:nvSpPr>
          <p:spPr bwMode="auto">
            <a:xfrm>
              <a:off x="4257676" y="4686308"/>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1</a:t>
              </a:r>
              <a:endParaRPr lang="es-AR" altLang="es-AR"/>
            </a:p>
          </p:txBody>
        </p:sp>
        <p:sp>
          <p:nvSpPr>
            <p:cNvPr id="76810" name="AutoShape 12"/>
            <p:cNvSpPr>
              <a:spLocks noChangeArrowheads="1"/>
            </p:cNvSpPr>
            <p:nvPr/>
          </p:nvSpPr>
          <p:spPr bwMode="auto">
            <a:xfrm>
              <a:off x="4714876" y="4686308"/>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3</a:t>
              </a:r>
              <a:endParaRPr lang="es-AR" altLang="es-AR"/>
            </a:p>
          </p:txBody>
        </p:sp>
        <p:sp>
          <p:nvSpPr>
            <p:cNvPr id="76811" name="Line 13"/>
            <p:cNvSpPr>
              <a:spLocks noChangeShapeType="1"/>
            </p:cNvSpPr>
            <p:nvPr/>
          </p:nvSpPr>
          <p:spPr bwMode="auto">
            <a:xfrm flipV="1">
              <a:off x="3800476" y="4572008"/>
              <a:ext cx="0" cy="1371600"/>
            </a:xfrm>
            <a:prstGeom prst="line">
              <a:avLst/>
            </a:prstGeom>
            <a:noFill/>
            <a:ln w="9525">
              <a:solidFill>
                <a:srgbClr val="000000"/>
              </a:solidFill>
              <a:round/>
              <a:headEnd/>
              <a:tailEnd type="triangle" w="med" len="med"/>
            </a:ln>
          </p:spPr>
          <p:txBody>
            <a:bodyPr/>
            <a:lstStyle/>
            <a:p>
              <a:endParaRPr lang="es-ES"/>
            </a:p>
          </p:txBody>
        </p:sp>
        <p:sp>
          <p:nvSpPr>
            <p:cNvPr id="76812" name="Line 14"/>
            <p:cNvSpPr>
              <a:spLocks noChangeShapeType="1"/>
            </p:cNvSpPr>
            <p:nvPr/>
          </p:nvSpPr>
          <p:spPr bwMode="auto">
            <a:xfrm flipV="1">
              <a:off x="4714876" y="4572008"/>
              <a:ext cx="0" cy="1371600"/>
            </a:xfrm>
            <a:prstGeom prst="line">
              <a:avLst/>
            </a:prstGeom>
            <a:noFill/>
            <a:ln w="9525">
              <a:solidFill>
                <a:srgbClr val="000000"/>
              </a:solidFill>
              <a:round/>
              <a:headEnd/>
              <a:tailEnd type="triangle" w="med" len="med"/>
            </a:ln>
          </p:spPr>
          <p:txBody>
            <a:bodyPr/>
            <a:lstStyle/>
            <a:p>
              <a:endParaRPr lang="es-ES"/>
            </a:p>
          </p:txBody>
        </p:sp>
        <p:sp>
          <p:nvSpPr>
            <p:cNvPr id="76813" name="Line 15"/>
            <p:cNvSpPr>
              <a:spLocks noChangeShapeType="1"/>
            </p:cNvSpPr>
            <p:nvPr/>
          </p:nvSpPr>
          <p:spPr bwMode="auto">
            <a:xfrm flipV="1">
              <a:off x="4257676" y="4572008"/>
              <a:ext cx="0" cy="1028700"/>
            </a:xfrm>
            <a:prstGeom prst="line">
              <a:avLst/>
            </a:prstGeom>
            <a:noFill/>
            <a:ln w="9525">
              <a:solidFill>
                <a:srgbClr val="000000"/>
              </a:solidFill>
              <a:round/>
              <a:headEnd/>
              <a:tailEnd type="triangle" w="med" len="med"/>
            </a:ln>
          </p:spPr>
          <p:txBody>
            <a:bodyP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amond(in)">
                                      <p:cBhvr>
                                        <p:cTn id="7" dur="20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wedge">
                                      <p:cBhvr>
                                        <p:cTn id="17" dur="10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3.jpg"/>
          <p:cNvPicPr>
            <a:picLocks noChangeAspect="1"/>
          </p:cNvPicPr>
          <p:nvPr/>
        </p:nvPicPr>
        <p:blipFill>
          <a:blip r:embed="rId2" cstate="print"/>
          <a:stretch>
            <a:fillRect/>
          </a:stretch>
        </p:blipFill>
        <p:spPr>
          <a:xfrm>
            <a:off x="393192" y="1024128"/>
            <a:ext cx="8357616" cy="480974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lob:https://web.whatsapp.com/e8dd3a93-a319-4ab6-818c-678dbeb2b6c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2 Imagen" descr="WhatsApp Image 2020-07-11 at 8.52.59 PM.jpe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1071563" y="571500"/>
            <a:ext cx="3306762" cy="3429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Podios: Sistema Grado Par</a:t>
            </a:r>
            <a:endParaRPr lang="es-AR" altLang="es-AR" sz="1800">
              <a:latin typeface="Arial" charset="0"/>
              <a:cs typeface="Arial" charset="0"/>
            </a:endParaRPr>
          </a:p>
        </p:txBody>
      </p:sp>
      <p:sp>
        <p:nvSpPr>
          <p:cNvPr id="33795" name="Text Box 7"/>
          <p:cNvSpPr txBox="1">
            <a:spLocks noChangeArrowheads="1"/>
          </p:cNvSpPr>
          <p:nvPr/>
        </p:nvSpPr>
        <p:spPr bwMode="auto">
          <a:xfrm>
            <a:off x="785813" y="3714750"/>
            <a:ext cx="4143375" cy="3429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Podios: Sistema Grado Impar</a:t>
            </a:r>
          </a:p>
        </p:txBody>
      </p:sp>
      <p:grpSp>
        <p:nvGrpSpPr>
          <p:cNvPr id="2" name="59 Grupo"/>
          <p:cNvGrpSpPr>
            <a:grpSpLocks/>
          </p:cNvGrpSpPr>
          <p:nvPr/>
        </p:nvGrpSpPr>
        <p:grpSpPr bwMode="auto">
          <a:xfrm>
            <a:off x="2214563" y="1214438"/>
            <a:ext cx="5643562" cy="2301875"/>
            <a:chOff x="2357422" y="2341565"/>
            <a:chExt cx="4686300" cy="1716087"/>
          </a:xfrm>
        </p:grpSpPr>
        <p:sp>
          <p:nvSpPr>
            <p:cNvPr id="77853" name="Rectangle 23"/>
            <p:cNvSpPr>
              <a:spLocks noChangeArrowheads="1"/>
            </p:cNvSpPr>
            <p:nvPr/>
          </p:nvSpPr>
          <p:spPr bwMode="auto">
            <a:xfrm>
              <a:off x="2357422" y="3714752"/>
              <a:ext cx="45720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7854" name="AutoShape 24"/>
            <p:cNvSpPr>
              <a:spLocks noChangeArrowheads="1"/>
            </p:cNvSpPr>
            <p:nvPr/>
          </p:nvSpPr>
          <p:spPr bwMode="auto">
            <a:xfrm>
              <a:off x="2586022" y="2455865"/>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1</a:t>
              </a:r>
              <a:endParaRPr lang="es-AR" altLang="es-AR"/>
            </a:p>
          </p:txBody>
        </p:sp>
        <p:sp>
          <p:nvSpPr>
            <p:cNvPr id="77855" name="AutoShape 25"/>
            <p:cNvSpPr>
              <a:spLocks noChangeArrowheads="1"/>
            </p:cNvSpPr>
            <p:nvPr/>
          </p:nvSpPr>
          <p:spPr bwMode="auto">
            <a:xfrm>
              <a:off x="3043222" y="2455865"/>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2</a:t>
              </a:r>
              <a:endParaRPr lang="es-AR" altLang="es-AR"/>
            </a:p>
          </p:txBody>
        </p:sp>
        <p:sp>
          <p:nvSpPr>
            <p:cNvPr id="77856" name="Line 26"/>
            <p:cNvSpPr>
              <a:spLocks noChangeShapeType="1"/>
            </p:cNvSpPr>
            <p:nvPr/>
          </p:nvSpPr>
          <p:spPr bwMode="auto">
            <a:xfrm flipV="1">
              <a:off x="2586022" y="2341565"/>
              <a:ext cx="0" cy="1371600"/>
            </a:xfrm>
            <a:prstGeom prst="line">
              <a:avLst/>
            </a:prstGeom>
            <a:noFill/>
            <a:ln w="9525">
              <a:solidFill>
                <a:srgbClr val="000000"/>
              </a:solidFill>
              <a:round/>
              <a:headEnd/>
              <a:tailEnd type="triangle" w="med" len="med"/>
            </a:ln>
          </p:spPr>
          <p:txBody>
            <a:bodyPr/>
            <a:lstStyle/>
            <a:p>
              <a:endParaRPr lang="es-ES"/>
            </a:p>
          </p:txBody>
        </p:sp>
        <p:sp>
          <p:nvSpPr>
            <p:cNvPr id="77857" name="Line 27"/>
            <p:cNvSpPr>
              <a:spLocks noChangeShapeType="1"/>
            </p:cNvSpPr>
            <p:nvPr/>
          </p:nvSpPr>
          <p:spPr bwMode="auto">
            <a:xfrm flipV="1">
              <a:off x="30432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58" name="AutoShape 28"/>
            <p:cNvSpPr>
              <a:spLocks noChangeArrowheads="1"/>
            </p:cNvSpPr>
            <p:nvPr/>
          </p:nvSpPr>
          <p:spPr bwMode="auto">
            <a:xfrm>
              <a:off x="3500422" y="2455865"/>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3</a:t>
              </a:r>
              <a:endParaRPr lang="es-AR" altLang="es-AR"/>
            </a:p>
          </p:txBody>
        </p:sp>
        <p:sp>
          <p:nvSpPr>
            <p:cNvPr id="77859" name="Line 29"/>
            <p:cNvSpPr>
              <a:spLocks noChangeShapeType="1"/>
            </p:cNvSpPr>
            <p:nvPr/>
          </p:nvSpPr>
          <p:spPr bwMode="auto">
            <a:xfrm flipV="1">
              <a:off x="35004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60" name="AutoShape 30"/>
            <p:cNvSpPr>
              <a:spLocks noChangeArrowheads="1"/>
            </p:cNvSpPr>
            <p:nvPr/>
          </p:nvSpPr>
          <p:spPr bwMode="auto">
            <a:xfrm>
              <a:off x="39576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4</a:t>
              </a:r>
              <a:endParaRPr lang="es-AR" altLang="es-AR"/>
            </a:p>
          </p:txBody>
        </p:sp>
        <p:sp>
          <p:nvSpPr>
            <p:cNvPr id="77861" name="Line 31"/>
            <p:cNvSpPr>
              <a:spLocks noChangeShapeType="1"/>
            </p:cNvSpPr>
            <p:nvPr/>
          </p:nvSpPr>
          <p:spPr bwMode="auto">
            <a:xfrm flipV="1">
              <a:off x="39576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62" name="AutoShape 32"/>
            <p:cNvSpPr>
              <a:spLocks noChangeArrowheads="1"/>
            </p:cNvSpPr>
            <p:nvPr/>
          </p:nvSpPr>
          <p:spPr bwMode="auto">
            <a:xfrm>
              <a:off x="44148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5</a:t>
              </a:r>
              <a:endParaRPr lang="es-AR" altLang="es-AR"/>
            </a:p>
          </p:txBody>
        </p:sp>
        <p:sp>
          <p:nvSpPr>
            <p:cNvPr id="77863" name="Line 33"/>
            <p:cNvSpPr>
              <a:spLocks noChangeShapeType="1"/>
            </p:cNvSpPr>
            <p:nvPr/>
          </p:nvSpPr>
          <p:spPr bwMode="auto">
            <a:xfrm flipV="1">
              <a:off x="44148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64" name="AutoShape 34"/>
            <p:cNvSpPr>
              <a:spLocks noChangeArrowheads="1"/>
            </p:cNvSpPr>
            <p:nvPr/>
          </p:nvSpPr>
          <p:spPr bwMode="auto">
            <a:xfrm>
              <a:off x="48720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6</a:t>
              </a:r>
              <a:endParaRPr lang="es-AR" altLang="es-AR"/>
            </a:p>
          </p:txBody>
        </p:sp>
        <p:sp>
          <p:nvSpPr>
            <p:cNvPr id="77865" name="Line 35"/>
            <p:cNvSpPr>
              <a:spLocks noChangeShapeType="1"/>
            </p:cNvSpPr>
            <p:nvPr/>
          </p:nvSpPr>
          <p:spPr bwMode="auto">
            <a:xfrm flipV="1">
              <a:off x="48720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66" name="AutoShape 36"/>
            <p:cNvSpPr>
              <a:spLocks noChangeArrowheads="1"/>
            </p:cNvSpPr>
            <p:nvPr/>
          </p:nvSpPr>
          <p:spPr bwMode="auto">
            <a:xfrm>
              <a:off x="53292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7</a:t>
              </a:r>
              <a:endParaRPr lang="es-AR" altLang="es-AR"/>
            </a:p>
          </p:txBody>
        </p:sp>
        <p:sp>
          <p:nvSpPr>
            <p:cNvPr id="77867" name="Line 37"/>
            <p:cNvSpPr>
              <a:spLocks noChangeShapeType="1"/>
            </p:cNvSpPr>
            <p:nvPr/>
          </p:nvSpPr>
          <p:spPr bwMode="auto">
            <a:xfrm flipV="1">
              <a:off x="53292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68" name="AutoShape 38"/>
            <p:cNvSpPr>
              <a:spLocks noChangeArrowheads="1"/>
            </p:cNvSpPr>
            <p:nvPr/>
          </p:nvSpPr>
          <p:spPr bwMode="auto">
            <a:xfrm>
              <a:off x="57864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8</a:t>
              </a:r>
              <a:endParaRPr lang="es-AR" altLang="es-AR"/>
            </a:p>
          </p:txBody>
        </p:sp>
        <p:sp>
          <p:nvSpPr>
            <p:cNvPr id="77869" name="Line 39"/>
            <p:cNvSpPr>
              <a:spLocks noChangeShapeType="1"/>
            </p:cNvSpPr>
            <p:nvPr/>
          </p:nvSpPr>
          <p:spPr bwMode="auto">
            <a:xfrm flipV="1">
              <a:off x="57864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70" name="AutoShape 40"/>
            <p:cNvSpPr>
              <a:spLocks noChangeArrowheads="1"/>
            </p:cNvSpPr>
            <p:nvPr/>
          </p:nvSpPr>
          <p:spPr bwMode="auto">
            <a:xfrm>
              <a:off x="62436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9</a:t>
              </a:r>
              <a:endParaRPr lang="es-AR" altLang="es-AR"/>
            </a:p>
          </p:txBody>
        </p:sp>
        <p:sp>
          <p:nvSpPr>
            <p:cNvPr id="77871" name="Line 41"/>
            <p:cNvSpPr>
              <a:spLocks noChangeShapeType="1"/>
            </p:cNvSpPr>
            <p:nvPr/>
          </p:nvSpPr>
          <p:spPr bwMode="auto">
            <a:xfrm flipV="1">
              <a:off x="6243622" y="2343152"/>
              <a:ext cx="0" cy="1371600"/>
            </a:xfrm>
            <a:prstGeom prst="line">
              <a:avLst/>
            </a:prstGeom>
            <a:noFill/>
            <a:ln w="9525">
              <a:solidFill>
                <a:srgbClr val="000000"/>
              </a:solidFill>
              <a:round/>
              <a:headEnd/>
              <a:tailEnd type="triangle" w="med" len="med"/>
            </a:ln>
          </p:spPr>
          <p:txBody>
            <a:bodyPr/>
            <a:lstStyle/>
            <a:p>
              <a:endParaRPr lang="es-ES"/>
            </a:p>
          </p:txBody>
        </p:sp>
        <p:sp>
          <p:nvSpPr>
            <p:cNvPr id="77872" name="AutoShape 42"/>
            <p:cNvSpPr>
              <a:spLocks noChangeArrowheads="1"/>
            </p:cNvSpPr>
            <p:nvPr/>
          </p:nvSpPr>
          <p:spPr bwMode="auto">
            <a:xfrm>
              <a:off x="6700822" y="2457452"/>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1</a:t>
              </a:r>
              <a:r>
                <a:rPr lang="es-AR" altLang="es-AR" sz="1100"/>
                <a:t>0</a:t>
              </a:r>
              <a:endParaRPr lang="es-AR" altLang="es-AR"/>
            </a:p>
          </p:txBody>
        </p:sp>
        <p:sp>
          <p:nvSpPr>
            <p:cNvPr id="77873" name="Line 43"/>
            <p:cNvSpPr>
              <a:spLocks noChangeShapeType="1"/>
            </p:cNvSpPr>
            <p:nvPr/>
          </p:nvSpPr>
          <p:spPr bwMode="auto">
            <a:xfrm flipV="1">
              <a:off x="6700822" y="2343152"/>
              <a:ext cx="0" cy="1371600"/>
            </a:xfrm>
            <a:prstGeom prst="line">
              <a:avLst/>
            </a:prstGeom>
            <a:noFill/>
            <a:ln w="9525">
              <a:solidFill>
                <a:srgbClr val="000000"/>
              </a:solidFill>
              <a:round/>
              <a:headEnd/>
              <a:tailEnd type="triangle" w="med" len="med"/>
            </a:ln>
          </p:spPr>
          <p:txBody>
            <a:bodyPr/>
            <a:lstStyle/>
            <a:p>
              <a:endParaRPr lang="es-ES"/>
            </a:p>
          </p:txBody>
        </p:sp>
      </p:grpSp>
      <p:grpSp>
        <p:nvGrpSpPr>
          <p:cNvPr id="3" name="83 Grupo"/>
          <p:cNvGrpSpPr>
            <a:grpSpLocks/>
          </p:cNvGrpSpPr>
          <p:nvPr/>
        </p:nvGrpSpPr>
        <p:grpSpPr bwMode="auto">
          <a:xfrm>
            <a:off x="2214563" y="4214813"/>
            <a:ext cx="5964237" cy="2343150"/>
            <a:chOff x="1536700" y="5127625"/>
            <a:chExt cx="5143500" cy="1716088"/>
          </a:xfrm>
        </p:grpSpPr>
        <p:sp>
          <p:nvSpPr>
            <p:cNvPr id="77830" name="Rectangle 44"/>
            <p:cNvSpPr>
              <a:spLocks noChangeArrowheads="1"/>
            </p:cNvSpPr>
            <p:nvPr/>
          </p:nvSpPr>
          <p:spPr bwMode="auto">
            <a:xfrm>
              <a:off x="1536700" y="6500813"/>
              <a:ext cx="5029200" cy="3429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7831" name="AutoShape 45"/>
            <p:cNvSpPr>
              <a:spLocks noChangeArrowheads="1"/>
            </p:cNvSpPr>
            <p:nvPr/>
          </p:nvSpPr>
          <p:spPr bwMode="auto">
            <a:xfrm>
              <a:off x="1765300" y="5241925"/>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1</a:t>
              </a:r>
              <a:r>
                <a:rPr lang="es-AR" altLang="es-AR" sz="1100"/>
                <a:t>0</a:t>
              </a:r>
              <a:endParaRPr lang="es-AR" altLang="es-AR"/>
            </a:p>
          </p:txBody>
        </p:sp>
        <p:sp>
          <p:nvSpPr>
            <p:cNvPr id="77832" name="AutoShape 46"/>
            <p:cNvSpPr>
              <a:spLocks noChangeArrowheads="1"/>
            </p:cNvSpPr>
            <p:nvPr/>
          </p:nvSpPr>
          <p:spPr bwMode="auto">
            <a:xfrm>
              <a:off x="2222500" y="5241925"/>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8</a:t>
              </a:r>
              <a:endParaRPr lang="es-AR" altLang="es-AR"/>
            </a:p>
          </p:txBody>
        </p:sp>
        <p:sp>
          <p:nvSpPr>
            <p:cNvPr id="77833" name="Line 47"/>
            <p:cNvSpPr>
              <a:spLocks noChangeShapeType="1"/>
            </p:cNvSpPr>
            <p:nvPr/>
          </p:nvSpPr>
          <p:spPr bwMode="auto">
            <a:xfrm flipV="1">
              <a:off x="1765300" y="5127625"/>
              <a:ext cx="0" cy="1371600"/>
            </a:xfrm>
            <a:prstGeom prst="line">
              <a:avLst/>
            </a:prstGeom>
            <a:noFill/>
            <a:ln w="9525">
              <a:solidFill>
                <a:srgbClr val="000000"/>
              </a:solidFill>
              <a:round/>
              <a:headEnd/>
              <a:tailEnd type="triangle" w="med" len="med"/>
            </a:ln>
          </p:spPr>
          <p:txBody>
            <a:bodyPr/>
            <a:lstStyle/>
            <a:p>
              <a:endParaRPr lang="es-ES"/>
            </a:p>
          </p:txBody>
        </p:sp>
        <p:sp>
          <p:nvSpPr>
            <p:cNvPr id="77834" name="Line 48"/>
            <p:cNvSpPr>
              <a:spLocks noChangeShapeType="1"/>
            </p:cNvSpPr>
            <p:nvPr/>
          </p:nvSpPr>
          <p:spPr bwMode="auto">
            <a:xfrm flipV="1">
              <a:off x="22225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35" name="AutoShape 49"/>
            <p:cNvSpPr>
              <a:spLocks noChangeArrowheads="1"/>
            </p:cNvSpPr>
            <p:nvPr/>
          </p:nvSpPr>
          <p:spPr bwMode="auto">
            <a:xfrm>
              <a:off x="2679700" y="5241925"/>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6</a:t>
              </a:r>
              <a:endParaRPr lang="es-AR" altLang="es-AR"/>
            </a:p>
          </p:txBody>
        </p:sp>
        <p:sp>
          <p:nvSpPr>
            <p:cNvPr id="77836" name="Line 50"/>
            <p:cNvSpPr>
              <a:spLocks noChangeShapeType="1"/>
            </p:cNvSpPr>
            <p:nvPr/>
          </p:nvSpPr>
          <p:spPr bwMode="auto">
            <a:xfrm flipV="1">
              <a:off x="26797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37" name="AutoShape 51"/>
            <p:cNvSpPr>
              <a:spLocks noChangeArrowheads="1"/>
            </p:cNvSpPr>
            <p:nvPr/>
          </p:nvSpPr>
          <p:spPr bwMode="auto">
            <a:xfrm>
              <a:off x="31369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4</a:t>
              </a:r>
              <a:endParaRPr lang="es-AR" altLang="es-AR"/>
            </a:p>
          </p:txBody>
        </p:sp>
        <p:sp>
          <p:nvSpPr>
            <p:cNvPr id="77838" name="Line 52"/>
            <p:cNvSpPr>
              <a:spLocks noChangeShapeType="1"/>
            </p:cNvSpPr>
            <p:nvPr/>
          </p:nvSpPr>
          <p:spPr bwMode="auto">
            <a:xfrm flipV="1">
              <a:off x="31369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39" name="AutoShape 53"/>
            <p:cNvSpPr>
              <a:spLocks noChangeArrowheads="1"/>
            </p:cNvSpPr>
            <p:nvPr/>
          </p:nvSpPr>
          <p:spPr bwMode="auto">
            <a:xfrm>
              <a:off x="35941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2</a:t>
              </a:r>
              <a:endParaRPr lang="es-AR" altLang="es-AR"/>
            </a:p>
          </p:txBody>
        </p:sp>
        <p:sp>
          <p:nvSpPr>
            <p:cNvPr id="77840" name="Line 54"/>
            <p:cNvSpPr>
              <a:spLocks noChangeShapeType="1"/>
            </p:cNvSpPr>
            <p:nvPr/>
          </p:nvSpPr>
          <p:spPr bwMode="auto">
            <a:xfrm flipV="1">
              <a:off x="35941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41" name="AutoShape 55"/>
            <p:cNvSpPr>
              <a:spLocks noChangeArrowheads="1"/>
            </p:cNvSpPr>
            <p:nvPr/>
          </p:nvSpPr>
          <p:spPr bwMode="auto">
            <a:xfrm>
              <a:off x="40513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1</a:t>
              </a:r>
              <a:endParaRPr lang="es-AR" altLang="es-AR"/>
            </a:p>
          </p:txBody>
        </p:sp>
        <p:sp>
          <p:nvSpPr>
            <p:cNvPr id="77842" name="Line 56"/>
            <p:cNvSpPr>
              <a:spLocks noChangeShapeType="1"/>
            </p:cNvSpPr>
            <p:nvPr/>
          </p:nvSpPr>
          <p:spPr bwMode="auto">
            <a:xfrm flipV="1">
              <a:off x="40513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43" name="AutoShape 57"/>
            <p:cNvSpPr>
              <a:spLocks noChangeArrowheads="1"/>
            </p:cNvSpPr>
            <p:nvPr/>
          </p:nvSpPr>
          <p:spPr bwMode="auto">
            <a:xfrm>
              <a:off x="45085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3</a:t>
              </a:r>
              <a:endParaRPr lang="es-AR" altLang="es-AR"/>
            </a:p>
          </p:txBody>
        </p:sp>
        <p:sp>
          <p:nvSpPr>
            <p:cNvPr id="77844" name="Line 58"/>
            <p:cNvSpPr>
              <a:spLocks noChangeShapeType="1"/>
            </p:cNvSpPr>
            <p:nvPr/>
          </p:nvSpPr>
          <p:spPr bwMode="auto">
            <a:xfrm flipV="1">
              <a:off x="45085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45" name="AutoShape 59"/>
            <p:cNvSpPr>
              <a:spLocks noChangeArrowheads="1"/>
            </p:cNvSpPr>
            <p:nvPr/>
          </p:nvSpPr>
          <p:spPr bwMode="auto">
            <a:xfrm>
              <a:off x="49657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5</a:t>
              </a:r>
              <a:endParaRPr lang="es-AR" altLang="es-AR"/>
            </a:p>
          </p:txBody>
        </p:sp>
        <p:sp>
          <p:nvSpPr>
            <p:cNvPr id="77846" name="Line 60"/>
            <p:cNvSpPr>
              <a:spLocks noChangeShapeType="1"/>
            </p:cNvSpPr>
            <p:nvPr/>
          </p:nvSpPr>
          <p:spPr bwMode="auto">
            <a:xfrm flipV="1">
              <a:off x="49657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47" name="AutoShape 61"/>
            <p:cNvSpPr>
              <a:spLocks noChangeArrowheads="1"/>
            </p:cNvSpPr>
            <p:nvPr/>
          </p:nvSpPr>
          <p:spPr bwMode="auto">
            <a:xfrm>
              <a:off x="54229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7</a:t>
              </a:r>
              <a:endParaRPr lang="es-AR" altLang="es-AR"/>
            </a:p>
          </p:txBody>
        </p:sp>
        <p:sp>
          <p:nvSpPr>
            <p:cNvPr id="77848" name="Line 62"/>
            <p:cNvSpPr>
              <a:spLocks noChangeShapeType="1"/>
            </p:cNvSpPr>
            <p:nvPr/>
          </p:nvSpPr>
          <p:spPr bwMode="auto">
            <a:xfrm flipV="1">
              <a:off x="54229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49" name="AutoShape 63"/>
            <p:cNvSpPr>
              <a:spLocks noChangeArrowheads="1"/>
            </p:cNvSpPr>
            <p:nvPr/>
          </p:nvSpPr>
          <p:spPr bwMode="auto">
            <a:xfrm>
              <a:off x="58801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9</a:t>
              </a:r>
              <a:endParaRPr lang="es-AR" altLang="es-AR"/>
            </a:p>
          </p:txBody>
        </p:sp>
        <p:sp>
          <p:nvSpPr>
            <p:cNvPr id="77850" name="Line 64"/>
            <p:cNvSpPr>
              <a:spLocks noChangeShapeType="1"/>
            </p:cNvSpPr>
            <p:nvPr/>
          </p:nvSpPr>
          <p:spPr bwMode="auto">
            <a:xfrm flipV="1">
              <a:off x="5880100" y="5129213"/>
              <a:ext cx="0" cy="1371600"/>
            </a:xfrm>
            <a:prstGeom prst="line">
              <a:avLst/>
            </a:prstGeom>
            <a:noFill/>
            <a:ln w="9525">
              <a:solidFill>
                <a:srgbClr val="000000"/>
              </a:solidFill>
              <a:round/>
              <a:headEnd/>
              <a:tailEnd type="triangle" w="med" len="med"/>
            </a:ln>
          </p:spPr>
          <p:txBody>
            <a:bodyPr/>
            <a:lstStyle/>
            <a:p>
              <a:endParaRPr lang="es-ES"/>
            </a:p>
          </p:txBody>
        </p:sp>
        <p:sp>
          <p:nvSpPr>
            <p:cNvPr id="77851" name="AutoShape 65"/>
            <p:cNvSpPr>
              <a:spLocks noChangeArrowheads="1"/>
            </p:cNvSpPr>
            <p:nvPr/>
          </p:nvSpPr>
          <p:spPr bwMode="auto">
            <a:xfrm>
              <a:off x="6337300" y="5243513"/>
              <a:ext cx="342900" cy="342900"/>
            </a:xfrm>
            <a:prstGeom prst="flowChartPunchedTape">
              <a:avLst/>
            </a:prstGeom>
            <a:solidFill>
              <a:srgbClr val="FFFFFF"/>
            </a:solidFill>
            <a:ln w="9525">
              <a:solidFill>
                <a:srgbClr val="000000"/>
              </a:solidFill>
              <a:miter lim="800000"/>
              <a:headEnd/>
              <a:tailEnd/>
            </a:ln>
          </p:spPr>
          <p:txBody>
            <a:bodyPr/>
            <a:lstStyle/>
            <a:p>
              <a:pPr algn="ctr">
                <a:spcAft>
                  <a:spcPts val="1000"/>
                </a:spcAft>
              </a:pPr>
              <a:r>
                <a:rPr lang="es-AR" altLang="es-AR" sz="1100">
                  <a:latin typeface="Calibri" pitchFamily="34" charset="0"/>
                </a:rPr>
                <a:t>11</a:t>
              </a:r>
              <a:endParaRPr lang="es-AR" altLang="es-AR"/>
            </a:p>
          </p:txBody>
        </p:sp>
        <p:sp>
          <p:nvSpPr>
            <p:cNvPr id="77852" name="Line 66"/>
            <p:cNvSpPr>
              <a:spLocks noChangeShapeType="1"/>
            </p:cNvSpPr>
            <p:nvPr/>
          </p:nvSpPr>
          <p:spPr bwMode="auto">
            <a:xfrm flipV="1">
              <a:off x="6337300" y="5129213"/>
              <a:ext cx="0" cy="1371600"/>
            </a:xfrm>
            <a:prstGeom prst="line">
              <a:avLst/>
            </a:prstGeom>
            <a:noFill/>
            <a:ln w="9525">
              <a:solidFill>
                <a:srgbClr val="000000"/>
              </a:solidFill>
              <a:round/>
              <a:headEnd/>
              <a:tailEnd type="triangle" w="med" len="med"/>
            </a:ln>
          </p:spPr>
          <p:txBody>
            <a:bodyP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33794"/>
                                        </p:tgtEl>
                                        <p:attrNameLst>
                                          <p:attrName>style.visibility</p:attrName>
                                        </p:attrNameLst>
                                      </p:cBhvr>
                                      <p:to>
                                        <p:strVal val="visible"/>
                                      </p:to>
                                    </p:set>
                                    <p:animEffect transition="in" filter="wedg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diamond(in)">
                                      <p:cBhvr>
                                        <p:cTn id="17" dur="500"/>
                                        <p:tgtEl>
                                          <p:spTgt spid="33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1214438" y="1357313"/>
            <a:ext cx="1928812" cy="3429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En Edificios 1</a:t>
            </a:r>
          </a:p>
        </p:txBody>
      </p:sp>
      <p:grpSp>
        <p:nvGrpSpPr>
          <p:cNvPr id="2" name="24 Grupo"/>
          <p:cNvGrpSpPr>
            <a:grpSpLocks/>
          </p:cNvGrpSpPr>
          <p:nvPr/>
        </p:nvGrpSpPr>
        <p:grpSpPr bwMode="auto">
          <a:xfrm>
            <a:off x="1857375" y="2000250"/>
            <a:ext cx="5715000" cy="3986213"/>
            <a:chOff x="1536700" y="120650"/>
            <a:chExt cx="4800600" cy="3200400"/>
          </a:xfrm>
        </p:grpSpPr>
        <p:sp>
          <p:nvSpPr>
            <p:cNvPr id="78852" name="Rectangle 2"/>
            <p:cNvSpPr>
              <a:spLocks noChangeArrowheads="1"/>
            </p:cNvSpPr>
            <p:nvPr/>
          </p:nvSpPr>
          <p:spPr bwMode="auto">
            <a:xfrm>
              <a:off x="1536700" y="120650"/>
              <a:ext cx="2171700" cy="32004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8853" name="Rectangle 3"/>
            <p:cNvSpPr>
              <a:spLocks noChangeArrowheads="1"/>
            </p:cNvSpPr>
            <p:nvPr/>
          </p:nvSpPr>
          <p:spPr bwMode="auto">
            <a:xfrm>
              <a:off x="2451100" y="2863850"/>
              <a:ext cx="342900" cy="4572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8854" name="Oval 4"/>
            <p:cNvSpPr>
              <a:spLocks noChangeArrowheads="1"/>
            </p:cNvSpPr>
            <p:nvPr/>
          </p:nvSpPr>
          <p:spPr bwMode="auto">
            <a:xfrm>
              <a:off x="3251200" y="25209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4</a:t>
              </a:r>
              <a:endParaRPr lang="es-AR" altLang="es-AR"/>
            </a:p>
          </p:txBody>
        </p:sp>
        <p:sp>
          <p:nvSpPr>
            <p:cNvPr id="78855" name="Oval 5"/>
            <p:cNvSpPr>
              <a:spLocks noChangeArrowheads="1"/>
            </p:cNvSpPr>
            <p:nvPr/>
          </p:nvSpPr>
          <p:spPr bwMode="auto">
            <a:xfrm>
              <a:off x="2794000" y="25209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2</a:t>
              </a:r>
              <a:endParaRPr lang="es-AR" altLang="es-AR"/>
            </a:p>
          </p:txBody>
        </p:sp>
        <p:sp>
          <p:nvSpPr>
            <p:cNvPr id="78856" name="Oval 6"/>
            <p:cNvSpPr>
              <a:spLocks noChangeArrowheads="1"/>
            </p:cNvSpPr>
            <p:nvPr/>
          </p:nvSpPr>
          <p:spPr bwMode="auto">
            <a:xfrm>
              <a:off x="1651000" y="25209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3</a:t>
              </a:r>
              <a:endParaRPr lang="es-AR" altLang="es-AR"/>
            </a:p>
          </p:txBody>
        </p:sp>
        <p:sp>
          <p:nvSpPr>
            <p:cNvPr id="78857" name="Oval 7"/>
            <p:cNvSpPr>
              <a:spLocks noChangeArrowheads="1"/>
            </p:cNvSpPr>
            <p:nvPr/>
          </p:nvSpPr>
          <p:spPr bwMode="auto">
            <a:xfrm>
              <a:off x="2108200" y="25209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1</a:t>
              </a:r>
              <a:endParaRPr lang="es-AR" altLang="es-AR"/>
            </a:p>
          </p:txBody>
        </p:sp>
        <p:sp>
          <p:nvSpPr>
            <p:cNvPr id="78858" name="Rectangle 8"/>
            <p:cNvSpPr>
              <a:spLocks noChangeArrowheads="1"/>
            </p:cNvSpPr>
            <p:nvPr/>
          </p:nvSpPr>
          <p:spPr bwMode="auto">
            <a:xfrm>
              <a:off x="4165600" y="120650"/>
              <a:ext cx="2171700" cy="32004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8859" name="Rectangle 9"/>
            <p:cNvSpPr>
              <a:spLocks noChangeArrowheads="1"/>
            </p:cNvSpPr>
            <p:nvPr/>
          </p:nvSpPr>
          <p:spPr bwMode="auto">
            <a:xfrm>
              <a:off x="5080000" y="2863850"/>
              <a:ext cx="342900" cy="4572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8860" name="Oval 10"/>
            <p:cNvSpPr>
              <a:spLocks noChangeArrowheads="1"/>
            </p:cNvSpPr>
            <p:nvPr/>
          </p:nvSpPr>
          <p:spPr bwMode="auto">
            <a:xfrm>
              <a:off x="4279900" y="25209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2</a:t>
              </a:r>
              <a:endParaRPr lang="es-AR" altLang="es-AR"/>
            </a:p>
          </p:txBody>
        </p:sp>
        <p:sp>
          <p:nvSpPr>
            <p:cNvPr id="78861" name="Oval 11"/>
            <p:cNvSpPr>
              <a:spLocks noChangeArrowheads="1"/>
            </p:cNvSpPr>
            <p:nvPr/>
          </p:nvSpPr>
          <p:spPr bwMode="auto">
            <a:xfrm>
              <a:off x="4737100" y="25209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1</a:t>
              </a:r>
              <a:endParaRPr lang="es-AR" alt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1143000" y="1357313"/>
            <a:ext cx="2071688" cy="342900"/>
          </a:xfrm>
          <a:prstGeom prst="rect">
            <a:avLst/>
          </a:prstGeom>
          <a:noFill/>
          <a:ln w="9525">
            <a:noFill/>
            <a:miter lim="800000"/>
            <a:headEnd/>
            <a:tailEnd/>
          </a:ln>
        </p:spPr>
        <p:txBody>
          <a:bodyPr/>
          <a:lstStyle/>
          <a:p>
            <a:pPr algn="ctr">
              <a:spcAft>
                <a:spcPts val="1000"/>
              </a:spcAft>
            </a:pPr>
            <a:r>
              <a:rPr lang="es-AR" altLang="es-AR" sz="1800" b="1">
                <a:latin typeface="Arial" charset="0"/>
                <a:cs typeface="Arial" charset="0"/>
              </a:rPr>
              <a:t>En Edificios 2</a:t>
            </a:r>
            <a:endParaRPr lang="es-AR" altLang="es-AR" sz="1800">
              <a:latin typeface="Arial" charset="0"/>
              <a:cs typeface="Arial" charset="0"/>
            </a:endParaRPr>
          </a:p>
        </p:txBody>
      </p:sp>
      <p:grpSp>
        <p:nvGrpSpPr>
          <p:cNvPr id="2" name="3 Grupo"/>
          <p:cNvGrpSpPr>
            <a:grpSpLocks/>
          </p:cNvGrpSpPr>
          <p:nvPr/>
        </p:nvGrpSpPr>
        <p:grpSpPr bwMode="auto">
          <a:xfrm>
            <a:off x="1857375" y="2000250"/>
            <a:ext cx="6229350" cy="3714750"/>
            <a:chOff x="1536700" y="3663950"/>
            <a:chExt cx="4800600" cy="3200400"/>
          </a:xfrm>
        </p:grpSpPr>
        <p:sp>
          <p:nvSpPr>
            <p:cNvPr id="79876" name="Rectangle 12"/>
            <p:cNvSpPr>
              <a:spLocks noChangeArrowheads="1"/>
            </p:cNvSpPr>
            <p:nvPr/>
          </p:nvSpPr>
          <p:spPr bwMode="auto">
            <a:xfrm>
              <a:off x="1536700" y="3663950"/>
              <a:ext cx="2171700" cy="32004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9877" name="Rectangle 13"/>
            <p:cNvSpPr>
              <a:spLocks noChangeArrowheads="1"/>
            </p:cNvSpPr>
            <p:nvPr/>
          </p:nvSpPr>
          <p:spPr bwMode="auto">
            <a:xfrm>
              <a:off x="2451100" y="6407150"/>
              <a:ext cx="342900" cy="4572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9878" name="Oval 14"/>
            <p:cNvSpPr>
              <a:spLocks noChangeArrowheads="1"/>
            </p:cNvSpPr>
            <p:nvPr/>
          </p:nvSpPr>
          <p:spPr bwMode="auto">
            <a:xfrm>
              <a:off x="1536700" y="57213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4</a:t>
              </a:r>
              <a:endParaRPr lang="es-AR" altLang="es-AR"/>
            </a:p>
          </p:txBody>
        </p:sp>
        <p:sp>
          <p:nvSpPr>
            <p:cNvPr id="79879" name="Oval 15"/>
            <p:cNvSpPr>
              <a:spLocks noChangeArrowheads="1"/>
            </p:cNvSpPr>
            <p:nvPr/>
          </p:nvSpPr>
          <p:spPr bwMode="auto">
            <a:xfrm>
              <a:off x="1993900" y="57213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2</a:t>
              </a:r>
              <a:endParaRPr lang="es-AR" altLang="es-AR"/>
            </a:p>
          </p:txBody>
        </p:sp>
        <p:sp>
          <p:nvSpPr>
            <p:cNvPr id="79880" name="Oval 16"/>
            <p:cNvSpPr>
              <a:spLocks noChangeArrowheads="1"/>
            </p:cNvSpPr>
            <p:nvPr/>
          </p:nvSpPr>
          <p:spPr bwMode="auto">
            <a:xfrm>
              <a:off x="2908300" y="57213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3</a:t>
              </a:r>
              <a:endParaRPr lang="es-AR" altLang="es-AR"/>
            </a:p>
          </p:txBody>
        </p:sp>
        <p:sp>
          <p:nvSpPr>
            <p:cNvPr id="79881" name="Oval 17"/>
            <p:cNvSpPr>
              <a:spLocks noChangeArrowheads="1"/>
            </p:cNvSpPr>
            <p:nvPr/>
          </p:nvSpPr>
          <p:spPr bwMode="auto">
            <a:xfrm>
              <a:off x="2451100" y="57213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1</a:t>
              </a:r>
              <a:endParaRPr lang="es-AR" altLang="es-AR"/>
            </a:p>
          </p:txBody>
        </p:sp>
        <p:sp>
          <p:nvSpPr>
            <p:cNvPr id="79882" name="Oval 18"/>
            <p:cNvSpPr>
              <a:spLocks noChangeArrowheads="1"/>
            </p:cNvSpPr>
            <p:nvPr/>
          </p:nvSpPr>
          <p:spPr bwMode="auto">
            <a:xfrm>
              <a:off x="3365500" y="57213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5</a:t>
              </a:r>
              <a:endParaRPr lang="es-AR" altLang="es-AR"/>
            </a:p>
          </p:txBody>
        </p:sp>
        <p:sp>
          <p:nvSpPr>
            <p:cNvPr id="79883" name="Rectangle 19"/>
            <p:cNvSpPr>
              <a:spLocks noChangeArrowheads="1"/>
            </p:cNvSpPr>
            <p:nvPr/>
          </p:nvSpPr>
          <p:spPr bwMode="auto">
            <a:xfrm>
              <a:off x="4165600" y="3663950"/>
              <a:ext cx="2171700" cy="32004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9884" name="Rectangle 20"/>
            <p:cNvSpPr>
              <a:spLocks noChangeArrowheads="1"/>
            </p:cNvSpPr>
            <p:nvPr/>
          </p:nvSpPr>
          <p:spPr bwMode="auto">
            <a:xfrm>
              <a:off x="5080000" y="6407150"/>
              <a:ext cx="342900" cy="457200"/>
            </a:xfrm>
            <a:prstGeom prst="rect">
              <a:avLst/>
            </a:prstGeom>
            <a:solidFill>
              <a:srgbClr val="FFFFFF"/>
            </a:solidFill>
            <a:ln w="9525">
              <a:solidFill>
                <a:srgbClr val="000000"/>
              </a:solidFill>
              <a:miter lim="800000"/>
              <a:headEnd/>
              <a:tailEnd/>
            </a:ln>
          </p:spPr>
          <p:txBody>
            <a:bodyPr/>
            <a:lstStyle/>
            <a:p>
              <a:endParaRPr lang="es-AR" altLang="es-AR"/>
            </a:p>
          </p:txBody>
        </p:sp>
        <p:sp>
          <p:nvSpPr>
            <p:cNvPr id="79885" name="Oval 21"/>
            <p:cNvSpPr>
              <a:spLocks noChangeArrowheads="1"/>
            </p:cNvSpPr>
            <p:nvPr/>
          </p:nvSpPr>
          <p:spPr bwMode="auto">
            <a:xfrm>
              <a:off x="5080000" y="5721350"/>
              <a:ext cx="342900" cy="280988"/>
            </a:xfrm>
            <a:prstGeom prst="ellipse">
              <a:avLst/>
            </a:prstGeom>
            <a:solidFill>
              <a:srgbClr val="FFFFFF"/>
            </a:solidFill>
            <a:ln w="9525">
              <a:solidFill>
                <a:srgbClr val="000000"/>
              </a:solidFill>
              <a:round/>
              <a:headEnd/>
              <a:tailEnd/>
            </a:ln>
          </p:spPr>
          <p:txBody>
            <a:bodyPr/>
            <a:lstStyle/>
            <a:p>
              <a:pPr algn="ctr">
                <a:spcAft>
                  <a:spcPts val="1000"/>
                </a:spcAft>
              </a:pPr>
              <a:r>
                <a:rPr lang="es-AR" altLang="es-AR" sz="1100">
                  <a:latin typeface="Calibri" pitchFamily="34" charset="0"/>
                </a:rPr>
                <a:t>1</a:t>
              </a:r>
              <a:endParaRPr lang="es-AR" alt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000125" y="571500"/>
            <a:ext cx="7286625" cy="342900"/>
          </a:xfrm>
          <a:prstGeom prst="rect">
            <a:avLst/>
          </a:prstGeom>
          <a:noFill/>
          <a:ln w="9525">
            <a:noFill/>
            <a:miter lim="800000"/>
            <a:headEnd/>
            <a:tailEnd/>
          </a:ln>
        </p:spPr>
        <p:txBody>
          <a:bodyPr/>
          <a:lstStyle/>
          <a:p>
            <a:pPr algn="ctr">
              <a:spcAft>
                <a:spcPts val="1000"/>
              </a:spcAft>
            </a:pPr>
            <a:r>
              <a:rPr lang="es-AR" altLang="es-AR" b="1" dirty="0">
                <a:latin typeface="Arial" charset="0"/>
                <a:cs typeface="Arial" charset="0"/>
              </a:rPr>
              <a:t>¡¡¡ Chicos Recordemos !!!</a:t>
            </a:r>
          </a:p>
        </p:txBody>
      </p:sp>
      <p:sp>
        <p:nvSpPr>
          <p:cNvPr id="13" name="12 CuadroTexto"/>
          <p:cNvSpPr txBox="1">
            <a:spLocks noChangeArrowheads="1"/>
          </p:cNvSpPr>
          <p:nvPr/>
        </p:nvSpPr>
        <p:spPr bwMode="auto">
          <a:xfrm>
            <a:off x="1403350" y="1916113"/>
            <a:ext cx="1584325" cy="831850"/>
          </a:xfrm>
          <a:prstGeom prst="rect">
            <a:avLst/>
          </a:prstGeom>
          <a:noFill/>
          <a:ln w="9525">
            <a:noFill/>
            <a:miter lim="800000"/>
            <a:headEnd/>
            <a:tailEnd/>
          </a:ln>
        </p:spPr>
        <p:txBody>
          <a:bodyPr>
            <a:spAutoFit/>
          </a:bodyPr>
          <a:lstStyle/>
          <a:p>
            <a:pPr algn="ctr"/>
            <a:r>
              <a:rPr lang="es-AR" altLang="es-AR" b="1">
                <a:latin typeface="Arial" charset="0"/>
                <a:cs typeface="Arial" charset="0"/>
              </a:rPr>
              <a:t>Flor Nacional</a:t>
            </a:r>
          </a:p>
        </p:txBody>
      </p:sp>
      <p:sp>
        <p:nvSpPr>
          <p:cNvPr id="15" name="14 CuadroTexto"/>
          <p:cNvSpPr txBox="1">
            <a:spLocks noChangeArrowheads="1"/>
          </p:cNvSpPr>
          <p:nvPr/>
        </p:nvSpPr>
        <p:spPr bwMode="auto">
          <a:xfrm>
            <a:off x="5364163" y="2060575"/>
            <a:ext cx="1584325" cy="831850"/>
          </a:xfrm>
          <a:prstGeom prst="rect">
            <a:avLst/>
          </a:prstGeom>
          <a:noFill/>
          <a:ln w="9525">
            <a:noFill/>
            <a:miter lim="800000"/>
            <a:headEnd/>
            <a:tailEnd/>
          </a:ln>
        </p:spPr>
        <p:txBody>
          <a:bodyPr>
            <a:spAutoFit/>
          </a:bodyPr>
          <a:lstStyle/>
          <a:p>
            <a:pPr algn="ctr"/>
            <a:r>
              <a:rPr lang="es-AR" altLang="es-AR" b="1">
                <a:latin typeface="Arial" charset="0"/>
                <a:cs typeface="Arial" charset="0"/>
              </a:rPr>
              <a:t>Ave de la Patria</a:t>
            </a:r>
          </a:p>
        </p:txBody>
      </p:sp>
      <p:sp>
        <p:nvSpPr>
          <p:cNvPr id="16" name="15 CuadroTexto"/>
          <p:cNvSpPr txBox="1">
            <a:spLocks noChangeArrowheads="1"/>
          </p:cNvSpPr>
          <p:nvPr/>
        </p:nvSpPr>
        <p:spPr bwMode="auto">
          <a:xfrm>
            <a:off x="7092950" y="1916113"/>
            <a:ext cx="1582738" cy="831850"/>
          </a:xfrm>
          <a:prstGeom prst="rect">
            <a:avLst/>
          </a:prstGeom>
          <a:noFill/>
          <a:ln w="9525">
            <a:noFill/>
            <a:miter lim="800000"/>
            <a:headEnd/>
            <a:tailEnd/>
          </a:ln>
        </p:spPr>
        <p:txBody>
          <a:bodyPr>
            <a:spAutoFit/>
          </a:bodyPr>
          <a:lstStyle/>
          <a:p>
            <a:pPr algn="ctr"/>
            <a:r>
              <a:rPr lang="es-AR" altLang="es-AR" b="1">
                <a:latin typeface="Arial" charset="0"/>
                <a:cs typeface="Arial" charset="0"/>
              </a:rPr>
              <a:t>Deporte Nacional</a:t>
            </a:r>
          </a:p>
        </p:txBody>
      </p:sp>
      <p:sp>
        <p:nvSpPr>
          <p:cNvPr id="17" name="16 CuadroTexto"/>
          <p:cNvSpPr txBox="1">
            <a:spLocks noChangeArrowheads="1"/>
          </p:cNvSpPr>
          <p:nvPr/>
        </p:nvSpPr>
        <p:spPr bwMode="auto">
          <a:xfrm>
            <a:off x="747713" y="4770438"/>
            <a:ext cx="1584325" cy="830262"/>
          </a:xfrm>
          <a:prstGeom prst="rect">
            <a:avLst/>
          </a:prstGeom>
          <a:noFill/>
          <a:ln w="9525">
            <a:noFill/>
            <a:miter lim="800000"/>
            <a:headEnd/>
            <a:tailEnd/>
          </a:ln>
        </p:spPr>
        <p:txBody>
          <a:bodyPr>
            <a:spAutoFit/>
          </a:bodyPr>
          <a:lstStyle/>
          <a:p>
            <a:pPr algn="ctr"/>
            <a:r>
              <a:rPr lang="es-AR" altLang="es-AR" b="1">
                <a:latin typeface="Arial" charset="0"/>
                <a:cs typeface="Arial" charset="0"/>
              </a:rPr>
              <a:t>Piedra Nacional</a:t>
            </a:r>
          </a:p>
        </p:txBody>
      </p:sp>
      <p:sp>
        <p:nvSpPr>
          <p:cNvPr id="18" name="17 CuadroTexto"/>
          <p:cNvSpPr txBox="1">
            <a:spLocks noChangeArrowheads="1"/>
          </p:cNvSpPr>
          <p:nvPr/>
        </p:nvSpPr>
        <p:spPr bwMode="auto">
          <a:xfrm>
            <a:off x="3851275" y="5229225"/>
            <a:ext cx="1584325" cy="830263"/>
          </a:xfrm>
          <a:prstGeom prst="rect">
            <a:avLst/>
          </a:prstGeom>
          <a:noFill/>
          <a:ln w="9525">
            <a:noFill/>
            <a:miter lim="800000"/>
            <a:headEnd/>
            <a:tailEnd/>
          </a:ln>
        </p:spPr>
        <p:txBody>
          <a:bodyPr>
            <a:spAutoFit/>
          </a:bodyPr>
          <a:lstStyle/>
          <a:p>
            <a:pPr algn="ctr"/>
            <a:r>
              <a:rPr lang="es-AR" altLang="es-AR" b="1">
                <a:latin typeface="Arial" charset="0"/>
                <a:cs typeface="Arial" charset="0"/>
              </a:rPr>
              <a:t>Comida Nacional</a:t>
            </a:r>
          </a:p>
        </p:txBody>
      </p:sp>
      <p:sp>
        <p:nvSpPr>
          <p:cNvPr id="19" name="18 CuadroTexto"/>
          <p:cNvSpPr txBox="1">
            <a:spLocks noChangeArrowheads="1"/>
          </p:cNvSpPr>
          <p:nvPr/>
        </p:nvSpPr>
        <p:spPr bwMode="auto">
          <a:xfrm>
            <a:off x="7281863" y="4856163"/>
            <a:ext cx="1584325" cy="830262"/>
          </a:xfrm>
          <a:prstGeom prst="rect">
            <a:avLst/>
          </a:prstGeom>
          <a:noFill/>
          <a:ln w="9525">
            <a:noFill/>
            <a:miter lim="800000"/>
            <a:headEnd/>
            <a:tailEnd/>
          </a:ln>
        </p:spPr>
        <p:txBody>
          <a:bodyPr>
            <a:spAutoFit/>
          </a:bodyPr>
          <a:lstStyle/>
          <a:p>
            <a:pPr algn="ctr"/>
            <a:r>
              <a:rPr lang="es-AR" altLang="es-AR" b="1">
                <a:latin typeface="Arial" charset="0"/>
                <a:cs typeface="Arial" charset="0"/>
              </a:rPr>
              <a:t>Baile Nacional</a:t>
            </a:r>
          </a:p>
        </p:txBody>
      </p:sp>
      <p:sp>
        <p:nvSpPr>
          <p:cNvPr id="20" name="19 CuadroTexto"/>
          <p:cNvSpPr txBox="1">
            <a:spLocks noChangeArrowheads="1"/>
          </p:cNvSpPr>
          <p:nvPr/>
        </p:nvSpPr>
        <p:spPr bwMode="auto">
          <a:xfrm>
            <a:off x="2862263" y="3822700"/>
            <a:ext cx="1584325" cy="831850"/>
          </a:xfrm>
          <a:prstGeom prst="rect">
            <a:avLst/>
          </a:prstGeom>
          <a:noFill/>
          <a:ln w="9525">
            <a:noFill/>
            <a:miter lim="800000"/>
            <a:headEnd/>
            <a:tailEnd/>
          </a:ln>
        </p:spPr>
        <p:txBody>
          <a:bodyPr>
            <a:spAutoFit/>
          </a:bodyPr>
          <a:lstStyle/>
          <a:p>
            <a:pPr algn="ctr"/>
            <a:r>
              <a:rPr lang="es-AR" altLang="es-AR" b="1">
                <a:latin typeface="Arial" charset="0"/>
                <a:cs typeface="Arial" charset="0"/>
              </a:rPr>
              <a:t>Infusión Nacional</a:t>
            </a:r>
          </a:p>
        </p:txBody>
      </p:sp>
      <p:pic>
        <p:nvPicPr>
          <p:cNvPr id="6" name="5 Imagen" descr="Flor Nacional.jpg"/>
          <p:cNvPicPr>
            <a:picLocks noChangeAspect="1"/>
          </p:cNvPicPr>
          <p:nvPr/>
        </p:nvPicPr>
        <p:blipFill>
          <a:blip r:embed="rId3" cstate="print"/>
          <a:srcRect/>
          <a:stretch>
            <a:fillRect/>
          </a:stretch>
        </p:blipFill>
        <p:spPr bwMode="auto">
          <a:xfrm>
            <a:off x="804863" y="1365250"/>
            <a:ext cx="2565400" cy="1928813"/>
          </a:xfrm>
          <a:prstGeom prst="rect">
            <a:avLst/>
          </a:prstGeom>
          <a:noFill/>
          <a:ln w="9525">
            <a:noFill/>
            <a:miter lim="800000"/>
            <a:headEnd/>
            <a:tailEnd/>
          </a:ln>
        </p:spPr>
      </p:pic>
      <p:pic>
        <p:nvPicPr>
          <p:cNvPr id="4" name="3 Imagen" descr="Ave de la Patria.jpg"/>
          <p:cNvPicPr>
            <a:picLocks noChangeAspect="1"/>
          </p:cNvPicPr>
          <p:nvPr/>
        </p:nvPicPr>
        <p:blipFill>
          <a:blip r:embed="rId4" cstate="print"/>
          <a:srcRect/>
          <a:stretch>
            <a:fillRect/>
          </a:stretch>
        </p:blipFill>
        <p:spPr bwMode="auto">
          <a:xfrm>
            <a:off x="5429250" y="1428750"/>
            <a:ext cx="1436688" cy="1801813"/>
          </a:xfrm>
          <a:prstGeom prst="rect">
            <a:avLst/>
          </a:prstGeom>
          <a:noFill/>
          <a:ln w="9525">
            <a:noFill/>
            <a:miter lim="800000"/>
            <a:headEnd/>
            <a:tailEnd/>
          </a:ln>
        </p:spPr>
      </p:pic>
      <p:pic>
        <p:nvPicPr>
          <p:cNvPr id="5" name="4 Imagen" descr="El Deporte Nacional.jpg"/>
          <p:cNvPicPr>
            <a:picLocks noChangeAspect="1"/>
          </p:cNvPicPr>
          <p:nvPr/>
        </p:nvPicPr>
        <p:blipFill>
          <a:blip r:embed="rId5" cstate="print"/>
          <a:srcRect/>
          <a:stretch>
            <a:fillRect/>
          </a:stretch>
        </p:blipFill>
        <p:spPr bwMode="auto">
          <a:xfrm>
            <a:off x="6929438" y="1214438"/>
            <a:ext cx="1936750" cy="2608262"/>
          </a:xfrm>
          <a:prstGeom prst="rect">
            <a:avLst/>
          </a:prstGeom>
          <a:noFill/>
          <a:ln w="9525">
            <a:noFill/>
            <a:miter lim="800000"/>
            <a:headEnd/>
            <a:tailEnd/>
          </a:ln>
        </p:spPr>
      </p:pic>
      <p:pic>
        <p:nvPicPr>
          <p:cNvPr id="10" name="9 Imagen" descr="Piedra Nacional Argentina.jpg"/>
          <p:cNvPicPr>
            <a:picLocks noChangeAspect="1"/>
          </p:cNvPicPr>
          <p:nvPr/>
        </p:nvPicPr>
        <p:blipFill>
          <a:blip r:embed="rId6" cstate="print"/>
          <a:srcRect/>
          <a:stretch>
            <a:fillRect/>
          </a:stretch>
        </p:blipFill>
        <p:spPr bwMode="auto">
          <a:xfrm>
            <a:off x="539750" y="4476750"/>
            <a:ext cx="2000250" cy="1417638"/>
          </a:xfrm>
          <a:prstGeom prst="rect">
            <a:avLst/>
          </a:prstGeom>
          <a:noFill/>
          <a:ln w="9525">
            <a:noFill/>
            <a:miter lim="800000"/>
            <a:headEnd/>
            <a:tailEnd/>
          </a:ln>
        </p:spPr>
      </p:pic>
      <p:pic>
        <p:nvPicPr>
          <p:cNvPr id="7" name="6 Imagen" descr="Imag. La Bebida Nacional.jpg"/>
          <p:cNvPicPr>
            <a:picLocks noChangeAspect="1"/>
          </p:cNvPicPr>
          <p:nvPr/>
        </p:nvPicPr>
        <p:blipFill>
          <a:blip r:embed="rId7" cstate="print"/>
          <a:srcRect/>
          <a:stretch>
            <a:fillRect/>
          </a:stretch>
        </p:blipFill>
        <p:spPr bwMode="auto">
          <a:xfrm>
            <a:off x="2716213" y="3538538"/>
            <a:ext cx="2000250" cy="1468437"/>
          </a:xfrm>
          <a:prstGeom prst="rect">
            <a:avLst/>
          </a:prstGeom>
          <a:noFill/>
          <a:ln w="9525">
            <a:noFill/>
            <a:miter lim="800000"/>
            <a:headEnd/>
            <a:tailEnd/>
          </a:ln>
        </p:spPr>
      </p:pic>
      <p:pic>
        <p:nvPicPr>
          <p:cNvPr id="12" name="11 Imagen" descr="La Comida Nacional 2.jpg"/>
          <p:cNvPicPr>
            <a:picLocks noChangeAspect="1"/>
          </p:cNvPicPr>
          <p:nvPr/>
        </p:nvPicPr>
        <p:blipFill>
          <a:blip r:embed="rId8" cstate="print"/>
          <a:srcRect/>
          <a:stretch>
            <a:fillRect/>
          </a:stretch>
        </p:blipFill>
        <p:spPr bwMode="auto">
          <a:xfrm>
            <a:off x="3276600" y="5084763"/>
            <a:ext cx="1565275" cy="1174750"/>
          </a:xfrm>
          <a:prstGeom prst="rect">
            <a:avLst/>
          </a:prstGeom>
          <a:noFill/>
          <a:ln w="9525">
            <a:noFill/>
            <a:miter lim="800000"/>
            <a:headEnd/>
            <a:tailEnd/>
          </a:ln>
        </p:spPr>
      </p:pic>
      <p:pic>
        <p:nvPicPr>
          <p:cNvPr id="8" name="7 Imagen" descr="Imag. Pericón Nacional.JPG"/>
          <p:cNvPicPr>
            <a:picLocks noChangeAspect="1"/>
          </p:cNvPicPr>
          <p:nvPr/>
        </p:nvPicPr>
        <p:blipFill>
          <a:blip r:embed="rId9" cstate="print"/>
          <a:srcRect/>
          <a:stretch>
            <a:fillRect/>
          </a:stretch>
        </p:blipFill>
        <p:spPr bwMode="auto">
          <a:xfrm>
            <a:off x="7270750" y="4640263"/>
            <a:ext cx="1571625" cy="1689100"/>
          </a:xfrm>
          <a:prstGeom prst="rect">
            <a:avLst/>
          </a:prstGeom>
          <a:noFill/>
          <a:ln w="9525">
            <a:noFill/>
            <a:miter lim="800000"/>
            <a:headEnd/>
            <a:tailEnd/>
          </a:ln>
        </p:spPr>
      </p:pic>
      <p:pic>
        <p:nvPicPr>
          <p:cNvPr id="21" name="20 Imagen" descr="La Comida Nacional 3.jpeg"/>
          <p:cNvPicPr>
            <a:picLocks noChangeAspect="1"/>
          </p:cNvPicPr>
          <p:nvPr/>
        </p:nvPicPr>
        <p:blipFill>
          <a:blip r:embed="rId10" cstate="print"/>
          <a:srcRect/>
          <a:stretch>
            <a:fillRect/>
          </a:stretch>
        </p:blipFill>
        <p:spPr bwMode="auto">
          <a:xfrm>
            <a:off x="4787900" y="5080000"/>
            <a:ext cx="1368425" cy="1198563"/>
          </a:xfrm>
          <a:prstGeom prst="rect">
            <a:avLst/>
          </a:prstGeom>
          <a:noFill/>
          <a:ln w="9525">
            <a:noFill/>
            <a:miter lim="800000"/>
            <a:headEnd/>
            <a:tailEnd/>
          </a:ln>
        </p:spPr>
      </p:pic>
      <p:sp>
        <p:nvSpPr>
          <p:cNvPr id="22" name="21 CuadroTexto"/>
          <p:cNvSpPr txBox="1">
            <a:spLocks noChangeArrowheads="1"/>
          </p:cNvSpPr>
          <p:nvPr/>
        </p:nvSpPr>
        <p:spPr bwMode="auto">
          <a:xfrm>
            <a:off x="5003800" y="4024313"/>
            <a:ext cx="1584325" cy="830262"/>
          </a:xfrm>
          <a:prstGeom prst="rect">
            <a:avLst/>
          </a:prstGeom>
          <a:noFill/>
          <a:ln w="9525">
            <a:noFill/>
            <a:miter lim="800000"/>
            <a:headEnd/>
            <a:tailEnd/>
          </a:ln>
        </p:spPr>
        <p:txBody>
          <a:bodyPr>
            <a:spAutoFit/>
          </a:bodyPr>
          <a:lstStyle/>
          <a:p>
            <a:pPr algn="ctr"/>
            <a:r>
              <a:rPr lang="es-AR" altLang="es-AR" b="1">
                <a:latin typeface="Arial" charset="0"/>
                <a:cs typeface="Arial" charset="0"/>
              </a:rPr>
              <a:t>Bebida Nacional</a:t>
            </a:r>
          </a:p>
        </p:txBody>
      </p:sp>
      <p:pic>
        <p:nvPicPr>
          <p:cNvPr id="82963" name="Picture 19" descr="VID"/>
          <p:cNvPicPr>
            <a:picLocks noChangeAspect="1" noChangeArrowheads="1"/>
          </p:cNvPicPr>
          <p:nvPr/>
        </p:nvPicPr>
        <p:blipFill>
          <a:blip r:embed="rId11" cstate="print">
            <a:clrChange>
              <a:clrFrom>
                <a:srgbClr val="A7BA46"/>
              </a:clrFrom>
              <a:clrTo>
                <a:srgbClr val="A7BA46">
                  <a:alpha val="0"/>
                </a:srgbClr>
              </a:clrTo>
            </a:clrChange>
          </a:blip>
          <a:srcRect l="10649" t="22084"/>
          <a:stretch>
            <a:fillRect/>
          </a:stretch>
        </p:blipFill>
        <p:spPr bwMode="auto">
          <a:xfrm>
            <a:off x="5094288" y="3673475"/>
            <a:ext cx="1687512" cy="1411288"/>
          </a:xfrm>
          <a:prstGeom prst="rect">
            <a:avLst/>
          </a:prstGeom>
          <a:solidFill>
            <a:schemeClr val="accent1"/>
          </a:solidFill>
          <a:ln w="9525">
            <a:noFill/>
            <a:miter lim="800000"/>
            <a:headEnd/>
            <a:tailEnd/>
          </a:ln>
        </p:spPr>
      </p:pic>
      <p:sp>
        <p:nvSpPr>
          <p:cNvPr id="2" name="CuadroTexto 1"/>
          <p:cNvSpPr txBox="1">
            <a:spLocks noChangeArrowheads="1"/>
          </p:cNvSpPr>
          <p:nvPr/>
        </p:nvSpPr>
        <p:spPr bwMode="auto">
          <a:xfrm>
            <a:off x="3716338" y="1428750"/>
            <a:ext cx="1377950" cy="1200150"/>
          </a:xfrm>
          <a:prstGeom prst="rect">
            <a:avLst/>
          </a:prstGeom>
          <a:noFill/>
          <a:ln w="9525">
            <a:noFill/>
            <a:miter lim="800000"/>
            <a:headEnd/>
            <a:tailEnd/>
          </a:ln>
        </p:spPr>
        <p:txBody>
          <a:bodyPr>
            <a:spAutoFit/>
          </a:bodyPr>
          <a:lstStyle/>
          <a:p>
            <a:pPr algn="ctr"/>
            <a:r>
              <a:rPr lang="es-AR" altLang="en-US" sz="1800" b="1">
                <a:latin typeface="Arial" charset="0"/>
                <a:cs typeface="Arial" charset="0"/>
              </a:rPr>
              <a:t>Se puede usar los 365 días del año</a:t>
            </a:r>
            <a:endParaRPr lang="en-US" altLang="en-US" sz="1800" b="1">
              <a:latin typeface="Arial" charset="0"/>
              <a:cs typeface="Arial" charset="0"/>
            </a:endParaRPr>
          </a:p>
        </p:txBody>
      </p:sp>
      <p:pic>
        <p:nvPicPr>
          <p:cNvPr id="11" name="10 Imagen" descr="Imag. Escarapela.bmp"/>
          <p:cNvPicPr>
            <a:picLocks noChangeAspect="1"/>
          </p:cNvPicPr>
          <p:nvPr/>
        </p:nvPicPr>
        <p:blipFill>
          <a:blip r:embed="rId12" cstate="print">
            <a:clrChange>
              <a:clrFrom>
                <a:srgbClr val="FFFDFF"/>
              </a:clrFrom>
              <a:clrTo>
                <a:srgbClr val="FFFDFF">
                  <a:alpha val="0"/>
                </a:srgbClr>
              </a:clrTo>
            </a:clrChange>
          </a:blip>
          <a:srcRect/>
          <a:stretch>
            <a:fillRect/>
          </a:stretch>
        </p:blipFill>
        <p:spPr bwMode="auto">
          <a:xfrm>
            <a:off x="3540125" y="1328738"/>
            <a:ext cx="1797050" cy="1928812"/>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0.70"/>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ssolve">
                                      <p:cBhvr>
                                        <p:cTn id="49" dur="500"/>
                                        <p:tgtEl>
                                          <p:spTgt spid="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dissolve">
                                      <p:cBhvr>
                                        <p:cTn id="59" dur="500"/>
                                        <p:tgtEl>
                                          <p:spTgt spid="1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dissolve">
                                      <p:cBhvr>
                                        <p:cTn id="69" dur="500"/>
                                        <p:tgtEl>
                                          <p:spTgt spid="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dissolve">
                                      <p:cBhvr>
                                        <p:cTn id="79" dur="500"/>
                                        <p:tgtEl>
                                          <p:spTgt spid="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dissolve">
                                      <p:cBhvr>
                                        <p:cTn id="84" dur="500"/>
                                        <p:tgtEl>
                                          <p:spTgt spid="2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dissolve">
                                      <p:cBhvr>
                                        <p:cTn id="89" dur="500"/>
                                        <p:tgtEl>
                                          <p:spTgt spid="2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dissolve">
                                      <p:cBhvr>
                                        <p:cTn id="94" dur="500"/>
                                        <p:tgtEl>
                                          <p:spTgt spid="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dissolve">
                                      <p:cBhvr>
                                        <p:cTn id="99" dur="500"/>
                                        <p:tgtEl>
                                          <p:spTgt spid="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82963"/>
                                        </p:tgtEl>
                                        <p:attrNameLst>
                                          <p:attrName>style.visibility</p:attrName>
                                        </p:attrNameLst>
                                      </p:cBhvr>
                                      <p:to>
                                        <p:strVal val="visible"/>
                                      </p:to>
                                    </p:set>
                                    <p:animEffect transition="in" filter="dissolve">
                                      <p:cBhvr>
                                        <p:cTn id="104" dur="500"/>
                                        <p:tgtEl>
                                          <p:spTgt spid="8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13" grpId="0"/>
      <p:bldP spid="15" grpId="0"/>
      <p:bldP spid="16" grpId="0"/>
      <p:bldP spid="17" grpId="0"/>
      <p:bldP spid="18" grpId="0"/>
      <p:bldP spid="19" grpId="0"/>
      <p:bldP spid="20" grpId="0"/>
      <p:bldP spid="22"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n en letra pegada - Buscar con Google | Tarjetas de buenos dias,  Filosofía, Historieta"/>
          <p:cNvPicPr>
            <a:picLocks noChangeAspect="1" noChangeArrowheads="1"/>
          </p:cNvPicPr>
          <p:nvPr/>
        </p:nvPicPr>
        <p:blipFill>
          <a:blip r:embed="rId2" cstate="print"/>
          <a:srcRect/>
          <a:stretch>
            <a:fillRect/>
          </a:stretch>
        </p:blipFill>
        <p:spPr bwMode="auto">
          <a:xfrm>
            <a:off x="1403648" y="548680"/>
            <a:ext cx="5718104" cy="3314564"/>
          </a:xfrm>
          <a:prstGeom prst="rect">
            <a:avLst/>
          </a:prstGeom>
          <a:noFill/>
        </p:spPr>
      </p:pic>
      <p:pic>
        <p:nvPicPr>
          <p:cNvPr id="5124" name="Picture 4" descr="Información para Egresados – ISFD &quot;ZARELA MOYANO DE TOLEDO&quot;"/>
          <p:cNvPicPr>
            <a:picLocks noChangeAspect="1" noChangeArrowheads="1"/>
          </p:cNvPicPr>
          <p:nvPr/>
        </p:nvPicPr>
        <p:blipFill>
          <a:blip r:embed="rId3" cstate="print"/>
          <a:srcRect/>
          <a:stretch>
            <a:fillRect/>
          </a:stretch>
        </p:blipFill>
        <p:spPr bwMode="auto">
          <a:xfrm>
            <a:off x="-67464" y="4219350"/>
            <a:ext cx="4824536" cy="2350970"/>
          </a:xfrm>
          <a:prstGeom prst="rect">
            <a:avLst/>
          </a:prstGeom>
          <a:noFill/>
        </p:spPr>
      </p:pic>
      <p:pic>
        <p:nvPicPr>
          <p:cNvPr id="4" name="Picture 4" descr="Información para Egresados – ISFD &quot;ZARELA MOYANO DE TOLEDO&quot;"/>
          <p:cNvPicPr>
            <a:picLocks noChangeAspect="1" noChangeArrowheads="1"/>
          </p:cNvPicPr>
          <p:nvPr/>
        </p:nvPicPr>
        <p:blipFill>
          <a:blip r:embed="rId3" cstate="print"/>
          <a:srcRect/>
          <a:stretch>
            <a:fillRect/>
          </a:stretch>
        </p:blipFill>
        <p:spPr bwMode="auto">
          <a:xfrm>
            <a:off x="4716016" y="4221088"/>
            <a:ext cx="4824536" cy="23509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5661248"/>
            <a:ext cx="8183880" cy="1051560"/>
          </a:xfrm>
        </p:spPr>
        <p:txBody>
          <a:bodyPr/>
          <a:lstStyle/>
          <a:p>
            <a:r>
              <a:rPr lang="es-ES" dirty="0"/>
              <a:t>Características…</a:t>
            </a:r>
          </a:p>
        </p:txBody>
      </p:sp>
      <p:sp>
        <p:nvSpPr>
          <p:cNvPr id="3" name="2 Rectángulo"/>
          <p:cNvSpPr/>
          <p:nvPr/>
        </p:nvSpPr>
        <p:spPr>
          <a:xfrm>
            <a:off x="395536" y="476672"/>
            <a:ext cx="3935438" cy="5262979"/>
          </a:xfrm>
          <a:prstGeom prst="rect">
            <a:avLst/>
          </a:prstGeom>
        </p:spPr>
        <p:txBody>
          <a:bodyPr wrap="square">
            <a:spAutoFit/>
          </a:bodyPr>
          <a:lstStyle/>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Neutro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Calmo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Amable</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Respetuoso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Seguro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Comunicativo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Iniciativa</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Creatividad</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Capacidad de gestión</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Reacción</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Adaptable</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Delegar</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Informado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algn="just" eaLnBrk="0" hangingPunct="0"/>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pitchFamily="18" charset="2"/>
                <a:cs typeface="Arial" pitchFamily="34" charset="0"/>
              </a:rPr>
              <a:t>·</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cs typeface="Arial" pitchFamily="34" charset="0"/>
              </a:rPr>
              <a:t>Amplia Cultura General</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4" name="3 Rectángulo"/>
          <p:cNvSpPr/>
          <p:nvPr/>
        </p:nvSpPr>
        <p:spPr>
          <a:xfrm>
            <a:off x="4499992" y="836712"/>
            <a:ext cx="4427984" cy="4893647"/>
          </a:xfrm>
          <a:prstGeom prst="rect">
            <a:avLst/>
          </a:prstGeom>
        </p:spPr>
        <p:txBody>
          <a:bodyPr wrap="square">
            <a:spAutoFit/>
          </a:bodyPr>
          <a:lstStyle/>
          <a:p>
            <a:r>
              <a:rPr lang="es-ES" sz="2400" dirty="0"/>
              <a:t>Estará capacitado para asistir en la  planificación, organización y ejecución de eventos, reuniones, actos y ceremonias protocolares de acuerdo al ámbito de aplicación y normativa vigente, con dominio de las reglas de cortesía, etiqueta y comportamiento social que le permitirán adaptarse a cada situación.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 precedencia.</a:t>
            </a:r>
          </a:p>
        </p:txBody>
      </p:sp>
      <p:sp>
        <p:nvSpPr>
          <p:cNvPr id="3" name="2 Marcador de contenido"/>
          <p:cNvSpPr>
            <a:spLocks noGrp="1"/>
          </p:cNvSpPr>
          <p:nvPr>
            <p:ph idx="1"/>
          </p:nvPr>
        </p:nvSpPr>
        <p:spPr/>
        <p:txBody>
          <a:bodyPr>
            <a:normAutofit fontScale="70000" lnSpcReduction="20000"/>
          </a:bodyPr>
          <a:lstStyle/>
          <a:p>
            <a:r>
              <a:rPr lang="es-ES" dirty="0"/>
              <a:t>Si bien el protocolo es un punto de referencia no es de obligado cumplimiento. En este caso el "protocolo" a seguir, los órdenes de precedencia, las presidencias, etc. son responsabilidad de sus organizadores que pueden "crear" su propia estructura y sus propios desarrollos para actos determinados, limando sobre todo asperezas.</a:t>
            </a:r>
          </a:p>
          <a:p>
            <a:r>
              <a:rPr lang="es-ES" dirty="0"/>
              <a:t>No se debe abusar de una excesiva reglamentación en los actos privados, sobre todo si a los mismos no acuden autoridades. </a:t>
            </a:r>
          </a:p>
          <a:p>
            <a:r>
              <a:rPr lang="es-ES" dirty="0"/>
              <a:t>Todo acto tiene que llevar una buena organización, pero sus esquemas no deben dar rigidez al acto, dejando a criterio de los organizadores hacer disposiciones que pueden ser poco habituales, pero que ellos puedan considerar de interés por determinados parámetros o características del encuentro. Una aplicación racional del "protocolo" hará más sencillo y más "llevadero" un acto.</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1" y="343387"/>
            <a:ext cx="7970118" cy="50067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ORDENES DE PRECEDENCIAS </a:t>
            </a:r>
          </a:p>
        </p:txBody>
      </p:sp>
      <p:sp>
        <p:nvSpPr>
          <p:cNvPr id="3" name="2 Rectángulo"/>
          <p:cNvSpPr/>
          <p:nvPr/>
        </p:nvSpPr>
        <p:spPr>
          <a:xfrm>
            <a:off x="539552" y="1628801"/>
            <a:ext cx="8208912" cy="304698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a:ln/>
                <a:solidFill>
                  <a:schemeClr val="accent3"/>
                </a:solidFill>
              </a:rPr>
              <a:t>Es la base y punto central del ceremonial. </a:t>
            </a:r>
          </a:p>
          <a:p>
            <a:pPr algn="ctr"/>
            <a:r>
              <a:rPr lang="es-ES" sz="2400" b="1" dirty="0">
                <a:ln/>
                <a:solidFill>
                  <a:schemeClr val="accent3"/>
                </a:solidFill>
              </a:rPr>
              <a:t>(Su columna vertebral). </a:t>
            </a:r>
          </a:p>
          <a:p>
            <a:pPr algn="ctr"/>
            <a:r>
              <a:rPr lang="es-ES" sz="2400" b="1" dirty="0">
                <a:ln/>
                <a:solidFill>
                  <a:schemeClr val="accent3"/>
                </a:solidFill>
              </a:rPr>
              <a:t>Es aquella ubicación que ocupa cada persona asignada por su rango profesional, social, político o etario (edades). </a:t>
            </a:r>
          </a:p>
          <a:p>
            <a:pPr algn="ctr"/>
            <a:r>
              <a:rPr lang="es-ES" sz="2400" b="1" dirty="0">
                <a:ln/>
                <a:solidFill>
                  <a:schemeClr val="accent3"/>
                </a:solidFill>
              </a:rPr>
              <a:t>Es decir… respeta y reconoce </a:t>
            </a:r>
          </a:p>
          <a:p>
            <a:pPr algn="ctr"/>
            <a:r>
              <a:rPr lang="es-ES" sz="2400" b="1" dirty="0">
                <a:ln/>
                <a:solidFill>
                  <a:schemeClr val="accent3"/>
                </a:solidFill>
              </a:rPr>
              <a:t>una jerarquía mayor sobre otra menor </a:t>
            </a:r>
          </a:p>
          <a:p>
            <a:pPr algn="ctr"/>
            <a:r>
              <a:rPr lang="es-ES" sz="2400" b="1" dirty="0">
                <a:ln/>
                <a:solidFill>
                  <a:schemeClr val="accent3"/>
                </a:solidFill>
              </a:rPr>
              <a:t>determinando la ubicación de las mismas. </a:t>
            </a:r>
          </a:p>
        </p:txBody>
      </p:sp>
      <p:pic>
        <p:nvPicPr>
          <p:cNvPr id="79874" name="Picture 2" descr="Image result for precedencia"/>
          <p:cNvPicPr>
            <a:picLocks noChangeAspect="1" noChangeArrowheads="1"/>
          </p:cNvPicPr>
          <p:nvPr/>
        </p:nvPicPr>
        <p:blipFill>
          <a:blip r:embed="rId2" cstate="print"/>
          <a:srcRect b="11003"/>
          <a:stretch>
            <a:fillRect/>
          </a:stretch>
        </p:blipFill>
        <p:spPr bwMode="auto">
          <a:xfrm>
            <a:off x="2273217" y="5128741"/>
            <a:ext cx="4667250" cy="152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Flecha abajo"/>
          <p:cNvSpPr/>
          <p:nvPr/>
        </p:nvSpPr>
        <p:spPr>
          <a:xfrm>
            <a:off x="3851921" y="1052736"/>
            <a:ext cx="10081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32656"/>
            <a:ext cx="8964488" cy="6494085"/>
          </a:xfrm>
          <a:prstGeom prst="rect">
            <a:avLst/>
          </a:prstGeom>
        </p:spPr>
        <p:txBody>
          <a:bodyPr wrap="square">
            <a:spAutoFit/>
          </a:bodyPr>
          <a:lstStyle/>
          <a:p>
            <a:r>
              <a:rPr lang="es-ES" sz="1600" dirty="0"/>
              <a:t>Criterios para ordenar a las personas en los eventos</a:t>
            </a:r>
          </a:p>
          <a:p>
            <a:r>
              <a:rPr lang="es-ES" sz="1600" dirty="0"/>
              <a:t>En los </a:t>
            </a:r>
            <a:r>
              <a:rPr lang="es-ES" sz="1600" b="1" dirty="0"/>
              <a:t>eventos empresariales</a:t>
            </a:r>
            <a:r>
              <a:rPr lang="es-ES" sz="1600" dirty="0"/>
              <a:t> o institucionales, se utilizan algunos criterios que están pre establecidos, tanto para ordenar personas como para ordenar firmas en un convenio.</a:t>
            </a:r>
          </a:p>
          <a:p>
            <a:r>
              <a:rPr lang="es-ES" sz="1600" b="1" dirty="0"/>
              <a:t>Criterio de antigüedad</a:t>
            </a:r>
            <a:r>
              <a:rPr lang="es-ES" sz="1600" dirty="0"/>
              <a:t>: cuando las personas a ordenar coinciden en cargo o rango, se coloca primero al de mayor antigüedad en el cargo, o el que pertenezca a la empresa o institución con más años de existencia (en el ámbito social se traslada a la edad).</a:t>
            </a:r>
          </a:p>
          <a:p>
            <a:r>
              <a:rPr lang="es-ES" sz="1600" b="1" dirty="0"/>
              <a:t>Criterio de Representatividad</a:t>
            </a:r>
            <a:r>
              <a:rPr lang="es-ES" sz="1600" dirty="0"/>
              <a:t>: Si en un mismo evento coinciden representantes de organismos públicos y de organismos privados, se toma como más importante a la persona del ámbito público.</a:t>
            </a:r>
          </a:p>
          <a:p>
            <a:r>
              <a:rPr lang="es-ES" sz="1600" b="1" dirty="0"/>
              <a:t>Criterio Alfabético</a:t>
            </a:r>
            <a:r>
              <a:rPr lang="es-ES" sz="1600" dirty="0"/>
              <a:t>: este es el más utilizado porque evita confrontaciones de cargo o jerarquía. Se utiliza el orden alfabético del idioma de uso oficial del lugar donde se realiza el acto y tomando el apellido de los asistentes. Cuando los apellidos coinciden se utilizan las letras del primer nombre.</a:t>
            </a:r>
          </a:p>
          <a:p>
            <a:r>
              <a:rPr lang="es-ES" sz="1600" b="1" dirty="0"/>
              <a:t>Criterio de </a:t>
            </a:r>
            <a:r>
              <a:rPr lang="es-ES" sz="1600" b="1" dirty="0" err="1"/>
              <a:t>Jurisdiccionalidad</a:t>
            </a:r>
            <a:r>
              <a:rPr lang="es-ES" sz="1600" dirty="0"/>
              <a:t>: este criterio impone al jefe de esa sección como presidente o cabecera de precedencia. Puede ser tanto un intendente, gobernador, gerente o subgerente.</a:t>
            </a:r>
          </a:p>
          <a:p>
            <a:r>
              <a:rPr lang="es-ES" sz="1600" b="1" dirty="0"/>
              <a:t>Criterio de Responsabilidad</a:t>
            </a:r>
            <a:r>
              <a:rPr lang="es-ES" sz="1600" dirty="0"/>
              <a:t>: es muy similar al criterio anterior, se toma como figura más importante a la persona que es responsable por el lugar o el evento que se celebra.</a:t>
            </a:r>
          </a:p>
          <a:p>
            <a:r>
              <a:rPr lang="es-ES" sz="1600" dirty="0"/>
              <a:t>Para la firma de tratados o convenios se utiliza en </a:t>
            </a:r>
            <a:r>
              <a:rPr lang="es-ES" sz="1600" b="1" dirty="0"/>
              <a:t>criterio de Alternancia</a:t>
            </a:r>
            <a:r>
              <a:rPr lang="es-ES" sz="1600" dirty="0"/>
              <a:t>, si en una de las copias firma primero la entidad anfitriona en la otra copia lo hará segunda.</a:t>
            </a:r>
          </a:p>
          <a:p>
            <a:r>
              <a:rPr lang="es-ES" sz="1600" dirty="0"/>
              <a:t>Y cuando ninguno de estos criterios es aplicable, entonces no hay más que utilizar el </a:t>
            </a:r>
            <a:r>
              <a:rPr lang="es-ES" sz="1600" b="1" dirty="0"/>
              <a:t>sentido común</a:t>
            </a:r>
            <a:r>
              <a:rPr lang="es-ES" sz="1600" dirty="0"/>
              <a:t>.</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293</TotalTime>
  <Words>2115</Words>
  <Application>Microsoft Office PowerPoint</Application>
  <PresentationFormat>Presentación en pantalla (4:3)</PresentationFormat>
  <Paragraphs>220</Paragraphs>
  <Slides>59</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59</vt:i4>
      </vt:variant>
    </vt:vector>
  </HeadingPairs>
  <TitlesOfParts>
    <vt:vector size="72" baseType="lpstr">
      <vt:lpstr>-apple-system</vt:lpstr>
      <vt:lpstr>Arial</vt:lpstr>
      <vt:lpstr>Arial Narrow</vt:lpstr>
      <vt:lpstr>Calibri</vt:lpstr>
      <vt:lpstr>Helvetica</vt:lpstr>
      <vt:lpstr>inherit</vt:lpstr>
      <vt:lpstr>Lusitana</vt:lpstr>
      <vt:lpstr>Symbol</vt:lpstr>
      <vt:lpstr>Times New Roman</vt:lpstr>
      <vt:lpstr>Verdana</vt:lpstr>
      <vt:lpstr>Wingdings</vt:lpstr>
      <vt:lpstr>Wingdings 2</vt:lpstr>
      <vt:lpstr>Aspecto</vt:lpstr>
      <vt:lpstr>Ceremonial y Protocolo en los Eventos</vt:lpstr>
      <vt:lpstr>Nociones Básicas…</vt:lpstr>
      <vt:lpstr>A grandes rasgos… </vt:lpstr>
      <vt:lpstr>En la argentina…</vt:lpstr>
      <vt:lpstr>El rol de la Secretaria en cuanto eventos aplicando el Ceremonial y protocolo</vt:lpstr>
      <vt:lpstr>Características…</vt:lpstr>
      <vt:lpstr>La precedencia.</vt:lpstr>
      <vt:lpstr>ORDENES DE PRECEDENCIAS </vt:lpstr>
      <vt:lpstr>Presentación de PowerPoint</vt:lpstr>
      <vt:lpstr>Tipos de Montaje de salón</vt:lpstr>
      <vt:lpstr>Ubicación en las mesas</vt:lpstr>
      <vt:lpstr>Presidencial</vt:lpstr>
      <vt:lpstr>Viste esta película?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Tipos de mesa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dc:title>
  <dc:creator>Virginia</dc:creator>
  <cp:lastModifiedBy>Virginia Vignola</cp:lastModifiedBy>
  <cp:revision>10</cp:revision>
  <dcterms:created xsi:type="dcterms:W3CDTF">2020-07-15T18:30:42Z</dcterms:created>
  <dcterms:modified xsi:type="dcterms:W3CDTF">2022-03-18T20:50:25Z</dcterms:modified>
</cp:coreProperties>
</file>